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6" r:id="rId2"/>
  </p:sldMasterIdLst>
  <p:notesMasterIdLst>
    <p:notesMasterId r:id="rId20"/>
  </p:notesMasterIdLst>
  <p:handoutMasterIdLst>
    <p:handoutMasterId r:id="rId21"/>
  </p:handoutMasterIdLst>
  <p:sldIdLst>
    <p:sldId id="259" r:id="rId3"/>
    <p:sldId id="260" r:id="rId4"/>
    <p:sldId id="264" r:id="rId5"/>
    <p:sldId id="265" r:id="rId6"/>
    <p:sldId id="266" r:id="rId7"/>
    <p:sldId id="267" r:id="rId8"/>
    <p:sldId id="268" r:id="rId9"/>
    <p:sldId id="269" r:id="rId10"/>
    <p:sldId id="278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>
        <p:scale>
          <a:sx n="90" d="100"/>
          <a:sy n="90" d="100"/>
        </p:scale>
        <p:origin x="307" y="-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6" d="100"/>
          <a:sy n="76" d="100"/>
        </p:scale>
        <p:origin x="3264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5CF323-270F-40CB-AF7A-2CC26EA6359D}" type="datetimeFigureOut">
              <a:rPr lang="en-US" smtClean="0"/>
              <a:t>11/24/2016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18FF5F-08C6-42CE-9569-5553047FA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342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BAAEB5-4261-4237-8ADA-E8D5149DBCDC}" type="datetimeFigureOut">
              <a:rPr lang="en-US" smtClean="0"/>
              <a:t>11/24/2016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6D280D-8141-4FE3-84FA-10127734B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734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6D280D-8141-4FE3-84FA-10127734B4A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1769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ltGray"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9804383" y="2931219"/>
            <a:ext cx="1280160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A0675D5-E034-43E5-90DD-B14FD505743C}" type="datetime1">
              <a:rPr lang="en-US" smtClean="0"/>
              <a:t>11/24/2016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8077183" y="2930267"/>
            <a:ext cx="1727200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1093451" y="361748"/>
            <a:ext cx="996949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609599" y="2624917"/>
            <a:ext cx="7247467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accent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600" y="1126867"/>
            <a:ext cx="112776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60237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48777-B48C-49E8-8D24-0F7A5F715C06}" type="datetime1">
              <a:rPr lang="en-US" smtClean="0"/>
              <a:t>11/24/2016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24232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4B680-FD0E-4C3C-BE48-506E06802392}" type="datetime1">
              <a:rPr lang="en-US" smtClean="0"/>
              <a:t>11/24/2016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143000"/>
            <a:ext cx="8331200" cy="519042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1143000"/>
            <a:ext cx="2540000" cy="519042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48637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3"/>
          <p:cNvSpPr>
            <a:spLocks noGrp="1"/>
          </p:cNvSpPr>
          <p:nvPr>
            <p:ph type="dt" sz="half" idx="2"/>
          </p:nvPr>
        </p:nvSpPr>
        <p:spPr>
          <a:xfrm>
            <a:off x="8782048" y="432590"/>
            <a:ext cx="1276352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tx1"/>
                </a:solidFill>
              </a:defRPr>
            </a:lvl1pPr>
          </a:lstStyle>
          <a:p>
            <a:fld id="{F1A70AF1-CF16-4A93-BA5E-C831646A32A8}" type="datetime1">
              <a:rPr lang="en-US" smtClean="0"/>
              <a:t>11/24/2016</a:t>
            </a:fld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7010400" y="432590"/>
            <a:ext cx="176784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899648" y="329018"/>
            <a:ext cx="1016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chemeClr val="bg1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88238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B6140-C27E-494A-AF80-F40F92B81CC0}" type="datetime1">
              <a:rPr lang="en-US" smtClean="0"/>
              <a:t>11/24/2016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3367088"/>
            <a:ext cx="103632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accent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981201"/>
            <a:ext cx="103632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40285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7232A-C951-4E1F-B4DB-C6861A064D5C}" type="datetime1">
              <a:rPr lang="en-US" smtClean="0"/>
              <a:t>11/24/2016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249425"/>
            <a:ext cx="5384800" cy="39989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5384800" cy="39989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02587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>
          <a:xfrm>
            <a:off x="8782048" y="466456"/>
            <a:ext cx="1276352" cy="457200"/>
          </a:xfrm>
        </p:spPr>
        <p:txBody>
          <a:bodyPr rtlCol="0"/>
          <a:lstStyle/>
          <a:p>
            <a:fld id="{F411D20F-3494-437B-9A56-B5D6618208CF}" type="datetime1">
              <a:rPr lang="en-US" smtClean="0"/>
              <a:t>11/24/2016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>
          <a:xfrm>
            <a:off x="10899648" y="362884"/>
            <a:ext cx="1016000" cy="365760"/>
          </a:xfrm>
        </p:spPr>
        <p:txBody>
          <a:bodyPr rtlCol="0"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>
          <a:xfrm>
            <a:off x="7010400" y="466456"/>
            <a:ext cx="1767840" cy="457200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1073" y="2369859"/>
            <a:ext cx="5389033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294968" y="1906310"/>
            <a:ext cx="5389033" cy="457200"/>
          </a:xfrm>
          <a:solidFill>
            <a:schemeClr val="bg1">
              <a:alpha val="25000"/>
            </a:schemeClr>
          </a:solidFill>
          <a:ln w="12700">
            <a:noFill/>
          </a:ln>
        </p:spPr>
        <p:txBody>
          <a:bodyPr anchor="ctr">
            <a:noAutofit/>
          </a:bodyPr>
          <a:lstStyle>
            <a:lvl1pPr marL="45720" indent="0">
              <a:buNone/>
              <a:defRPr sz="1900" b="0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508000" y="2369859"/>
            <a:ext cx="5388864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1906310"/>
            <a:ext cx="5388864" cy="457200"/>
          </a:xfrm>
          <a:solidFill>
            <a:schemeClr val="bg1">
              <a:alpha val="25000"/>
            </a:schemeClr>
          </a:solidFill>
          <a:ln w="12700">
            <a:noFill/>
          </a:ln>
        </p:spPr>
        <p:txBody>
          <a:bodyPr anchor="ctr">
            <a:noAutofit/>
          </a:bodyPr>
          <a:lstStyle>
            <a:lvl1pPr marL="45720" indent="0">
              <a:buNone/>
              <a:defRPr sz="1900" b="0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804340"/>
            <a:ext cx="11176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52893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13"/>
          <p:cNvSpPr>
            <a:spLocks noGrp="1"/>
          </p:cNvSpPr>
          <p:nvPr>
            <p:ph type="dt" sz="half" idx="2"/>
          </p:nvPr>
        </p:nvSpPr>
        <p:spPr>
          <a:xfrm>
            <a:off x="8782048" y="432590"/>
            <a:ext cx="1276352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tx2"/>
                </a:solidFill>
              </a:defRPr>
            </a:lvl1pPr>
          </a:lstStyle>
          <a:p>
            <a:fld id="{B0B7B73E-D63B-4B69-BFBB-B8DD61842582}" type="datetime1">
              <a:rPr lang="en-US" smtClean="0"/>
              <a:t>11/24/2016</a:t>
            </a:fld>
            <a:endParaRPr lang="en-US"/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7010400" y="432590"/>
            <a:ext cx="176784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899648" y="329018"/>
            <a:ext cx="1016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chemeClr val="bg2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9848"/>
          </a:xfrm>
        </p:spPr>
        <p:txBody>
          <a:bodyPr anchor="ctr"/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39355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B4A65-C0A8-47F0-A538-62EA599540AD}" type="datetime1">
              <a:rPr lang="en-US" smtClean="0"/>
              <a:t>11/24/2016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734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4B4FC-C25A-4905-AEB3-BAEA42A8D152}" type="datetime1">
              <a:rPr lang="en-US" smtClean="0"/>
              <a:t>11/24/2016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03200" y="776287"/>
            <a:ext cx="6803136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137995" y="2010727"/>
            <a:ext cx="4511040" cy="4617720"/>
          </a:xfrm>
        </p:spPr>
        <p:txBody>
          <a:bodyPr/>
          <a:lstStyle>
            <a:lvl1pPr marL="9144" indent="0"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37995" y="1101970"/>
            <a:ext cx="451104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4735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40BDA-83FF-43F3-AAD1-028609158D12}" type="datetime1">
              <a:rPr lang="en-US" smtClean="0"/>
              <a:t>11/24/2016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17924" y="3274309"/>
            <a:ext cx="34544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3913" y="1109161"/>
            <a:ext cx="782404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744780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782048" y="432590"/>
            <a:ext cx="1276352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tx1"/>
                </a:solidFill>
              </a:defRPr>
            </a:lvl1pPr>
          </a:lstStyle>
          <a:p>
            <a:fld id="{9A56424C-FB07-4258-B116-4FECD05DB91B}" type="datetime1">
              <a:rPr lang="en-US" smtClean="0"/>
              <a:t>11/24/2016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7010400" y="432590"/>
            <a:ext cx="176784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899648" y="329018"/>
            <a:ext cx="1016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chemeClr val="bg2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927697"/>
            <a:ext cx="109728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821273"/>
            <a:ext cx="109728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559180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1">
            <a:lumMod val="40000"/>
            <a:lumOff val="60000"/>
          </a:schemeClr>
        </a:buClr>
        <a:buSzPct val="60000"/>
        <a:buFont typeface="Wingdings 3" panose="05040102010807070707" pitchFamily="18" charset="2"/>
        <a:buChar char="u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1">
            <a:lumMod val="40000"/>
            <a:lumOff val="60000"/>
          </a:schemeClr>
        </a:buClr>
        <a:buSzPct val="60000"/>
        <a:buFont typeface="Wingdings 3" panose="05040102010807070707" pitchFamily="18" charset="2"/>
        <a:buChar char="u"/>
        <a:defRPr kumimoji="0"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>
            <a:lumMod val="40000"/>
            <a:lumOff val="60000"/>
          </a:schemeClr>
        </a:buClr>
        <a:buSzPct val="60000"/>
        <a:buFont typeface="Wingdings 3" panose="05040102010807070707" pitchFamily="18" charset="2"/>
        <a:buChar char="u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>
            <a:lumMod val="40000"/>
            <a:lumOff val="60000"/>
          </a:schemeClr>
        </a:buClr>
        <a:buSzPct val="60000"/>
        <a:buFont typeface="Wingdings 3" panose="05040102010807070707" pitchFamily="18" charset="2"/>
        <a:buChar char="u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1">
            <a:lumMod val="40000"/>
            <a:lumOff val="60000"/>
          </a:schemeClr>
        </a:buClr>
        <a:buSzPct val="60000"/>
        <a:buFont typeface="Wingdings 3" panose="05040102010807070707" pitchFamily="18" charset="2"/>
        <a:buChar char="u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1">
            <a:lumMod val="40000"/>
            <a:lumOff val="60000"/>
          </a:schemeClr>
        </a:buClr>
        <a:buSzPct val="60000"/>
        <a:buFont typeface="Wingdings 3" panose="05040102010807070707" pitchFamily="18" charset="2"/>
        <a:buChar char="u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1">
            <a:lumMod val="40000"/>
            <a:lumOff val="60000"/>
          </a:schemeClr>
        </a:buClr>
        <a:buSzPct val="60000"/>
        <a:buFont typeface="Wingdings 3" panose="05040102010807070707" pitchFamily="18" charset="2"/>
        <a:buChar char="u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1">
            <a:lumMod val="40000"/>
            <a:lumOff val="60000"/>
          </a:schemeClr>
        </a:buClr>
        <a:buSzPct val="60000"/>
        <a:buFont typeface="Wingdings 3" panose="05040102010807070707" pitchFamily="18" charset="2"/>
        <a:buChar char="u"/>
        <a:defRPr kumimoji="0" sz="1500" kern="1200">
          <a:solidFill>
            <a:schemeClr val="tx2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1">
            <a:lumMod val="40000"/>
            <a:lumOff val="60000"/>
          </a:schemeClr>
        </a:buClr>
        <a:buSzPct val="60000"/>
        <a:buFont typeface="Wingdings 3" panose="05040102010807070707" pitchFamily="18" charset="2"/>
        <a:buChar char="u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orient="horz" pos="2160">
          <p15:clr>
            <a:srgbClr val="F26B43"/>
          </p15:clr>
        </p15:guide>
        <p15:guide id="1" pos="3840">
          <p15:clr>
            <a:srgbClr val="F26B43"/>
          </p15:clr>
        </p15:guide>
        <p15:guide id="2" orient="horz" pos="384">
          <p15:clr>
            <a:srgbClr val="F26B43"/>
          </p15:clr>
        </p15:guide>
        <p15:guide id="3" orient="horz" pos="393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gif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599" y="1853644"/>
            <a:ext cx="7247467" cy="1752600"/>
          </a:xfrm>
        </p:spPr>
        <p:txBody>
          <a:bodyPr/>
          <a:lstStyle/>
          <a:p>
            <a:r>
              <a:rPr lang="en-US" dirty="0"/>
              <a:t>Team Member: Camila Perez</a:t>
            </a:r>
          </a:p>
          <a:p>
            <a:r>
              <a:rPr lang="en-US" dirty="0"/>
              <a:t>Product Owner: Johann Henao</a:t>
            </a:r>
          </a:p>
          <a:p>
            <a:r>
              <a:rPr lang="en-US" dirty="0"/>
              <a:t>Instructor: Masoud Sadjadi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15833"/>
            <a:ext cx="11277600" cy="1470025"/>
          </a:xfrm>
        </p:spPr>
        <p:txBody>
          <a:bodyPr/>
          <a:lstStyle/>
          <a:p>
            <a:r>
              <a:rPr lang="en-US" dirty="0"/>
              <a:t>FIU GPA Tracker and Forecaster 3.0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50042" y="5938486"/>
            <a:ext cx="5891917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School of Computing and Information Sciences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Florida International University</a:t>
            </a:r>
          </a:p>
        </p:txBody>
      </p:sp>
    </p:spTree>
    <p:extLst>
      <p:ext uri="{BB962C8B-B14F-4D97-AF65-F5344CB8AC3E}">
        <p14:creationId xmlns:p14="http://schemas.microsoft.com/office/powerpoint/2010/main" val="1497665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Story #2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97632" y="1703407"/>
            <a:ext cx="444759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i="1" dirty="0">
                <a:solidFill>
                  <a:schemeClr val="bg1"/>
                </a:solidFill>
              </a:rPr>
              <a:t>Migrate Settings page to AngularJS.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3144" y="2692246"/>
            <a:ext cx="6838475" cy="25565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298935" y="2954873"/>
            <a:ext cx="4437790" cy="2031325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 anchorCtr="1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+mj-lt"/>
              </a:rPr>
              <a:t>Tasks:</a:t>
            </a: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Migrate Settings navigation bar.</a:t>
            </a: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Migrate Import Audit button.</a:t>
            </a: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Update page’s look and feel.</a:t>
            </a: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Migrate Import Data button.</a:t>
            </a: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Migrate Export Data button.</a:t>
            </a: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Migrate Delete Data button.</a:t>
            </a:r>
          </a:p>
        </p:txBody>
      </p:sp>
    </p:spTree>
    <p:extLst>
      <p:ext uri="{BB962C8B-B14F-4D97-AF65-F5344CB8AC3E}">
        <p14:creationId xmlns:p14="http://schemas.microsoft.com/office/powerpoint/2010/main" val="1096344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Story #3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3852" y="1658130"/>
            <a:ext cx="577564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i="1" dirty="0">
                <a:solidFill>
                  <a:schemeClr val="bg1"/>
                </a:solidFill>
              </a:rPr>
              <a:t>Fix issues about basic functionality of test drivers.</a:t>
            </a:r>
          </a:p>
        </p:txBody>
      </p:sp>
      <p:pic>
        <p:nvPicPr>
          <p:cNvPr id="2050" name="Picture 2" descr="https://lh3.googleusercontent.com/tP3p3akT1wgrSDz_yK1WaQP-h_Hr7mRjzpVha-R0IDUTt1JkMUbCgeQuPYV9-6uX6bzeHhxl7K2MP9BaywyvVHtL5P6xGv0HG9LgYXv_0sqAIHNy79U024-v_teB_EGl-hZsGvx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74" y="2130177"/>
            <a:ext cx="6125308" cy="26209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29022" y="4958091"/>
            <a:ext cx="6402266" cy="1200329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 anchorCtr="1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dirty="0"/>
              <a:t>The user can add infinite levels of child buckets, and add as many courses to each bucket as needed.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dirty="0"/>
              <a:t>Screenshots show one root bucket, one child bucket, and one course in the table and the generated XML.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080315" y="1242631"/>
            <a:ext cx="4681044" cy="120032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 anchorCtr="1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+mj-lt"/>
              </a:rPr>
              <a:t>Tasks:</a:t>
            </a: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Fix infinite child addition functionality.</a:t>
            </a: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Fix issue pertaining course addition.</a:t>
            </a: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Conduct testing on test drivers.</a:t>
            </a:r>
          </a:p>
        </p:txBody>
      </p:sp>
      <p:pic>
        <p:nvPicPr>
          <p:cNvPr id="2052" name="Picture 4" descr="https://lh4.googleusercontent.com/oPNDcaytwLaPyVkHdHGP2u5bGADVQw5smGZp2vDzXacZkbUdqfN0P-dYqRWF_ggzKWcLRlw-JGCglXTq3ndYDuYrUjEFh-2bVNjiQsUHEE4BpOsccXTF-YPuznot_DDgY9V1DIW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9555" y="2685052"/>
            <a:ext cx="3362564" cy="34973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Curved Connector 6"/>
          <p:cNvCxnSpPr>
            <a:stCxn id="2050" idx="3"/>
            <a:endCxn id="2052" idx="1"/>
          </p:cNvCxnSpPr>
          <p:nvPr/>
        </p:nvCxnSpPr>
        <p:spPr>
          <a:xfrm>
            <a:off x="6576182" y="3440640"/>
            <a:ext cx="1163373" cy="993080"/>
          </a:xfrm>
          <a:prstGeom prst="curvedConnector3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5157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Story #4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62945" y="1675414"/>
            <a:ext cx="784704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i="1" dirty="0">
                <a:solidFill>
                  <a:schemeClr val="bg1"/>
                </a:solidFill>
              </a:rPr>
              <a:t>Integrate Test Driver XML files with Curriculum and GPA Audit Import.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48734" y="2118755"/>
            <a:ext cx="4783666" cy="397031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 anchorCtr="1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+mj-lt"/>
              </a:rPr>
              <a:t>Tasks:</a:t>
            </a: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Fix admin import feature.</a:t>
            </a:r>
          </a:p>
          <a:p>
            <a:pPr marL="742950" lvl="1" indent="-28575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</a:rPr>
              <a:t>When admin user imports a new curriculum generated by the Curriculum Test Driver, the database is updated with the new program.</a:t>
            </a: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Add import functionality to Audit Test Driver.</a:t>
            </a:r>
          </a:p>
          <a:p>
            <a:pPr marL="742950" lvl="1" indent="-28575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</a:rPr>
              <a:t>When this functionality is used a new student is automatically registered with the input information.</a:t>
            </a:r>
          </a:p>
          <a:p>
            <a:pPr marL="742950" lvl="1" indent="-28575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</a:rPr>
              <a:t>Testing purposes.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4768" y="2118755"/>
            <a:ext cx="5019073" cy="18628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4768" y="4113583"/>
            <a:ext cx="4998299" cy="18610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9882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Story #5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90938" y="1675414"/>
            <a:ext cx="341189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i="1" dirty="0">
                <a:solidFill>
                  <a:schemeClr val="bg1"/>
                </a:solidFill>
              </a:rPr>
              <a:t>Fix Import Data functionality.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0438" y="2803017"/>
            <a:ext cx="2963333" cy="2308324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 anchorCtr="1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+mj-lt"/>
              </a:rPr>
              <a:t>Tasks:</a:t>
            </a: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Troubleshoot Import Data functionality.</a:t>
            </a: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Fix Delete Data functionality.</a:t>
            </a: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Test import/export/delete functionalities.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5867" y="1025273"/>
            <a:ext cx="5453886" cy="20389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6207" y="2803017"/>
            <a:ext cx="5367339" cy="22637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4452" y="4239695"/>
            <a:ext cx="5344480" cy="19796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57863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Story #6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90938" y="1675414"/>
            <a:ext cx="778795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i="1" dirty="0">
                <a:solidFill>
                  <a:schemeClr val="bg1"/>
                </a:solidFill>
              </a:rPr>
              <a:t>Do full regression test of GPA Dashboard and fix bugs encountered.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9600" y="2388824"/>
            <a:ext cx="4681044" cy="147732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 anchorCtr="1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+mj-lt"/>
              </a:rPr>
              <a:t>Tasks:</a:t>
            </a: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+mj-lt"/>
              </a:rPr>
              <a:t>Fix “invisible” next/previous buttons and other GPA Dashboard icons.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Refactor GPA Dashboard code.</a:t>
            </a: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Conduct full integration testing.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7089" y="2860751"/>
            <a:ext cx="5552620" cy="23377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609599" y="4618336"/>
            <a:ext cx="4681045" cy="92333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 anchorCtr="1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dirty="0"/>
              <a:t>Buttons and icons are clearly shown in an organized and intuitive way.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dirty="0"/>
              <a:t>Every button works as expected.</a:t>
            </a:r>
          </a:p>
        </p:txBody>
      </p:sp>
    </p:spTree>
    <p:extLst>
      <p:ext uri="{BB962C8B-B14F-4D97-AF65-F5344CB8AC3E}">
        <p14:creationId xmlns:p14="http://schemas.microsoft.com/office/powerpoint/2010/main" val="2956370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Story #7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90937" y="1675414"/>
            <a:ext cx="719079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i="1" dirty="0">
                <a:solidFill>
                  <a:schemeClr val="bg1"/>
                </a:solidFill>
              </a:rPr>
              <a:t>Understand and document PHP Unit Tests for GPA Dashboard.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90937" y="3075363"/>
            <a:ext cx="4681044" cy="147732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 anchorCtr="1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+mj-lt"/>
              </a:rPr>
              <a:t>Tasks:</a:t>
            </a: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Fully understand how PHP unit tests work.</a:t>
            </a: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Document PHP unit tests for GPA Dashboard 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816599" y="2170802"/>
            <a:ext cx="5638801" cy="341632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 anchorCtr="1">
            <a:spAutoFit/>
          </a:bodyPr>
          <a:lstStyle/>
          <a:p>
            <a:r>
              <a:rPr lang="en-US" dirty="0"/>
              <a:t>function testGetCurrProgram001_UT004() {</a:t>
            </a:r>
          </a:p>
          <a:p>
            <a:r>
              <a:rPr lang="en-US" dirty="0"/>
              <a:t>       $</a:t>
            </a:r>
            <a:r>
              <a:rPr lang="en-US" dirty="0" err="1"/>
              <a:t>odc</a:t>
            </a:r>
            <a:r>
              <a:rPr lang="en-US" dirty="0"/>
              <a:t> = new </a:t>
            </a:r>
            <a:r>
              <a:rPr lang="en-US" dirty="0" err="1"/>
              <a:t>OverallDashboardController</a:t>
            </a:r>
            <a:r>
              <a:rPr lang="en-US" dirty="0"/>
              <a:t>(31,     'testuser01');</a:t>
            </a:r>
          </a:p>
          <a:p>
            <a:r>
              <a:rPr lang="en-US" dirty="0"/>
              <a:t>       $return = $</a:t>
            </a:r>
            <a:r>
              <a:rPr lang="en-US" dirty="0" err="1"/>
              <a:t>odc</a:t>
            </a:r>
            <a:r>
              <a:rPr lang="en-US" dirty="0"/>
              <a:t>-&gt;</a:t>
            </a:r>
            <a:r>
              <a:rPr lang="en-US" dirty="0" err="1"/>
              <a:t>getCurrProgram</a:t>
            </a:r>
            <a:r>
              <a:rPr lang="en-US" dirty="0"/>
              <a:t>();</a:t>
            </a:r>
          </a:p>
          <a:p>
            <a:br>
              <a:rPr lang="en-US" dirty="0"/>
            </a:br>
            <a:endParaRPr lang="en-US" dirty="0"/>
          </a:p>
          <a:p>
            <a:r>
              <a:rPr lang="en-US" dirty="0"/>
              <a:t>       $expected = "Computer Science";</a:t>
            </a:r>
          </a:p>
          <a:p>
            <a:br>
              <a:rPr lang="en-US" dirty="0"/>
            </a:br>
            <a:endParaRPr lang="en-US" dirty="0"/>
          </a:p>
          <a:p>
            <a:r>
              <a:rPr lang="en-US" dirty="0"/>
              <a:t>       $this-&gt;</a:t>
            </a:r>
            <a:r>
              <a:rPr lang="en-US" dirty="0" err="1"/>
              <a:t>assertEquals</a:t>
            </a:r>
            <a:r>
              <a:rPr lang="en-US" dirty="0"/>
              <a:t>($return, $expected);    </a:t>
            </a:r>
          </a:p>
          <a:p>
            <a:r>
              <a:rPr lang="en-US" dirty="0"/>
              <a:t>}</a:t>
            </a:r>
          </a:p>
          <a:p>
            <a:pPr>
              <a:buClr>
                <a:schemeClr val="accent1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878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Cases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268596"/>
              </p:ext>
            </p:extLst>
          </p:nvPr>
        </p:nvGraphicFramePr>
        <p:xfrm>
          <a:off x="416769" y="1782325"/>
          <a:ext cx="5464628" cy="4310089"/>
        </p:xfrm>
        <a:graphic>
          <a:graphicData uri="http://schemas.openxmlformats.org/drawingml/2006/table">
            <a:tbl>
              <a:tblPr bandRow="1">
                <a:tableStyleId>{ED083AE6-46FA-4A59-8FB0-9F97EB10719F}</a:tableStyleId>
              </a:tblPr>
              <a:tblGrid>
                <a:gridCol w="1613598">
                  <a:extLst>
                    <a:ext uri="{9D8B030D-6E8A-4147-A177-3AD203B41FA5}">
                      <a16:colId xmlns:a16="http://schemas.microsoft.com/office/drawing/2014/main" val="3003335663"/>
                    </a:ext>
                  </a:extLst>
                </a:gridCol>
                <a:gridCol w="3851030">
                  <a:extLst>
                    <a:ext uri="{9D8B030D-6E8A-4147-A177-3AD203B41FA5}">
                      <a16:colId xmlns:a16="http://schemas.microsoft.com/office/drawing/2014/main" val="3380690351"/>
                    </a:ext>
                  </a:extLst>
                </a:gridCol>
              </a:tblGrid>
              <a:tr h="509699">
                <a:tc>
                  <a:txBody>
                    <a:bodyPr/>
                    <a:lstStyle/>
                    <a:p>
                      <a:r>
                        <a:rPr lang="en-US" dirty="0"/>
                        <a:t>Test 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Sunny Day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2477319"/>
                  </a:ext>
                </a:extLst>
              </a:tr>
              <a:tr h="893051">
                <a:tc>
                  <a:txBody>
                    <a:bodyPr/>
                    <a:lstStyle/>
                    <a:p>
                      <a:r>
                        <a:rPr lang="en-US" dirty="0"/>
                        <a:t>Purpose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 test that the “Import Data” button properly imports the data.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7410351"/>
                  </a:ext>
                </a:extLst>
              </a:tr>
              <a:tr h="651169">
                <a:tc>
                  <a:txBody>
                    <a:bodyPr/>
                    <a:lstStyle/>
                    <a:p>
                      <a:r>
                        <a:rPr lang="en-US" dirty="0"/>
                        <a:t>Precondition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 logged in.</a:t>
                      </a:r>
                      <a:endParaRPr lang="en-US" dirty="0">
                        <a:effectLst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0" lang="en-US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Settings page displayed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1292738"/>
                  </a:ext>
                </a:extLst>
              </a:tr>
              <a:tr h="1428882">
                <a:tc>
                  <a:txBody>
                    <a:bodyPr/>
                    <a:lstStyle/>
                    <a:p>
                      <a:r>
                        <a:rPr lang="en-US" dirty="0"/>
                        <a:t>Input Values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0" lang="en-US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user clicks on the “Import Data” button.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user selects the XML file to be imported from the file uploader window.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6544732"/>
                  </a:ext>
                </a:extLst>
              </a:tr>
              <a:tr h="771781">
                <a:tc>
                  <a:txBody>
                    <a:bodyPr/>
                    <a:lstStyle/>
                    <a:p>
                      <a:r>
                        <a:rPr lang="en-US" dirty="0"/>
                        <a:t>Expected Output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for this user is updated correctly.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8023215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550638"/>
              </p:ext>
            </p:extLst>
          </p:nvPr>
        </p:nvGraphicFramePr>
        <p:xfrm>
          <a:off x="6310603" y="1782323"/>
          <a:ext cx="5464628" cy="4303523"/>
        </p:xfrm>
        <a:graphic>
          <a:graphicData uri="http://schemas.openxmlformats.org/drawingml/2006/table">
            <a:tbl>
              <a:tblPr bandRow="1">
                <a:tableStyleId>{ED083AE6-46FA-4A59-8FB0-9F97EB10719F}</a:tableStyleId>
              </a:tblPr>
              <a:tblGrid>
                <a:gridCol w="1613598">
                  <a:extLst>
                    <a:ext uri="{9D8B030D-6E8A-4147-A177-3AD203B41FA5}">
                      <a16:colId xmlns:a16="http://schemas.microsoft.com/office/drawing/2014/main" val="3003335663"/>
                    </a:ext>
                  </a:extLst>
                </a:gridCol>
                <a:gridCol w="3851030">
                  <a:extLst>
                    <a:ext uri="{9D8B030D-6E8A-4147-A177-3AD203B41FA5}">
                      <a16:colId xmlns:a16="http://schemas.microsoft.com/office/drawing/2014/main" val="3380690351"/>
                    </a:ext>
                  </a:extLst>
                </a:gridCol>
              </a:tblGrid>
              <a:tr h="511498">
                <a:tc>
                  <a:txBody>
                    <a:bodyPr/>
                    <a:lstStyle/>
                    <a:p>
                      <a:r>
                        <a:rPr lang="en-US" dirty="0"/>
                        <a:t>Test 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Rainy Day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2477319"/>
                  </a:ext>
                </a:extLst>
              </a:tr>
              <a:tr h="1149436">
                <a:tc>
                  <a:txBody>
                    <a:bodyPr/>
                    <a:lstStyle/>
                    <a:p>
                      <a:r>
                        <a:rPr lang="en-US" dirty="0"/>
                        <a:t>Purpose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 test that a student cannot import an XML file that was previously exported by other student.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7410351"/>
                  </a:ext>
                </a:extLst>
              </a:tr>
              <a:tr h="632387">
                <a:tc>
                  <a:txBody>
                    <a:bodyPr/>
                    <a:lstStyle/>
                    <a:p>
                      <a:r>
                        <a:rPr lang="en-US" dirty="0"/>
                        <a:t>Precondition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 logged in.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Settings page displayed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1292738"/>
                  </a:ext>
                </a:extLst>
              </a:tr>
              <a:tr h="1149436">
                <a:tc>
                  <a:txBody>
                    <a:bodyPr/>
                    <a:lstStyle/>
                    <a:p>
                      <a:r>
                        <a:rPr lang="en-US" dirty="0"/>
                        <a:t>Input Values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0" lang="en-US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user clicks on the “Import Data” button.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user selects an XML file belonging to other user.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6544732"/>
                  </a:ext>
                </a:extLst>
              </a:tr>
              <a:tr h="774505">
                <a:tc>
                  <a:txBody>
                    <a:bodyPr/>
                    <a:lstStyle/>
                    <a:p>
                      <a:r>
                        <a:rPr lang="en-US" dirty="0"/>
                        <a:t>Expected Output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Message “Failed loading XML” displayed.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80232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4244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36234" y="1761071"/>
            <a:ext cx="8119533" cy="92333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 anchorCtr="1">
            <a:spAutoFit/>
          </a:bodyPr>
          <a:lstStyle/>
          <a:p>
            <a:r>
              <a:rPr lang="en-US" dirty="0"/>
              <a:t>The FIU GPA Tracker and Forecaster represents a useful tool for students who want to attain a goal GPA in order to graduate, get into graduate school, or simply improve their GPA.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37320" y="2822611"/>
            <a:ext cx="2717359" cy="193899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Questions?</a:t>
            </a:r>
          </a:p>
          <a:p>
            <a:pPr algn="ctr"/>
            <a:r>
              <a:rPr lang="en-US" sz="3600" b="1" dirty="0">
                <a:solidFill>
                  <a:schemeClr val="bg1"/>
                </a:solidFill>
              </a:rPr>
              <a:t>Thank you!</a:t>
            </a:r>
          </a:p>
          <a:p>
            <a:pPr algn="ctr"/>
            <a:r>
              <a:rPr lang="en-US" sz="1600" b="1" dirty="0">
                <a:solidFill>
                  <a:schemeClr val="bg1"/>
                </a:solidFill>
              </a:rPr>
              <a:t>Camila Perez</a:t>
            </a:r>
          </a:p>
          <a:p>
            <a:pPr algn="ctr"/>
            <a:r>
              <a:rPr lang="en-US" sz="1600" b="1" dirty="0">
                <a:solidFill>
                  <a:schemeClr val="bg1"/>
                </a:solidFill>
              </a:rPr>
              <a:t>cpere126@fiu.edu</a:t>
            </a:r>
          </a:p>
          <a:p>
            <a:pPr algn="ctr"/>
            <a:endParaRPr lang="en-US" sz="1600" b="1" dirty="0">
              <a:solidFill>
                <a:schemeClr val="bg1"/>
              </a:solidFill>
            </a:endParaRPr>
          </a:p>
        </p:txBody>
      </p:sp>
      <p:pic>
        <p:nvPicPr>
          <p:cNvPr id="7" name="Picture 6" descr="https://upload.wikimedia.org/wikipedia/commons/thumb/3/35/Tux.svg/2000px-Tux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23" y="4688970"/>
            <a:ext cx="973667" cy="1129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6847" y="5094373"/>
            <a:ext cx="2101569" cy="559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 descr="http://www.izenda.com/wp-content/uploads/2014/10/IzendaWebLogos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3271" y="5015393"/>
            <a:ext cx="1893930" cy="717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https://upload.wikimedia.org/wikipedia/commons/thumb/2/27/PHP-logo.svg/2000px-PHP-logo.svg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8830" y="5114756"/>
            <a:ext cx="978623" cy="518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C:\Users\IKE\Desktop\AJAX_logo_by_gengns.svg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2123" y="4956905"/>
            <a:ext cx="1208269" cy="5796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2" descr="http://precision-software.com/wp-content/uploads/2014/04/jQurery.gif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3462" y="4944946"/>
            <a:ext cx="779918" cy="779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 descr="http://pythonprogramming.net/static/images/finance/python-programming-language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7205" y="4757599"/>
            <a:ext cx="975191" cy="975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https://upload.wikimedia.org/wikipedia/en/thumb/6/62/MySQL.svg/640px-MySQL.svg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3263" y="4944946"/>
            <a:ext cx="1035645" cy="535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2759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09600" y="560013"/>
            <a:ext cx="10972800" cy="1066800"/>
          </a:xfrm>
        </p:spPr>
        <p:txBody>
          <a:bodyPr/>
          <a:lstStyle/>
          <a:p>
            <a:r>
              <a:rPr lang="en-US" dirty="0"/>
              <a:t>Project Definition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890" y="1880114"/>
            <a:ext cx="4270311" cy="17979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TextBox 2"/>
          <p:cNvSpPr txBox="1"/>
          <p:nvPr/>
        </p:nvSpPr>
        <p:spPr>
          <a:xfrm>
            <a:off x="1390623" y="1462205"/>
            <a:ext cx="3006843" cy="340519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 anchorCtr="1">
            <a:spAutoFit/>
          </a:bodyPr>
          <a:lstStyle/>
          <a:p>
            <a:pPr algn="ctr"/>
            <a:r>
              <a:rPr lang="en-US" sz="1400" dirty="0"/>
              <a:t>1. New user registers and logs in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90622" y="3872615"/>
            <a:ext cx="3006843" cy="340519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 anchorCtr="1">
            <a:spAutoFit/>
          </a:bodyPr>
          <a:lstStyle/>
          <a:p>
            <a:pPr algn="ctr"/>
            <a:r>
              <a:rPr lang="en-US" sz="1400" dirty="0"/>
              <a:t>2. Student imports GPA Audit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890" y="4292899"/>
            <a:ext cx="4270311" cy="18764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5918" y="1880114"/>
            <a:ext cx="5001735" cy="17979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TextBox 9"/>
          <p:cNvSpPr txBox="1"/>
          <p:nvPr/>
        </p:nvSpPr>
        <p:spPr>
          <a:xfrm>
            <a:off x="6754771" y="1462205"/>
            <a:ext cx="4244027" cy="340519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 anchorCtr="1">
            <a:spAutoFit/>
          </a:bodyPr>
          <a:lstStyle/>
          <a:p>
            <a:pPr algn="ctr"/>
            <a:r>
              <a:rPr lang="en-US" sz="1400" dirty="0"/>
              <a:t>3. Student generates semester forecast report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373362" y="3872614"/>
            <a:ext cx="3006843" cy="340519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 anchorCtr="1">
            <a:spAutoFit/>
          </a:bodyPr>
          <a:lstStyle/>
          <a:p>
            <a:pPr algn="ctr"/>
            <a:r>
              <a:rPr lang="en-US" sz="1400" dirty="0"/>
              <a:t>4. Admin logs in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75915" y="4292899"/>
            <a:ext cx="5001735" cy="18546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44829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600" y="560006"/>
            <a:ext cx="10972800" cy="1066800"/>
          </a:xfrm>
        </p:spPr>
        <p:txBody>
          <a:bodyPr/>
          <a:lstStyle/>
          <a:p>
            <a:r>
              <a:rPr lang="en-US" dirty="0"/>
              <a:t>Project Definition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0916" y="1794764"/>
            <a:ext cx="5019073" cy="18628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7334225" y="1374930"/>
            <a:ext cx="3097402" cy="340519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 anchorCtr="1">
            <a:spAutoFit/>
          </a:bodyPr>
          <a:lstStyle/>
          <a:p>
            <a:pPr algn="ctr"/>
            <a:r>
              <a:rPr lang="en-US" sz="1400" dirty="0"/>
              <a:t>2. Admin imports new curriculum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0916" y="4258047"/>
            <a:ext cx="5021260" cy="18535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7120281" y="3843549"/>
            <a:ext cx="3700341" cy="340519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 anchorCtr="1">
            <a:spAutoFit/>
          </a:bodyPr>
          <a:lstStyle/>
          <a:p>
            <a:pPr algn="ctr"/>
            <a:r>
              <a:rPr lang="en-US" sz="1400" dirty="0"/>
              <a:t>3. New curriculum shown in admin page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" y="3082391"/>
            <a:ext cx="5073955" cy="18628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TextBox 8"/>
          <p:cNvSpPr txBox="1"/>
          <p:nvPr/>
        </p:nvSpPr>
        <p:spPr>
          <a:xfrm>
            <a:off x="1597876" y="2427410"/>
            <a:ext cx="3097402" cy="578882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 anchorCtr="1">
            <a:spAutoFit/>
          </a:bodyPr>
          <a:lstStyle/>
          <a:p>
            <a:pPr algn="ctr"/>
            <a:r>
              <a:rPr lang="en-US" sz="1400" dirty="0"/>
              <a:t>1. Students can import, export, and delete their data</a:t>
            </a:r>
          </a:p>
        </p:txBody>
      </p:sp>
    </p:spTree>
    <p:extLst>
      <p:ext uri="{BB962C8B-B14F-4D97-AF65-F5344CB8AC3E}">
        <p14:creationId xmlns:p14="http://schemas.microsoft.com/office/powerpoint/2010/main" val="1769280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Requirements: Use Cases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5296" y="1791478"/>
            <a:ext cx="6601408" cy="42660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02738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Design: Architecture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071396" y="1874166"/>
            <a:ext cx="7707085" cy="1176944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400" dirty="0"/>
          </a:p>
        </p:txBody>
      </p:sp>
      <p:sp>
        <p:nvSpPr>
          <p:cNvPr id="9" name="Cube 8"/>
          <p:cNvSpPr/>
          <p:nvPr/>
        </p:nvSpPr>
        <p:spPr>
          <a:xfrm>
            <a:off x="5131837" y="1934255"/>
            <a:ext cx="1660849" cy="1025373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2071396" y="1915593"/>
            <a:ext cx="139026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Controller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033865" y="2274598"/>
            <a:ext cx="1586204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sz="1600" dirty="0"/>
              <a:t>Web Logic</a:t>
            </a:r>
          </a:p>
          <a:p>
            <a:pPr algn="ctr"/>
            <a:r>
              <a:rPr lang="en-US" sz="1600" dirty="0"/>
              <a:t>(PHP, Python)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2108718" y="3437635"/>
            <a:ext cx="7707085" cy="1176944"/>
          </a:xfrm>
          <a:prstGeom prst="round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400" dirty="0"/>
          </a:p>
        </p:txBody>
      </p:sp>
      <p:sp>
        <p:nvSpPr>
          <p:cNvPr id="14" name="Cube 13"/>
          <p:cNvSpPr/>
          <p:nvPr/>
        </p:nvSpPr>
        <p:spPr>
          <a:xfrm>
            <a:off x="5094513" y="3502479"/>
            <a:ext cx="1660849" cy="1025373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1950096" y="3483817"/>
            <a:ext cx="110101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View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947556" y="3824160"/>
            <a:ext cx="1758821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sz="1600" dirty="0"/>
              <a:t>Page (HTML, CSS, JS)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2108718" y="5002851"/>
            <a:ext cx="7707085" cy="1176944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2052734" y="5010435"/>
            <a:ext cx="110101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Model</a:t>
            </a:r>
          </a:p>
        </p:txBody>
      </p:sp>
      <p:sp>
        <p:nvSpPr>
          <p:cNvPr id="19" name="Can 18"/>
          <p:cNvSpPr/>
          <p:nvPr/>
        </p:nvSpPr>
        <p:spPr>
          <a:xfrm>
            <a:off x="5416418" y="5120634"/>
            <a:ext cx="821095" cy="941378"/>
          </a:xfrm>
          <a:prstGeom prst="can">
            <a:avLst/>
          </a:prstGeom>
          <a:solidFill>
            <a:srgbClr val="F3BE7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353435" y="5460518"/>
            <a:ext cx="947060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sz="1100" dirty="0"/>
              <a:t>Database</a:t>
            </a:r>
          </a:p>
        </p:txBody>
      </p:sp>
      <p:cxnSp>
        <p:nvCxnSpPr>
          <p:cNvPr id="25" name="Elbow Connector 24"/>
          <p:cNvCxnSpPr>
            <a:stCxn id="6" idx="1"/>
            <a:endCxn id="17" idx="1"/>
          </p:cNvCxnSpPr>
          <p:nvPr/>
        </p:nvCxnSpPr>
        <p:spPr>
          <a:xfrm rot="10800000" flipH="1" flipV="1">
            <a:off x="2071396" y="2462637"/>
            <a:ext cx="37322" cy="3128685"/>
          </a:xfrm>
          <a:prstGeom prst="bentConnector3">
            <a:avLst>
              <a:gd name="adj1" fmla="val -1962523"/>
            </a:avLst>
          </a:prstGeom>
          <a:ln w="7620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5826965" y="2959628"/>
            <a:ext cx="0" cy="524189"/>
          </a:xfrm>
          <a:prstGeom prst="straightConnector1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547047" y="4527852"/>
            <a:ext cx="4667" cy="592782"/>
          </a:xfrm>
          <a:prstGeom prst="straightConnector1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6044680" y="4524996"/>
            <a:ext cx="4667" cy="592782"/>
          </a:xfrm>
          <a:prstGeom prst="straightConnector1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1825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Minimal Class Diagram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1520890" y="1888073"/>
            <a:ext cx="2403955" cy="547217"/>
            <a:chOff x="1520890" y="1888073"/>
            <a:chExt cx="2242459" cy="547217"/>
          </a:xfrm>
        </p:grpSpPr>
        <p:sp>
          <p:nvSpPr>
            <p:cNvPr id="4" name="Rectangle 3"/>
            <p:cNvSpPr/>
            <p:nvPr/>
          </p:nvSpPr>
          <p:spPr>
            <a:xfrm>
              <a:off x="1520890" y="1888073"/>
              <a:ext cx="2239347" cy="547217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1520890" y="2178698"/>
              <a:ext cx="223934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524002" y="2293774"/>
              <a:ext cx="223934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1520890" y="2584400"/>
            <a:ext cx="2407296" cy="547217"/>
            <a:chOff x="1520890" y="1888073"/>
            <a:chExt cx="2242459" cy="547217"/>
          </a:xfrm>
        </p:grpSpPr>
        <p:sp>
          <p:nvSpPr>
            <p:cNvPr id="11" name="Rectangle 10"/>
            <p:cNvSpPr/>
            <p:nvPr/>
          </p:nvSpPr>
          <p:spPr>
            <a:xfrm>
              <a:off x="1520890" y="1888073"/>
              <a:ext cx="2239347" cy="547217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1520890" y="2178698"/>
              <a:ext cx="223934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524002" y="2293774"/>
              <a:ext cx="223934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1704162" y="1898683"/>
            <a:ext cx="203407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sz="1200" b="1" dirty="0"/>
              <a:t>Settings Page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1520890" y="3280727"/>
            <a:ext cx="2407296" cy="547217"/>
            <a:chOff x="1520890" y="1888073"/>
            <a:chExt cx="2242459" cy="547217"/>
          </a:xfrm>
        </p:grpSpPr>
        <p:sp>
          <p:nvSpPr>
            <p:cNvPr id="16" name="Rectangle 15"/>
            <p:cNvSpPr/>
            <p:nvPr/>
          </p:nvSpPr>
          <p:spPr>
            <a:xfrm>
              <a:off x="1520890" y="1888073"/>
              <a:ext cx="2239347" cy="547217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1520890" y="2178698"/>
              <a:ext cx="223934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1524002" y="2293774"/>
              <a:ext cx="223934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1519333" y="4001168"/>
            <a:ext cx="2408853" cy="547217"/>
            <a:chOff x="1520890" y="1888073"/>
            <a:chExt cx="2242459" cy="547217"/>
          </a:xfrm>
        </p:grpSpPr>
        <p:sp>
          <p:nvSpPr>
            <p:cNvPr id="20" name="Rectangle 19"/>
            <p:cNvSpPr/>
            <p:nvPr/>
          </p:nvSpPr>
          <p:spPr>
            <a:xfrm>
              <a:off x="1520890" y="1888073"/>
              <a:ext cx="2239347" cy="547217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1520890" y="2178698"/>
              <a:ext cx="223934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1524002" y="2293774"/>
              <a:ext cx="223934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1519333" y="4697495"/>
            <a:ext cx="2408853" cy="547217"/>
            <a:chOff x="1520890" y="1888073"/>
            <a:chExt cx="2242459" cy="547217"/>
          </a:xfrm>
        </p:grpSpPr>
        <p:sp>
          <p:nvSpPr>
            <p:cNvPr id="24" name="Rectangle 23"/>
            <p:cNvSpPr/>
            <p:nvPr/>
          </p:nvSpPr>
          <p:spPr>
            <a:xfrm>
              <a:off x="1520890" y="1888073"/>
              <a:ext cx="2239347" cy="547217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5" name="Straight Connector 24"/>
            <p:cNvCxnSpPr/>
            <p:nvPr/>
          </p:nvCxnSpPr>
          <p:spPr>
            <a:xfrm>
              <a:off x="1520890" y="2178698"/>
              <a:ext cx="223934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1524002" y="2293774"/>
              <a:ext cx="223934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1519333" y="5397834"/>
            <a:ext cx="2408853" cy="547217"/>
            <a:chOff x="1520890" y="1888073"/>
            <a:chExt cx="2242459" cy="547217"/>
          </a:xfrm>
        </p:grpSpPr>
        <p:sp>
          <p:nvSpPr>
            <p:cNvPr id="28" name="Rectangle 27"/>
            <p:cNvSpPr/>
            <p:nvPr/>
          </p:nvSpPr>
          <p:spPr>
            <a:xfrm>
              <a:off x="1520890" y="1888073"/>
              <a:ext cx="2239347" cy="547217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9" name="Straight Connector 28"/>
            <p:cNvCxnSpPr/>
            <p:nvPr/>
          </p:nvCxnSpPr>
          <p:spPr>
            <a:xfrm>
              <a:off x="1520890" y="2178698"/>
              <a:ext cx="223934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1524002" y="2293774"/>
              <a:ext cx="223934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1605411" y="2585023"/>
            <a:ext cx="223157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sz="1200" b="1" dirty="0"/>
              <a:t>Semester Dashboard Page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704160" y="4000171"/>
            <a:ext cx="203407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sz="1200" b="1" dirty="0"/>
              <a:t>GPA Dashboard Page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68173" y="3315451"/>
            <a:ext cx="25060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sz="1200" b="1" dirty="0"/>
              <a:t>Semester Forecast Report Page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605411" y="4712481"/>
            <a:ext cx="223157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sz="1200" b="1" dirty="0"/>
              <a:t>GPA Forecast Report Page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605411" y="5408807"/>
            <a:ext cx="223157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sz="1200" b="1" dirty="0"/>
              <a:t>Admin Dashboard Page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4966997" y="1886711"/>
            <a:ext cx="2403955" cy="547217"/>
            <a:chOff x="1520890" y="1888073"/>
            <a:chExt cx="2242459" cy="547217"/>
          </a:xfrm>
        </p:grpSpPr>
        <p:sp>
          <p:nvSpPr>
            <p:cNvPr id="37" name="Rectangle 36"/>
            <p:cNvSpPr/>
            <p:nvPr/>
          </p:nvSpPr>
          <p:spPr>
            <a:xfrm>
              <a:off x="1520890" y="1888073"/>
              <a:ext cx="2239347" cy="547217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8" name="Straight Connector 37"/>
            <p:cNvCxnSpPr/>
            <p:nvPr/>
          </p:nvCxnSpPr>
          <p:spPr>
            <a:xfrm>
              <a:off x="1520890" y="2178698"/>
              <a:ext cx="223934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1524002" y="2293774"/>
              <a:ext cx="223934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0" name="TextBox 39"/>
          <p:cNvSpPr txBox="1"/>
          <p:nvPr/>
        </p:nvSpPr>
        <p:spPr>
          <a:xfrm>
            <a:off x="5150269" y="1894092"/>
            <a:ext cx="203407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sz="1200" b="1" dirty="0"/>
              <a:t>Settings Controller</a:t>
            </a:r>
          </a:p>
        </p:txBody>
      </p:sp>
      <p:grpSp>
        <p:nvGrpSpPr>
          <p:cNvPr id="42" name="Group 41"/>
          <p:cNvGrpSpPr/>
          <p:nvPr/>
        </p:nvGrpSpPr>
        <p:grpSpPr>
          <a:xfrm>
            <a:off x="4966997" y="2588413"/>
            <a:ext cx="2403955" cy="547217"/>
            <a:chOff x="1520890" y="1888073"/>
            <a:chExt cx="2242459" cy="547217"/>
          </a:xfrm>
        </p:grpSpPr>
        <p:sp>
          <p:nvSpPr>
            <p:cNvPr id="43" name="Rectangle 42"/>
            <p:cNvSpPr/>
            <p:nvPr/>
          </p:nvSpPr>
          <p:spPr>
            <a:xfrm>
              <a:off x="1520890" y="1888073"/>
              <a:ext cx="2239347" cy="547217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4" name="Straight Connector 43"/>
            <p:cNvCxnSpPr/>
            <p:nvPr/>
          </p:nvCxnSpPr>
          <p:spPr>
            <a:xfrm>
              <a:off x="1520890" y="2178698"/>
              <a:ext cx="223934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1524002" y="2293774"/>
              <a:ext cx="223934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4966997" y="4001168"/>
            <a:ext cx="2403955" cy="547217"/>
            <a:chOff x="1520890" y="1888073"/>
            <a:chExt cx="2242459" cy="547217"/>
          </a:xfrm>
        </p:grpSpPr>
        <p:sp>
          <p:nvSpPr>
            <p:cNvPr id="47" name="Rectangle 46"/>
            <p:cNvSpPr/>
            <p:nvPr/>
          </p:nvSpPr>
          <p:spPr>
            <a:xfrm>
              <a:off x="1520890" y="1888073"/>
              <a:ext cx="2239347" cy="547217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8" name="Straight Connector 47"/>
            <p:cNvCxnSpPr/>
            <p:nvPr/>
          </p:nvCxnSpPr>
          <p:spPr>
            <a:xfrm>
              <a:off x="1520890" y="2178698"/>
              <a:ext cx="223934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1524002" y="2293774"/>
              <a:ext cx="223934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0" name="Group 49"/>
          <p:cNvGrpSpPr/>
          <p:nvPr/>
        </p:nvGrpSpPr>
        <p:grpSpPr>
          <a:xfrm>
            <a:off x="4966997" y="3280692"/>
            <a:ext cx="2403955" cy="547217"/>
            <a:chOff x="1520890" y="1888073"/>
            <a:chExt cx="2242459" cy="547217"/>
          </a:xfrm>
        </p:grpSpPr>
        <p:sp>
          <p:nvSpPr>
            <p:cNvPr id="51" name="Rectangle 50"/>
            <p:cNvSpPr/>
            <p:nvPr/>
          </p:nvSpPr>
          <p:spPr>
            <a:xfrm>
              <a:off x="1520890" y="1888073"/>
              <a:ext cx="2239347" cy="547217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2" name="Straight Connector 51"/>
            <p:cNvCxnSpPr/>
            <p:nvPr/>
          </p:nvCxnSpPr>
          <p:spPr>
            <a:xfrm>
              <a:off x="1520890" y="2178698"/>
              <a:ext cx="223934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1524002" y="2293774"/>
              <a:ext cx="223934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4" name="Group 53"/>
          <p:cNvGrpSpPr/>
          <p:nvPr/>
        </p:nvGrpSpPr>
        <p:grpSpPr>
          <a:xfrm>
            <a:off x="4976098" y="4713389"/>
            <a:ext cx="2403955" cy="547217"/>
            <a:chOff x="1520890" y="1888073"/>
            <a:chExt cx="2242459" cy="547217"/>
          </a:xfrm>
        </p:grpSpPr>
        <p:sp>
          <p:nvSpPr>
            <p:cNvPr id="55" name="Rectangle 54"/>
            <p:cNvSpPr/>
            <p:nvPr/>
          </p:nvSpPr>
          <p:spPr>
            <a:xfrm>
              <a:off x="1520890" y="1888073"/>
              <a:ext cx="2239347" cy="547217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6" name="Straight Connector 55"/>
            <p:cNvCxnSpPr/>
            <p:nvPr/>
          </p:nvCxnSpPr>
          <p:spPr>
            <a:xfrm>
              <a:off x="1520890" y="2178698"/>
              <a:ext cx="223934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1524002" y="2293774"/>
              <a:ext cx="223934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8" name="Group 57"/>
          <p:cNvGrpSpPr/>
          <p:nvPr/>
        </p:nvGrpSpPr>
        <p:grpSpPr>
          <a:xfrm>
            <a:off x="4972762" y="5413547"/>
            <a:ext cx="2403955" cy="547217"/>
            <a:chOff x="1520890" y="1888073"/>
            <a:chExt cx="2242459" cy="547217"/>
          </a:xfrm>
        </p:grpSpPr>
        <p:sp>
          <p:nvSpPr>
            <p:cNvPr id="59" name="Rectangle 58"/>
            <p:cNvSpPr/>
            <p:nvPr/>
          </p:nvSpPr>
          <p:spPr>
            <a:xfrm>
              <a:off x="1520890" y="1888073"/>
              <a:ext cx="2239347" cy="547217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0" name="Straight Connector 59"/>
            <p:cNvCxnSpPr/>
            <p:nvPr/>
          </p:nvCxnSpPr>
          <p:spPr>
            <a:xfrm>
              <a:off x="1520890" y="2178698"/>
              <a:ext cx="223934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1524002" y="2293774"/>
              <a:ext cx="223934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2" name="TextBox 61"/>
          <p:cNvSpPr txBox="1"/>
          <p:nvPr/>
        </p:nvSpPr>
        <p:spPr>
          <a:xfrm>
            <a:off x="4911331" y="2599023"/>
            <a:ext cx="250650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sz="1200" b="1" dirty="0"/>
              <a:t>Semester Dashboard Controller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4926489" y="3302574"/>
            <a:ext cx="250650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sz="1200" b="1" dirty="0"/>
              <a:t>Semester Forecast Controller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4926489" y="4020033"/>
            <a:ext cx="250650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sz="1200" b="1" dirty="0"/>
              <a:t>GPA Dashboard Controller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4926488" y="4720130"/>
            <a:ext cx="250650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sz="1200" b="1" dirty="0"/>
              <a:t>GPA Forecast Controller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926488" y="5428926"/>
            <a:ext cx="250650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sz="1200" b="1" dirty="0"/>
              <a:t>Admin Controller</a:t>
            </a:r>
          </a:p>
        </p:txBody>
      </p:sp>
      <p:grpSp>
        <p:nvGrpSpPr>
          <p:cNvPr id="67" name="Group 66"/>
          <p:cNvGrpSpPr/>
          <p:nvPr/>
        </p:nvGrpSpPr>
        <p:grpSpPr>
          <a:xfrm>
            <a:off x="9103569" y="3280691"/>
            <a:ext cx="2403955" cy="547217"/>
            <a:chOff x="1520890" y="1888073"/>
            <a:chExt cx="2242459" cy="547217"/>
          </a:xfrm>
        </p:grpSpPr>
        <p:sp>
          <p:nvSpPr>
            <p:cNvPr id="68" name="Rectangle 67"/>
            <p:cNvSpPr/>
            <p:nvPr/>
          </p:nvSpPr>
          <p:spPr>
            <a:xfrm>
              <a:off x="1520890" y="1888073"/>
              <a:ext cx="2239347" cy="547217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9" name="Straight Connector 68"/>
            <p:cNvCxnSpPr/>
            <p:nvPr/>
          </p:nvCxnSpPr>
          <p:spPr>
            <a:xfrm>
              <a:off x="1520890" y="2178698"/>
              <a:ext cx="223934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1524002" y="2293774"/>
              <a:ext cx="223934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5" name="TextBox 74"/>
          <p:cNvSpPr txBox="1"/>
          <p:nvPr/>
        </p:nvSpPr>
        <p:spPr>
          <a:xfrm>
            <a:off x="9050624" y="3303066"/>
            <a:ext cx="250650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sz="1200" b="1" dirty="0"/>
              <a:t>Repository</a:t>
            </a:r>
          </a:p>
        </p:txBody>
      </p:sp>
      <p:cxnSp>
        <p:nvCxnSpPr>
          <p:cNvPr id="77" name="Straight Connector 76"/>
          <p:cNvCxnSpPr>
            <a:stCxn id="37" idx="3"/>
          </p:cNvCxnSpPr>
          <p:nvPr/>
        </p:nvCxnSpPr>
        <p:spPr>
          <a:xfrm>
            <a:off x="7367616" y="2160320"/>
            <a:ext cx="2308229" cy="112037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7374288" y="2886156"/>
            <a:ext cx="1732617" cy="43497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V="1">
            <a:off x="7380053" y="3552938"/>
            <a:ext cx="1735951" cy="90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47" idx="3"/>
          </p:cNvCxnSpPr>
          <p:nvPr/>
        </p:nvCxnSpPr>
        <p:spPr>
          <a:xfrm flipV="1">
            <a:off x="7367616" y="3807320"/>
            <a:ext cx="1729281" cy="46745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55" idx="3"/>
          </p:cNvCxnSpPr>
          <p:nvPr/>
        </p:nvCxnSpPr>
        <p:spPr>
          <a:xfrm flipV="1">
            <a:off x="7376717" y="3837253"/>
            <a:ext cx="2196491" cy="114974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59" idx="3"/>
            <a:endCxn id="68" idx="2"/>
          </p:cNvCxnSpPr>
          <p:nvPr/>
        </p:nvCxnSpPr>
        <p:spPr>
          <a:xfrm flipV="1">
            <a:off x="7373381" y="3827908"/>
            <a:ext cx="2930498" cy="185924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4" idx="3"/>
            <a:endCxn id="37" idx="1"/>
          </p:cNvCxnSpPr>
          <p:nvPr/>
        </p:nvCxnSpPr>
        <p:spPr>
          <a:xfrm flipV="1">
            <a:off x="3921509" y="2160320"/>
            <a:ext cx="1045488" cy="136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V="1">
            <a:off x="3915378" y="2836231"/>
            <a:ext cx="1045488" cy="136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V="1">
            <a:off x="3924845" y="3581545"/>
            <a:ext cx="1045488" cy="136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V="1">
            <a:off x="3931517" y="3024291"/>
            <a:ext cx="1029715" cy="38191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V="1">
            <a:off x="3933946" y="4295609"/>
            <a:ext cx="1045488" cy="136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V="1">
            <a:off x="3933946" y="5021595"/>
            <a:ext cx="1045488" cy="136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V="1">
            <a:off x="3935613" y="4491126"/>
            <a:ext cx="1029715" cy="38191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flipV="1">
            <a:off x="3933946" y="5716343"/>
            <a:ext cx="1045488" cy="136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5292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Stories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3663060"/>
              </p:ext>
            </p:extLst>
          </p:nvPr>
        </p:nvGraphicFramePr>
        <p:xfrm>
          <a:off x="261257" y="1682799"/>
          <a:ext cx="11616612" cy="4480560"/>
        </p:xfrm>
        <a:graphic>
          <a:graphicData uri="http://schemas.openxmlformats.org/drawingml/2006/table">
            <a:tbl>
              <a:tblPr bandRow="1">
                <a:tableStyleId>{3B4B98B0-60AC-42C2-AFA5-B58CD77FA1E5}</a:tableStyleId>
              </a:tblPr>
              <a:tblGrid>
                <a:gridCol w="11616612">
                  <a:extLst>
                    <a:ext uri="{9D8B030D-6E8A-4147-A177-3AD203B41FA5}">
                      <a16:colId xmlns:a16="http://schemas.microsoft.com/office/drawing/2014/main" val="29586191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1. As a developer, I want to use test drivers for the GPA Audit Import and the Program Curriculum Import so that I can test the website with different scenarios and can enable new curriculums.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34372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2. As a developer, I would like to migrate the Settings page to AngularJS so that the page is consistent with the rest of the website.</a:t>
                      </a:r>
                    </a:p>
                  </a:txBody>
                  <a:tcPr>
                    <a:lnT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51039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3. As a developer, I want to fix issues pertaining the basic functionality of the Curriculum Test Drivers so that I can properly create different curriculums.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3087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4. As an administrator, I would like to be able to import the curriculum and GPA Audit XML output from the Test Drivers so that I</a:t>
                      </a:r>
                      <a:r>
                        <a:rPr lang="en-US" baseline="0" dirty="0"/>
                        <a:t> can automatically enable new curriculums and create new test student data</a:t>
                      </a:r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8347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5. As a student, I would like to use the import functionality so that I am able to recover data with an XML backup that I previously downloaded using the export functionality.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86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6. As a developer I would like to perform a full regression test of the GPA dashboard and fix bugs encountered so that students can properly use this page.</a:t>
                      </a:r>
                    </a:p>
                  </a:txBody>
                  <a:tcPr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4249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7. As a developer, I want to understand and document the PHP Unit Tests for the GPA Dashboard so that continued testing is allowed as new features are added to the website.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765952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6493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Story #1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97632" y="1703407"/>
            <a:ext cx="724055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i="1" dirty="0">
                <a:solidFill>
                  <a:schemeClr val="bg1"/>
                </a:solidFill>
              </a:rPr>
              <a:t>Create test drivers for Major Programs Import and GPA Import.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109602" y="2140924"/>
            <a:ext cx="4109545" cy="147732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 anchorCtr="1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+mj-lt"/>
              </a:rPr>
              <a:t>Tasks:</a:t>
            </a: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Create UMLs and pseudo-code.</a:t>
            </a: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Create basic user interface.</a:t>
            </a: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Develop Audit Test Driver.</a:t>
            </a: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Develop Curriculum Test Driver.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61577" y="3889268"/>
            <a:ext cx="5405596" cy="2308324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 anchorCtr="1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dirty="0"/>
              <a:t>As fields are added to the tables, an XML DOM is updated with the new values. </a:t>
            </a:r>
          </a:p>
          <a:p>
            <a:pPr marL="1200150" lvl="2" indent="-285750">
              <a:buClr>
                <a:schemeClr val="accent1"/>
              </a:buClr>
              <a:buFont typeface="Courier New" panose="02070309020205020404" pitchFamily="49" charset="0"/>
              <a:buChar char="o"/>
            </a:pPr>
            <a:r>
              <a:rPr lang="en-US" dirty="0"/>
              <a:t>jQuery DataTable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dirty="0"/>
              <a:t>When the user clicks on the “Generate XML” button, the XML DOM is converted into a string and downloaded as an XML file.</a:t>
            </a:r>
          </a:p>
          <a:p>
            <a:pPr marL="1200150" lvl="2" indent="-285750">
              <a:buClr>
                <a:schemeClr val="accent1"/>
              </a:buClr>
              <a:buFont typeface="Courier New" panose="02070309020205020404" pitchFamily="49" charset="0"/>
              <a:buChar char="o"/>
            </a:pPr>
            <a:r>
              <a:rPr lang="en-US" dirty="0"/>
              <a:t>Ajax</a:t>
            </a:r>
          </a:p>
          <a:p>
            <a:pPr marL="1200150" lvl="2" indent="-285750">
              <a:buClr>
                <a:schemeClr val="accent1"/>
              </a:buClr>
              <a:buFont typeface="Courier New" panose="02070309020205020404" pitchFamily="49" charset="0"/>
              <a:buChar char="o"/>
            </a:pPr>
            <a:r>
              <a:rPr lang="en-US" dirty="0"/>
              <a:t>PHP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32" y="2178339"/>
            <a:ext cx="4995333" cy="20126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907" y="4007724"/>
            <a:ext cx="5350934" cy="20036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20421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Story #1 (Sequence Diagram)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895" y="1822756"/>
            <a:ext cx="7086211" cy="42202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31287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heet lightning design templat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heet lightning design template" id="{3C7F4788-DDC0-4920-9533-B71320CCC66E}" vid="{0908A3B0-C8DC-46EA-AE85-02A6416ABACD}"/>
    </a:ext>
  </a:extLst>
</a:theme>
</file>

<file path=ppt/theme/theme2.xml><?xml version="1.0" encoding="utf-8"?>
<a:theme xmlns:a="http://schemas.openxmlformats.org/drawingml/2006/main" name="Office Them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BD327B88-09D0-470A-ABD6-1E03323FAF8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969</Words>
  <Application>Microsoft Office PowerPoint</Application>
  <PresentationFormat>Widescreen</PresentationFormat>
  <Paragraphs>142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Century Gothic</vt:lpstr>
      <vt:lpstr>Courier New</vt:lpstr>
      <vt:lpstr>Wingdings</vt:lpstr>
      <vt:lpstr>Wingdings 3</vt:lpstr>
      <vt:lpstr>Sheet lightning design template</vt:lpstr>
      <vt:lpstr>FIU GPA Tracker and Forecaster 3.0</vt:lpstr>
      <vt:lpstr>Project Definition</vt:lpstr>
      <vt:lpstr>Project Definition</vt:lpstr>
      <vt:lpstr>Requirements: Use Cases</vt:lpstr>
      <vt:lpstr>System Design: Architecture</vt:lpstr>
      <vt:lpstr>Minimal Class Diagram</vt:lpstr>
      <vt:lpstr>User Stories</vt:lpstr>
      <vt:lpstr>User Story #1</vt:lpstr>
      <vt:lpstr>User Story #1 (Sequence Diagram)</vt:lpstr>
      <vt:lpstr>User Story #2</vt:lpstr>
      <vt:lpstr>User Story #3</vt:lpstr>
      <vt:lpstr>User Story #4</vt:lpstr>
      <vt:lpstr>User Story #5</vt:lpstr>
      <vt:lpstr>User Story #6</vt:lpstr>
      <vt:lpstr>User Story #7</vt:lpstr>
      <vt:lpstr>Test Cases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2016-11-23T20:00:23Z</dcterms:created>
  <dcterms:modified xsi:type="dcterms:W3CDTF">2016-11-25T01:59:57Z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TC034605759991</vt:lpwstr>
  </property>
</Properties>
</file>