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0"/>
  </p:normalViewPr>
  <p:slideViewPr>
    <p:cSldViewPr snapToGrid="0" snapToObjects="1">
      <p:cViewPr>
        <p:scale>
          <a:sx n="45" d="100"/>
          <a:sy n="45" d="100"/>
        </p:scale>
        <p:origin x="232" y="-6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jpg"/><Relationship Id="rId16" Type="http://schemas.openxmlformats.org/officeDocument/2006/relationships/image" Target="../media/image14.png"/><Relationship Id="rId17" Type="http://schemas.openxmlformats.org/officeDocument/2006/relationships/image" Target="../media/image15.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990600" y="5493600"/>
            <a:ext cx="31089600" cy="356616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0" name="Shape 90"/>
          <p:cNvSpPr txBox="1"/>
          <p:nvPr/>
        </p:nvSpPr>
        <p:spPr>
          <a:xfrm>
            <a:off x="1636400" y="6095925"/>
            <a:ext cx="94245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Problem</a:t>
            </a:r>
          </a:p>
          <a:p>
            <a:pPr marR="0" lvl="0" algn="l" rtl="0">
              <a:lnSpc>
                <a:spcPct val="100000"/>
              </a:lnSpc>
              <a:spcBef>
                <a:spcPts val="0"/>
              </a:spcBef>
              <a:spcAft>
                <a:spcPts val="0"/>
              </a:spcAft>
              <a:buClr>
                <a:srgbClr val="000000"/>
              </a:buClr>
              <a:buSzPct val="30555"/>
              <a:buFont typeface="Arial"/>
              <a:buNone/>
            </a:pPr>
            <a:r>
              <a:rPr lang="en-US" sz="3600">
                <a:solidFill>
                  <a:srgbClr val="336699"/>
                </a:solidFill>
              </a:rPr>
              <a:t>An application is needed that allows FLACADA admin to add and delete all exhibitors, sponsors, sessions and speakers from a conference. Also add sessions to existing speakers and add speakers to existing sessions.</a:t>
            </a:r>
          </a:p>
        </p:txBody>
      </p:sp>
      <p:sp>
        <p:nvSpPr>
          <p:cNvPr id="91" name="Shape 91"/>
          <p:cNvSpPr txBox="1"/>
          <p:nvPr/>
        </p:nvSpPr>
        <p:spPr>
          <a:xfrm>
            <a:off x="990612" y="41924400"/>
            <a:ext cx="4980000" cy="730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2" name="Shape 92"/>
          <p:cNvSpPr txBox="1"/>
          <p:nvPr/>
        </p:nvSpPr>
        <p:spPr>
          <a:xfrm>
            <a:off x="22967950" y="6095925"/>
            <a:ext cx="83493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Current System</a:t>
            </a:r>
          </a:p>
          <a:p>
            <a:pPr marL="457200" marR="0" lvl="0" indent="-457200" algn="l" rtl="0">
              <a:lnSpc>
                <a:spcPct val="100000"/>
              </a:lnSpc>
              <a:spcBef>
                <a:spcPts val="0"/>
              </a:spcBef>
              <a:spcAft>
                <a:spcPts val="0"/>
              </a:spcAft>
              <a:buClr>
                <a:srgbClr val="336699"/>
              </a:buClr>
              <a:buSzPct val="100000"/>
              <a:buChar char="●"/>
            </a:pPr>
            <a:r>
              <a:rPr lang="en-US" sz="3600">
                <a:solidFill>
                  <a:srgbClr val="336699"/>
                </a:solidFill>
              </a:rPr>
              <a:t>Live database is maintained through mLab using MongoDB hosted by Amazon Web Services.</a:t>
            </a:r>
          </a:p>
          <a:p>
            <a:pPr marL="457200" marR="0" lvl="0" indent="-457200" algn="l" rtl="0">
              <a:lnSpc>
                <a:spcPct val="100000"/>
              </a:lnSpc>
              <a:spcBef>
                <a:spcPts val="0"/>
              </a:spcBef>
              <a:spcAft>
                <a:spcPts val="0"/>
              </a:spcAft>
              <a:buClr>
                <a:srgbClr val="336699"/>
              </a:buClr>
              <a:buSzPct val="100000"/>
              <a:buChar char="●"/>
            </a:pPr>
            <a:r>
              <a:rPr lang="en-US" sz="3600">
                <a:solidFill>
                  <a:srgbClr val="336699"/>
                </a:solidFill>
              </a:rPr>
              <a:t>In order to abstract the object model, Mongoose was used.</a:t>
            </a:r>
          </a:p>
          <a:p>
            <a:pPr marL="457200" marR="0" lvl="0" indent="-457200" algn="l" rtl="0">
              <a:lnSpc>
                <a:spcPct val="100000"/>
              </a:lnSpc>
              <a:spcBef>
                <a:spcPts val="0"/>
              </a:spcBef>
              <a:spcAft>
                <a:spcPts val="0"/>
              </a:spcAft>
              <a:buClr>
                <a:srgbClr val="336699"/>
              </a:buClr>
              <a:buSzPct val="100000"/>
              <a:buChar char="●"/>
            </a:pPr>
            <a:r>
              <a:rPr lang="en-US" sz="3600">
                <a:solidFill>
                  <a:srgbClr val="336699"/>
                </a:solidFill>
              </a:rPr>
              <a:t>FLACADA 1.0 routing is also abstracted by ExpressJS.</a:t>
            </a:r>
          </a:p>
          <a:p>
            <a:pPr marL="0" marR="0" lvl="0" indent="0" algn="ctr" rtl="0">
              <a:lnSpc>
                <a:spcPct val="100000"/>
              </a:lnSpc>
              <a:spcBef>
                <a:spcPts val="0"/>
              </a:spcBef>
              <a:spcAft>
                <a:spcPts val="0"/>
              </a:spcAft>
              <a:buClr>
                <a:srgbClr val="336699"/>
              </a:buClr>
              <a:buFont typeface="Arial"/>
              <a:buNone/>
            </a:pPr>
            <a:endParaRPr sz="4100" b="1" i="0" u="none" strike="noStrike" cap="none">
              <a:solidFill>
                <a:srgbClr val="336699"/>
              </a:solidFill>
              <a:latin typeface="Arial"/>
              <a:ea typeface="Arial"/>
              <a:cs typeface="Arial"/>
              <a:sym typeface="Arial"/>
            </a:endParaRPr>
          </a:p>
        </p:txBody>
      </p:sp>
      <p:sp>
        <p:nvSpPr>
          <p:cNvPr id="93" name="Shape 93"/>
          <p:cNvSpPr txBox="1"/>
          <p:nvPr/>
        </p:nvSpPr>
        <p:spPr>
          <a:xfrm>
            <a:off x="1811950" y="23063150"/>
            <a:ext cx="9249000" cy="9049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Requirements</a:t>
            </a:r>
          </a:p>
          <a:p>
            <a:pPr marL="457200" lvl="0" indent="-457200" rtl="0">
              <a:spcBef>
                <a:spcPts val="0"/>
              </a:spcBef>
              <a:buClr>
                <a:srgbClr val="336699"/>
              </a:buClr>
              <a:buSzPct val="100000"/>
              <a:buChar char="●"/>
            </a:pPr>
            <a:r>
              <a:rPr lang="en-US" sz="3600">
                <a:solidFill>
                  <a:srgbClr val="336699"/>
                </a:solidFill>
              </a:rPr>
              <a:t>MongoDB installed</a:t>
            </a:r>
          </a:p>
          <a:p>
            <a:pPr marL="457200" lvl="0" indent="-457200" rtl="0">
              <a:spcBef>
                <a:spcPts val="0"/>
              </a:spcBef>
              <a:buClr>
                <a:srgbClr val="336699"/>
              </a:buClr>
              <a:buSzPct val="100000"/>
              <a:buChar char="●"/>
            </a:pPr>
            <a:r>
              <a:rPr lang="en-US" sz="3600">
                <a:solidFill>
                  <a:srgbClr val="336699"/>
                </a:solidFill>
              </a:rPr>
              <a:t>NodeJS / NPM installed</a:t>
            </a:r>
          </a:p>
          <a:p>
            <a:pPr marL="457200" lvl="0" indent="-457200" rtl="0">
              <a:spcBef>
                <a:spcPts val="0"/>
              </a:spcBef>
              <a:buClr>
                <a:srgbClr val="336699"/>
              </a:buClr>
              <a:buSzPct val="100000"/>
              <a:buChar char="●"/>
            </a:pPr>
            <a:r>
              <a:rPr lang="en-US" sz="3600">
                <a:solidFill>
                  <a:srgbClr val="336699"/>
                </a:solidFill>
              </a:rPr>
              <a:t>Express, Mongoose and Angular dependencies injected</a:t>
            </a:r>
          </a:p>
          <a:p>
            <a:pPr marL="457200" lvl="0" indent="-457200" rtl="0">
              <a:spcBef>
                <a:spcPts val="0"/>
              </a:spcBef>
              <a:buClr>
                <a:srgbClr val="336699"/>
              </a:buClr>
              <a:buSzPct val="100000"/>
              <a:buChar char="●"/>
            </a:pPr>
            <a:r>
              <a:rPr lang="en-US" sz="3600">
                <a:solidFill>
                  <a:srgbClr val="336699"/>
                </a:solidFill>
              </a:rPr>
              <a:t>Heroku cloud services</a:t>
            </a:r>
          </a:p>
          <a:p>
            <a:pPr marL="457200" lvl="0" indent="-457200" rtl="0">
              <a:spcBef>
                <a:spcPts val="0"/>
              </a:spcBef>
              <a:buClr>
                <a:srgbClr val="336699"/>
              </a:buClr>
              <a:buSzPct val="100000"/>
              <a:buChar char="●"/>
            </a:pPr>
            <a:r>
              <a:rPr lang="en-US" sz="3600">
                <a:solidFill>
                  <a:srgbClr val="336699"/>
                </a:solidFill>
              </a:rPr>
              <a:t>mLab using Amazon Web Services as live DB</a:t>
            </a:r>
          </a:p>
          <a:p>
            <a:pPr marL="457200" lvl="0" indent="-457200" rtl="0">
              <a:spcBef>
                <a:spcPts val="0"/>
              </a:spcBef>
              <a:buClr>
                <a:srgbClr val="336699"/>
              </a:buClr>
              <a:buSzPct val="100000"/>
              <a:buChar char="●"/>
            </a:pPr>
            <a:r>
              <a:rPr lang="en-US" sz="3600">
                <a:solidFill>
                  <a:srgbClr val="336699"/>
                </a:solidFill>
              </a:rPr>
              <a:t>Internet Browser</a:t>
            </a:r>
          </a:p>
          <a:p>
            <a:pPr lvl="0" rtl="0">
              <a:spcBef>
                <a:spcPts val="0"/>
              </a:spcBef>
              <a:buNone/>
            </a:pPr>
            <a:endParaRPr sz="3600">
              <a:solidFill>
                <a:srgbClr val="336699"/>
              </a:solidFill>
            </a:endParaRPr>
          </a:p>
          <a:p>
            <a:pPr lvl="0" rtl="0">
              <a:spcBef>
                <a:spcPts val="0"/>
              </a:spcBef>
              <a:buNone/>
            </a:pPr>
            <a:endParaRPr sz="4100">
              <a:solidFill>
                <a:srgbClr val="336699"/>
              </a:solidFill>
            </a:endParaRPr>
          </a:p>
          <a:p>
            <a:pPr lvl="0" rtl="0">
              <a:spcBef>
                <a:spcPts val="0"/>
              </a:spcBef>
              <a:buNone/>
            </a:pPr>
            <a:endParaRPr sz="4100">
              <a:solidFill>
                <a:srgbClr val="336699"/>
              </a:solidFill>
            </a:endParaRPr>
          </a:p>
          <a:p>
            <a:pPr marL="0" marR="0" lvl="0" indent="0" algn="ctr" rtl="0">
              <a:lnSpc>
                <a:spcPct val="100000"/>
              </a:lnSpc>
              <a:spcBef>
                <a:spcPts val="0"/>
              </a:spcBef>
              <a:spcAft>
                <a:spcPts val="0"/>
              </a:spcAft>
              <a:buClr>
                <a:srgbClr val="336699"/>
              </a:buClr>
              <a:buFont typeface="Arial"/>
              <a:buNone/>
            </a:pPr>
            <a:endParaRPr sz="4100" b="1" i="0" u="none" strike="noStrike" cap="none">
              <a:solidFill>
                <a:srgbClr val="336699"/>
              </a:solidFill>
              <a:latin typeface="Arial"/>
              <a:ea typeface="Arial"/>
              <a:cs typeface="Arial"/>
              <a:sym typeface="Arial"/>
            </a:endParaRPr>
          </a:p>
        </p:txBody>
      </p:sp>
      <p:sp>
        <p:nvSpPr>
          <p:cNvPr id="94" name="Shape 94"/>
          <p:cNvSpPr txBox="1"/>
          <p:nvPr/>
        </p:nvSpPr>
        <p:spPr>
          <a:xfrm>
            <a:off x="12183375" y="33085225"/>
            <a:ext cx="9975600" cy="7303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Object Design</a:t>
            </a:r>
          </a:p>
        </p:txBody>
      </p:sp>
      <p:sp>
        <p:nvSpPr>
          <p:cNvPr id="95" name="Shape 95"/>
          <p:cNvSpPr txBox="1"/>
          <p:nvPr/>
        </p:nvSpPr>
        <p:spPr>
          <a:xfrm>
            <a:off x="12016125" y="23215525"/>
            <a:ext cx="9975600" cy="9049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a:solidFill>
                  <a:srgbClr val="336699"/>
                </a:solidFill>
              </a:rPr>
              <a:t>System Design</a:t>
            </a:r>
          </a:p>
          <a:p>
            <a:pPr marR="0" lvl="0" algn="l" rtl="0">
              <a:lnSpc>
                <a:spcPct val="100000"/>
              </a:lnSpc>
              <a:spcBef>
                <a:spcPts val="0"/>
              </a:spcBef>
              <a:spcAft>
                <a:spcPts val="0"/>
              </a:spcAft>
              <a:buNone/>
            </a:pPr>
            <a:r>
              <a:rPr lang="en-US" sz="4100">
                <a:solidFill>
                  <a:srgbClr val="336699"/>
                </a:solidFill>
              </a:rPr>
              <a:t> </a:t>
            </a: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1000">
              <a:solidFill>
                <a:srgbClr val="336699"/>
              </a:solidFill>
            </a:endParaRPr>
          </a:p>
          <a:p>
            <a:pPr marR="0" lvl="0" algn="l" rtl="0">
              <a:lnSpc>
                <a:spcPct val="100000"/>
              </a:lnSpc>
              <a:spcBef>
                <a:spcPts val="0"/>
              </a:spcBef>
              <a:spcAft>
                <a:spcPts val="0"/>
              </a:spcAft>
              <a:buNone/>
            </a:pPr>
            <a:endParaRPr>
              <a:solidFill>
                <a:srgbClr val="336699"/>
              </a:solidFill>
            </a:endParaRPr>
          </a:p>
        </p:txBody>
      </p:sp>
      <p:sp>
        <p:nvSpPr>
          <p:cNvPr id="96" name="Shape 96"/>
          <p:cNvSpPr txBox="1"/>
          <p:nvPr/>
        </p:nvSpPr>
        <p:spPr>
          <a:xfrm>
            <a:off x="1811950" y="33020500"/>
            <a:ext cx="9249000" cy="73686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Verification</a:t>
            </a:r>
          </a:p>
          <a:p>
            <a:pPr marL="0" marR="0" lvl="0" indent="0" algn="l" rtl="0">
              <a:lnSpc>
                <a:spcPct val="100000"/>
              </a:lnSpc>
              <a:spcBef>
                <a:spcPts val="0"/>
              </a:spcBef>
              <a:spcAft>
                <a:spcPts val="0"/>
              </a:spcAft>
              <a:buClr>
                <a:srgbClr val="336699"/>
              </a:buClr>
              <a:buSzPct val="25000"/>
              <a:buFont typeface="Arial"/>
              <a:buNone/>
            </a:pPr>
            <a:r>
              <a:rPr lang="en-US" sz="3000">
                <a:solidFill>
                  <a:srgbClr val="336699"/>
                </a:solidFill>
              </a:rPr>
              <a:t>Test case: Create a new session and add a speaker to that session.</a:t>
            </a:r>
          </a:p>
          <a:p>
            <a:pPr marL="0" marR="0" lvl="0" indent="0" algn="l" rtl="0">
              <a:lnSpc>
                <a:spcPct val="100000"/>
              </a:lnSpc>
              <a:spcBef>
                <a:spcPts val="0"/>
              </a:spcBef>
              <a:spcAft>
                <a:spcPts val="0"/>
              </a:spcAft>
              <a:buClr>
                <a:srgbClr val="336699"/>
              </a:buClr>
              <a:buFont typeface="Arial"/>
              <a:buNone/>
            </a:pPr>
            <a:endParaRPr sz="3000">
              <a:solidFill>
                <a:srgbClr val="336699"/>
              </a:solidFill>
            </a:endParaRPr>
          </a:p>
          <a:p>
            <a:pPr marL="0" marR="0" lvl="0" indent="0" algn="l" rtl="0">
              <a:lnSpc>
                <a:spcPct val="100000"/>
              </a:lnSpc>
              <a:spcBef>
                <a:spcPts val="0"/>
              </a:spcBef>
              <a:spcAft>
                <a:spcPts val="0"/>
              </a:spcAft>
              <a:buClr>
                <a:srgbClr val="336699"/>
              </a:buClr>
              <a:buSzPct val="25000"/>
              <a:buFont typeface="Arial"/>
              <a:buNone/>
            </a:pPr>
            <a:r>
              <a:rPr lang="en-US" sz="3000">
                <a:solidFill>
                  <a:srgbClr val="336699"/>
                </a:solidFill>
              </a:rPr>
              <a:t>Purpose: To test the relationship within the API of speakers to sessions and vice versa..</a:t>
            </a:r>
          </a:p>
          <a:p>
            <a:pPr marL="0" marR="0" lvl="0" indent="0" algn="l" rtl="0">
              <a:lnSpc>
                <a:spcPct val="100000"/>
              </a:lnSpc>
              <a:spcBef>
                <a:spcPts val="0"/>
              </a:spcBef>
              <a:spcAft>
                <a:spcPts val="0"/>
              </a:spcAft>
              <a:buClr>
                <a:srgbClr val="336699"/>
              </a:buClr>
              <a:buFont typeface="Arial"/>
              <a:buNone/>
            </a:pPr>
            <a:endParaRPr sz="3000">
              <a:solidFill>
                <a:srgbClr val="336699"/>
              </a:solidFill>
            </a:endParaRPr>
          </a:p>
          <a:p>
            <a:pPr marL="0" marR="0" lvl="0" indent="0" algn="l" rtl="0">
              <a:lnSpc>
                <a:spcPct val="100000"/>
              </a:lnSpc>
              <a:spcBef>
                <a:spcPts val="0"/>
              </a:spcBef>
              <a:spcAft>
                <a:spcPts val="0"/>
              </a:spcAft>
              <a:buClr>
                <a:srgbClr val="336699"/>
              </a:buClr>
              <a:buSzPct val="25000"/>
              <a:buFont typeface="Arial"/>
              <a:buNone/>
            </a:pPr>
            <a:r>
              <a:rPr lang="en-US" sz="3000">
                <a:solidFill>
                  <a:srgbClr val="336699"/>
                </a:solidFill>
              </a:rPr>
              <a:t>Action: Fill out the create new session form and add a speaker to that session by filling out the form.</a:t>
            </a:r>
          </a:p>
          <a:p>
            <a:pPr marL="0" marR="0" lvl="0" indent="0" algn="l" rtl="0">
              <a:lnSpc>
                <a:spcPct val="100000"/>
              </a:lnSpc>
              <a:spcBef>
                <a:spcPts val="0"/>
              </a:spcBef>
              <a:spcAft>
                <a:spcPts val="0"/>
              </a:spcAft>
              <a:buClr>
                <a:srgbClr val="336699"/>
              </a:buClr>
              <a:buFont typeface="Arial"/>
              <a:buNone/>
            </a:pPr>
            <a:endParaRPr sz="3000">
              <a:solidFill>
                <a:srgbClr val="336699"/>
              </a:solidFill>
            </a:endParaRPr>
          </a:p>
          <a:p>
            <a:pPr marL="0" marR="0" lvl="0" indent="0" algn="l" rtl="0">
              <a:lnSpc>
                <a:spcPct val="100000"/>
              </a:lnSpc>
              <a:spcBef>
                <a:spcPts val="0"/>
              </a:spcBef>
              <a:spcAft>
                <a:spcPts val="0"/>
              </a:spcAft>
              <a:buClr>
                <a:srgbClr val="336699"/>
              </a:buClr>
              <a:buSzPct val="25000"/>
              <a:buFont typeface="Arial"/>
              <a:buNone/>
            </a:pPr>
            <a:r>
              <a:rPr lang="en-US" sz="3000">
                <a:solidFill>
                  <a:srgbClr val="336699"/>
                </a:solidFill>
              </a:rPr>
              <a:t>Expected result: New session with a new speaker added to it.</a:t>
            </a:r>
          </a:p>
        </p:txBody>
      </p:sp>
      <p:sp>
        <p:nvSpPr>
          <p:cNvPr id="97" name="Shape 97"/>
          <p:cNvSpPr txBox="1"/>
          <p:nvPr/>
        </p:nvSpPr>
        <p:spPr>
          <a:xfrm>
            <a:off x="1636400" y="12853375"/>
            <a:ext cx="29680800" cy="92133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Screenshots</a:t>
            </a:r>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l" rtl="0">
              <a:lnSpc>
                <a:spcPct val="100000"/>
              </a:lnSpc>
              <a:spcBef>
                <a:spcPts val="0"/>
              </a:spcBef>
              <a:spcAft>
                <a:spcPts val="0"/>
              </a:spcAft>
              <a:buClr>
                <a:srgbClr val="336699"/>
              </a:buClr>
              <a:buFont typeface="Arial"/>
              <a:buNone/>
            </a:pPr>
            <a:r>
              <a:rPr lang="en-US" dirty="0"/>
              <a:t>	</a:t>
            </a:r>
            <a:r>
              <a:rPr lang="en-US" sz="3000" dirty="0"/>
              <a:t>			Figure 1					</a:t>
            </a:r>
            <a:r>
              <a:rPr lang="en-US" sz="3000" dirty="0" smtClean="0"/>
              <a:t>Figure </a:t>
            </a:r>
            <a:r>
              <a:rPr lang="en-US" sz="3000" dirty="0"/>
              <a:t>2					</a:t>
            </a:r>
            <a:r>
              <a:rPr lang="en-US" sz="3000" dirty="0" smtClean="0"/>
              <a:t>Figure </a:t>
            </a:r>
            <a:r>
              <a:rPr lang="en-US" sz="3000" dirty="0"/>
              <a:t>3					</a:t>
            </a:r>
            <a:r>
              <a:rPr lang="en-US" sz="3000" dirty="0" smtClean="0"/>
              <a:t>Figure </a:t>
            </a:r>
            <a:r>
              <a:rPr lang="en-US" sz="3000" dirty="0"/>
              <a:t>4				</a:t>
            </a:r>
            <a:r>
              <a:rPr lang="en-US" sz="3000" dirty="0" smtClean="0"/>
              <a:t>Figure </a:t>
            </a:r>
            <a:r>
              <a:rPr lang="en-US" sz="3000" dirty="0"/>
              <a:t>5</a:t>
            </a:r>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p:txBody>
      </p:sp>
      <p:sp>
        <p:nvSpPr>
          <p:cNvPr id="98" name="Shape 98"/>
          <p:cNvSpPr txBox="1"/>
          <p:nvPr/>
        </p:nvSpPr>
        <p:spPr>
          <a:xfrm>
            <a:off x="23383500" y="33020500"/>
            <a:ext cx="7933800" cy="73686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Summary</a:t>
            </a:r>
          </a:p>
          <a:p>
            <a:pPr marL="0" marR="0" lvl="0" indent="0" algn="l" rtl="0">
              <a:lnSpc>
                <a:spcPct val="100000"/>
              </a:lnSpc>
              <a:spcBef>
                <a:spcPts val="0"/>
              </a:spcBef>
              <a:spcAft>
                <a:spcPts val="0"/>
              </a:spcAft>
              <a:buClr>
                <a:srgbClr val="336699"/>
              </a:buClr>
              <a:buFont typeface="Arial"/>
              <a:buNone/>
            </a:pPr>
            <a:endParaRPr/>
          </a:p>
          <a:p>
            <a:pPr marL="457200" lvl="0" indent="-419100" rtl="0">
              <a:spcBef>
                <a:spcPts val="0"/>
              </a:spcBef>
              <a:buClr>
                <a:srgbClr val="336699"/>
              </a:buClr>
              <a:buSzPct val="100000"/>
              <a:buChar char="●"/>
            </a:pPr>
            <a:r>
              <a:rPr lang="en-US" sz="3000">
                <a:solidFill>
                  <a:srgbClr val="336699"/>
                </a:solidFill>
              </a:rPr>
              <a:t>FLACADA 1.0 is the first iteration of this app, we started from scratch using the MEAN stack framework for full stack web development.</a:t>
            </a:r>
          </a:p>
          <a:p>
            <a:pPr marL="457200" marR="0" lvl="0" indent="-419100" algn="l" rtl="0">
              <a:lnSpc>
                <a:spcPct val="100000"/>
              </a:lnSpc>
              <a:spcBef>
                <a:spcPts val="0"/>
              </a:spcBef>
              <a:spcAft>
                <a:spcPts val="0"/>
              </a:spcAft>
              <a:buClr>
                <a:srgbClr val="336699"/>
              </a:buClr>
              <a:buSzPct val="100000"/>
              <a:buChar char="●"/>
            </a:pPr>
            <a:r>
              <a:rPr lang="en-US" sz="3000">
                <a:solidFill>
                  <a:srgbClr val="336699"/>
                </a:solidFill>
              </a:rPr>
              <a:t>Allows users to see all exhibitors, sponsors, sessions and speakers from the conference.</a:t>
            </a:r>
          </a:p>
          <a:p>
            <a:pPr marL="457200" marR="0" lvl="0" indent="-419100" algn="l" rtl="0">
              <a:lnSpc>
                <a:spcPct val="100000"/>
              </a:lnSpc>
              <a:spcBef>
                <a:spcPts val="0"/>
              </a:spcBef>
              <a:spcAft>
                <a:spcPts val="0"/>
              </a:spcAft>
              <a:buClr>
                <a:srgbClr val="336699"/>
              </a:buClr>
              <a:buSzPct val="100000"/>
              <a:buChar char="●"/>
            </a:pPr>
            <a:r>
              <a:rPr lang="en-US" sz="3000">
                <a:solidFill>
                  <a:srgbClr val="336699"/>
                </a:solidFill>
              </a:rPr>
              <a:t>The architecture is scalable and easy to change based on desired changes in functionality. All of our functions are fully integrated and hosted in our cloud service platform: ‘Heroku’ using  ‘Mlab with Amazon Web Services’.</a:t>
            </a:r>
          </a:p>
        </p:txBody>
      </p:sp>
      <p:sp>
        <p:nvSpPr>
          <p:cNvPr id="99" name="Shape 99"/>
          <p:cNvSpPr txBox="1"/>
          <p:nvPr/>
        </p:nvSpPr>
        <p:spPr>
          <a:xfrm>
            <a:off x="12183375" y="6095925"/>
            <a:ext cx="96621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Solution</a:t>
            </a:r>
          </a:p>
          <a:p>
            <a:pPr marL="0" marR="0" lvl="0" indent="0" algn="l" rtl="0">
              <a:lnSpc>
                <a:spcPct val="100000"/>
              </a:lnSpc>
              <a:spcBef>
                <a:spcPts val="0"/>
              </a:spcBef>
              <a:spcAft>
                <a:spcPts val="0"/>
              </a:spcAft>
              <a:buClr>
                <a:srgbClr val="336699"/>
              </a:buClr>
              <a:buSzPct val="25000"/>
              <a:buFont typeface="Arial"/>
              <a:buNone/>
            </a:pPr>
            <a:r>
              <a:rPr lang="en-US" sz="3600">
                <a:solidFill>
                  <a:srgbClr val="336699"/>
                </a:solidFill>
              </a:rPr>
              <a:t>FLACADA 1.0  is the first iteration of this app. Supports adding sessions in general or to an existing speaker </a:t>
            </a:r>
            <a:r>
              <a:rPr lang="en-US" sz="1800">
                <a:solidFill>
                  <a:srgbClr val="336699"/>
                </a:solidFill>
              </a:rPr>
              <a:t>(figure 1)  </a:t>
            </a:r>
            <a:r>
              <a:rPr lang="en-US" sz="3600">
                <a:solidFill>
                  <a:srgbClr val="336699"/>
                </a:solidFill>
              </a:rPr>
              <a:t> . Also for adding a general speaker or adding to an existing session </a:t>
            </a:r>
            <a:r>
              <a:rPr lang="en-US" sz="1800">
                <a:solidFill>
                  <a:srgbClr val="336699"/>
                </a:solidFill>
              </a:rPr>
              <a:t>(figure 2). </a:t>
            </a:r>
            <a:r>
              <a:rPr lang="en-US" sz="3600">
                <a:solidFill>
                  <a:srgbClr val="336699"/>
                </a:solidFill>
              </a:rPr>
              <a:t> . Schedule management </a:t>
            </a:r>
            <a:r>
              <a:rPr lang="en-US" sz="1800">
                <a:solidFill>
                  <a:srgbClr val="336699"/>
                </a:solidFill>
              </a:rPr>
              <a:t>(figure 3 &amp; 4) </a:t>
            </a:r>
            <a:r>
              <a:rPr lang="en-US" sz="3600">
                <a:solidFill>
                  <a:srgbClr val="336699"/>
                </a:solidFill>
              </a:rPr>
              <a:t>and access to local information </a:t>
            </a:r>
            <a:r>
              <a:rPr lang="en-US" sz="1800">
                <a:solidFill>
                  <a:srgbClr val="336699"/>
                </a:solidFill>
              </a:rPr>
              <a:t>(figure 5)</a:t>
            </a:r>
            <a:r>
              <a:rPr lang="en-US" sz="3600">
                <a:solidFill>
                  <a:srgbClr val="336699"/>
                </a:solidFill>
              </a:rPr>
              <a:t>. </a:t>
            </a:r>
          </a:p>
        </p:txBody>
      </p:sp>
      <p:sp>
        <p:nvSpPr>
          <p:cNvPr id="100" name="Shape 100"/>
          <p:cNvSpPr txBox="1"/>
          <p:nvPr/>
        </p:nvSpPr>
        <p:spPr>
          <a:xfrm>
            <a:off x="6343000" y="41615475"/>
            <a:ext cx="25737000" cy="1356600"/>
          </a:xfrm>
          <a:prstGeom prst="rect">
            <a:avLst/>
          </a:prstGeom>
          <a:noFill/>
          <a:ln w="63500" cap="flat" cmpd="sng">
            <a:solidFill>
              <a:srgbClr val="0033CC"/>
            </a:solidFill>
            <a:prstDash val="solid"/>
            <a:miter/>
            <a:headEnd type="none" w="med" len="med"/>
            <a:tailEnd type="none" w="med" len="med"/>
          </a:ln>
        </p:spPr>
        <p:txBody>
          <a:bodyPr lIns="91425" tIns="91425" rIns="91425" bIns="91425" anchor="t" anchorCtr="0">
            <a:noAutofit/>
          </a:bodyPr>
          <a:lstStyle/>
          <a:p>
            <a:pPr marL="0" lvl="0" indent="0" algn="l" rtl="0">
              <a:spcBef>
                <a:spcPts val="0"/>
              </a:spcBef>
              <a:buClr>
                <a:schemeClr val="dk1"/>
              </a:buClr>
              <a:buSzPct val="25000"/>
              <a:buFont typeface="Arial"/>
              <a:buNone/>
            </a:pPr>
            <a:r>
              <a:rPr lang="en-US" sz="2400">
                <a:solidFill>
                  <a:schemeClr val="dk1"/>
                </a:solidFill>
              </a:rPr>
              <a:t>The material presented in this poster is based upon the work supported by Helen Gonzalez. I am thankful to the help that I received from my group members, Nickolas Morales, in the process of creating this software. Special thanks to Stackoverflow for bug fix help and the documentation for the respective technologies mentioned above.</a:t>
            </a:r>
          </a:p>
          <a:p>
            <a:pPr lvl="0" rtl="0">
              <a:spcBef>
                <a:spcPts val="0"/>
              </a:spcBef>
              <a:buNone/>
            </a:pPr>
            <a:endParaRPr/>
          </a:p>
        </p:txBody>
      </p:sp>
      <p:pic>
        <p:nvPicPr>
          <p:cNvPr id="101" name="Shape 101"/>
          <p:cNvPicPr preferRelativeResize="0"/>
          <p:nvPr/>
        </p:nvPicPr>
        <p:blipFill>
          <a:blip r:embed="rId3">
            <a:alphaModFix/>
          </a:blip>
          <a:stretch>
            <a:fillRect/>
          </a:stretch>
        </p:blipFill>
        <p:spPr>
          <a:xfrm>
            <a:off x="12183374" y="25415687"/>
            <a:ext cx="9808349" cy="4649474"/>
          </a:xfrm>
          <a:prstGeom prst="rect">
            <a:avLst/>
          </a:prstGeom>
          <a:noFill/>
          <a:ln>
            <a:noFill/>
          </a:ln>
        </p:spPr>
      </p:pic>
      <p:pic>
        <p:nvPicPr>
          <p:cNvPr id="102" name="Shape 102"/>
          <p:cNvPicPr preferRelativeResize="0"/>
          <p:nvPr/>
        </p:nvPicPr>
        <p:blipFill>
          <a:blip r:embed="rId4">
            <a:alphaModFix/>
          </a:blip>
          <a:stretch>
            <a:fillRect/>
          </a:stretch>
        </p:blipFill>
        <p:spPr>
          <a:xfrm>
            <a:off x="14920283" y="15241924"/>
            <a:ext cx="6220243" cy="4533899"/>
          </a:xfrm>
          <a:prstGeom prst="rect">
            <a:avLst/>
          </a:prstGeom>
          <a:noFill/>
          <a:ln>
            <a:noFill/>
          </a:ln>
        </p:spPr>
      </p:pic>
      <p:pic>
        <p:nvPicPr>
          <p:cNvPr id="103" name="Shape 103"/>
          <p:cNvPicPr preferRelativeResize="0"/>
          <p:nvPr/>
        </p:nvPicPr>
        <p:blipFill>
          <a:blip r:embed="rId5">
            <a:alphaModFix/>
          </a:blip>
          <a:stretch>
            <a:fillRect/>
          </a:stretch>
        </p:blipFill>
        <p:spPr>
          <a:xfrm>
            <a:off x="21462974" y="15252140"/>
            <a:ext cx="3295650" cy="4533910"/>
          </a:xfrm>
          <a:prstGeom prst="rect">
            <a:avLst/>
          </a:prstGeom>
          <a:noFill/>
          <a:ln>
            <a:noFill/>
          </a:ln>
        </p:spPr>
      </p:pic>
      <p:pic>
        <p:nvPicPr>
          <p:cNvPr id="104" name="Shape 104"/>
          <p:cNvPicPr preferRelativeResize="0"/>
          <p:nvPr/>
        </p:nvPicPr>
        <p:blipFill>
          <a:blip r:embed="rId6">
            <a:alphaModFix/>
          </a:blip>
          <a:stretch>
            <a:fillRect/>
          </a:stretch>
        </p:blipFill>
        <p:spPr>
          <a:xfrm>
            <a:off x="25081076" y="15281450"/>
            <a:ext cx="6074749" cy="4454855"/>
          </a:xfrm>
          <a:prstGeom prst="rect">
            <a:avLst/>
          </a:prstGeom>
          <a:noFill/>
          <a:ln>
            <a:noFill/>
          </a:ln>
        </p:spPr>
      </p:pic>
      <p:sp>
        <p:nvSpPr>
          <p:cNvPr id="105" name="Shape 105"/>
          <p:cNvSpPr txBox="1"/>
          <p:nvPr/>
        </p:nvSpPr>
        <p:spPr>
          <a:xfrm>
            <a:off x="23535500" y="23215525"/>
            <a:ext cx="7933800" cy="9049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Implementation</a:t>
            </a:r>
          </a:p>
          <a:p>
            <a:pPr marR="0" lvl="0" algn="l" rtl="0">
              <a:lnSpc>
                <a:spcPct val="100000"/>
              </a:lnSpc>
              <a:spcBef>
                <a:spcPts val="0"/>
              </a:spcBef>
              <a:spcAft>
                <a:spcPts val="0"/>
              </a:spcAft>
              <a:buNone/>
            </a:pPr>
            <a:r>
              <a:rPr lang="en-US" sz="4100">
                <a:solidFill>
                  <a:srgbClr val="336699"/>
                </a:solidFill>
              </a:rPr>
              <a:t>This project was built in Javascript using:</a:t>
            </a: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r>
              <a:rPr lang="en-US" sz="4100">
                <a:solidFill>
                  <a:srgbClr val="336699"/>
                </a:solidFill>
              </a:rPr>
              <a:t>Develop with:</a:t>
            </a:r>
          </a:p>
        </p:txBody>
      </p:sp>
      <p:pic>
        <p:nvPicPr>
          <p:cNvPr id="106" name="Shape 106"/>
          <p:cNvPicPr preferRelativeResize="0"/>
          <p:nvPr/>
        </p:nvPicPr>
        <p:blipFill>
          <a:blip r:embed="rId7">
            <a:alphaModFix/>
          </a:blip>
          <a:stretch>
            <a:fillRect/>
          </a:stretch>
        </p:blipFill>
        <p:spPr>
          <a:xfrm>
            <a:off x="24032475" y="25490394"/>
            <a:ext cx="6220249" cy="2589317"/>
          </a:xfrm>
          <a:prstGeom prst="rect">
            <a:avLst/>
          </a:prstGeom>
          <a:noFill/>
          <a:ln>
            <a:noFill/>
          </a:ln>
        </p:spPr>
      </p:pic>
      <p:pic>
        <p:nvPicPr>
          <p:cNvPr id="107" name="Shape 107"/>
          <p:cNvPicPr preferRelativeResize="0"/>
          <p:nvPr/>
        </p:nvPicPr>
        <p:blipFill>
          <a:blip r:embed="rId8">
            <a:alphaModFix/>
          </a:blip>
          <a:stretch>
            <a:fillRect/>
          </a:stretch>
        </p:blipFill>
        <p:spPr>
          <a:xfrm>
            <a:off x="23890025" y="29307099"/>
            <a:ext cx="2277324" cy="2277324"/>
          </a:xfrm>
          <a:prstGeom prst="rect">
            <a:avLst/>
          </a:prstGeom>
          <a:noFill/>
          <a:ln>
            <a:noFill/>
          </a:ln>
        </p:spPr>
      </p:pic>
      <p:pic>
        <p:nvPicPr>
          <p:cNvPr id="108" name="Shape 108"/>
          <p:cNvPicPr preferRelativeResize="0"/>
          <p:nvPr/>
        </p:nvPicPr>
        <p:blipFill>
          <a:blip r:embed="rId9">
            <a:alphaModFix/>
          </a:blip>
          <a:stretch>
            <a:fillRect/>
          </a:stretch>
        </p:blipFill>
        <p:spPr>
          <a:xfrm>
            <a:off x="26980364" y="29440175"/>
            <a:ext cx="3904234" cy="2011175"/>
          </a:xfrm>
          <a:prstGeom prst="rect">
            <a:avLst/>
          </a:prstGeom>
          <a:noFill/>
          <a:ln>
            <a:noFill/>
          </a:ln>
        </p:spPr>
      </p:pic>
      <p:sp>
        <p:nvSpPr>
          <p:cNvPr id="109" name="Shape 109"/>
          <p:cNvSpPr txBox="1"/>
          <p:nvPr/>
        </p:nvSpPr>
        <p:spPr>
          <a:xfrm>
            <a:off x="990600" y="609600"/>
            <a:ext cx="4724400" cy="4114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33399"/>
              </a:buClr>
              <a:buFont typeface="Arial"/>
              <a:buNone/>
            </a:pPr>
            <a:endParaRPr/>
          </a:p>
        </p:txBody>
      </p:sp>
      <p:sp>
        <p:nvSpPr>
          <p:cNvPr id="110" name="Shape 110"/>
          <p:cNvSpPr txBox="1"/>
          <p:nvPr/>
        </p:nvSpPr>
        <p:spPr>
          <a:xfrm>
            <a:off x="27190325" y="609600"/>
            <a:ext cx="4724400" cy="4114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33399"/>
              </a:buClr>
              <a:buFont typeface="Arial"/>
              <a:buNone/>
            </a:pPr>
            <a:endParaRPr/>
          </a:p>
        </p:txBody>
      </p:sp>
      <p:pic>
        <p:nvPicPr>
          <p:cNvPr id="111" name="Shape 111"/>
          <p:cNvPicPr preferRelativeResize="0"/>
          <p:nvPr/>
        </p:nvPicPr>
        <p:blipFill>
          <a:blip r:embed="rId10">
            <a:alphaModFix/>
          </a:blip>
          <a:stretch>
            <a:fillRect/>
          </a:stretch>
        </p:blipFill>
        <p:spPr>
          <a:xfrm>
            <a:off x="6567474" y="0"/>
            <a:ext cx="3295650" cy="3295650"/>
          </a:xfrm>
          <a:prstGeom prst="rect">
            <a:avLst/>
          </a:prstGeom>
          <a:noFill/>
          <a:ln>
            <a:noFill/>
          </a:ln>
        </p:spPr>
      </p:pic>
      <p:sp>
        <p:nvSpPr>
          <p:cNvPr id="112" name="Shape 112"/>
          <p:cNvSpPr txBox="1"/>
          <p:nvPr/>
        </p:nvSpPr>
        <p:spPr>
          <a:xfrm>
            <a:off x="9401324" y="2114461"/>
            <a:ext cx="15357300" cy="1077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a:solidFill>
                  <a:schemeClr val="dk1"/>
                </a:solidFill>
                <a:latin typeface="Times New Roman"/>
                <a:ea typeface="Times New Roman"/>
                <a:cs typeface="Times New Roman"/>
                <a:sym typeface="Times New Roman"/>
              </a:rPr>
              <a:t>VIP, 2017</a:t>
            </a:r>
            <a:r>
              <a:rPr lang="en-US" sz="7200" b="1" i="0" u="none" strike="noStrike" cap="none">
                <a:solidFill>
                  <a:schemeClr val="dk1"/>
                </a:solidFill>
                <a:latin typeface="Times New Roman"/>
                <a:ea typeface="Times New Roman"/>
                <a:cs typeface="Times New Roman"/>
                <a:sym typeface="Times New Roman"/>
              </a:rPr>
              <a:t>, </a:t>
            </a:r>
            <a:r>
              <a:rPr lang="en-US" sz="7200" b="1">
                <a:solidFill>
                  <a:schemeClr val="dk1"/>
                </a:solidFill>
                <a:latin typeface="Times New Roman"/>
                <a:ea typeface="Times New Roman"/>
                <a:cs typeface="Times New Roman"/>
                <a:sym typeface="Times New Roman"/>
              </a:rPr>
              <a:t>Summer C</a:t>
            </a:r>
          </a:p>
        </p:txBody>
      </p:sp>
      <p:sp>
        <p:nvSpPr>
          <p:cNvPr id="113" name="Shape 113"/>
          <p:cNvSpPr txBox="1"/>
          <p:nvPr/>
        </p:nvSpPr>
        <p:spPr>
          <a:xfrm>
            <a:off x="6567485" y="2590800"/>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a:solidFill>
                  <a:srgbClr val="3333CC"/>
                </a:solidFill>
              </a:rPr>
              <a:t>FLACADA 1.0</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a:solidFill>
                  <a:srgbClr val="3333CC"/>
                </a:solidFill>
                <a:latin typeface="Arial"/>
                <a:ea typeface="Arial"/>
                <a:cs typeface="Arial"/>
                <a:sym typeface="Arial"/>
              </a:rPr>
              <a:t>Student: </a:t>
            </a:r>
            <a:r>
              <a:rPr lang="en-US" sz="3500">
                <a:solidFill>
                  <a:srgbClr val="3333CC"/>
                </a:solidFill>
              </a:rPr>
              <a:t>Nickolas Morales, Mabel Amaya</a:t>
            </a:r>
            <a:r>
              <a:rPr lang="en-US" sz="3500" b="0" i="0" u="none" strike="noStrike" cap="none">
                <a:solidFill>
                  <a:srgbClr val="3333CC"/>
                </a:solidFill>
                <a:latin typeface="Arial"/>
                <a:ea typeface="Arial"/>
                <a:cs typeface="Arial"/>
                <a:sym typeface="Arial"/>
              </a:rPr>
              <a:t>, 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a:solidFill>
                  <a:srgbClr val="3333CC"/>
                </a:solidFill>
                <a:latin typeface="Arial"/>
                <a:ea typeface="Arial"/>
                <a:cs typeface="Arial"/>
                <a:sym typeface="Arial"/>
              </a:rPr>
              <a:t>Mentor:</a:t>
            </a:r>
            <a:r>
              <a:rPr lang="en-US" sz="3500" b="1" i="1" u="none" strike="noStrike" cap="none">
                <a:solidFill>
                  <a:srgbClr val="3333CC"/>
                </a:solidFill>
                <a:latin typeface="Arial"/>
                <a:ea typeface="Arial"/>
                <a:cs typeface="Arial"/>
                <a:sym typeface="Arial"/>
              </a:rPr>
              <a:t> </a:t>
            </a:r>
            <a:r>
              <a:rPr lang="en-US" sz="3500" i="1">
                <a:solidFill>
                  <a:srgbClr val="3333CC"/>
                </a:solidFill>
              </a:rPr>
              <a:t>Helen Gonzalez</a:t>
            </a:r>
            <a:r>
              <a:rPr lang="en-US" sz="3500" b="0" i="0" u="none" strike="noStrike" cap="none">
                <a:solidFill>
                  <a:srgbClr val="3333CC"/>
                </a:solidFill>
                <a:latin typeface="Arial"/>
                <a:ea typeface="Arial"/>
                <a:cs typeface="Arial"/>
                <a:sym typeface="Arial"/>
              </a:rPr>
              <a:t>,</a:t>
            </a:r>
            <a:r>
              <a:rPr lang="en-US" sz="3500" b="0" i="1" u="none" strike="noStrike" cap="none">
                <a:solidFill>
                  <a:srgbClr val="3333CC"/>
                </a:solidFill>
                <a:latin typeface="Arial"/>
                <a:ea typeface="Arial"/>
                <a:cs typeface="Arial"/>
                <a:sym typeface="Arial"/>
              </a:rPr>
              <a:t> </a:t>
            </a:r>
            <a:r>
              <a:rPr lang="en-US" sz="3500" i="1">
                <a:solidFill>
                  <a:srgbClr val="3333CC"/>
                </a:solidFill>
              </a:rPr>
              <a:t>Product Owner</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a:solidFill>
                  <a:srgbClr val="3333CC"/>
                </a:solidFill>
                <a:latin typeface="Arial"/>
                <a:ea typeface="Arial"/>
                <a:cs typeface="Arial"/>
                <a:sym typeface="Arial"/>
              </a:rPr>
              <a:t>Instructor:</a:t>
            </a:r>
            <a:r>
              <a:rPr lang="en-US" sz="3500" b="1" i="1" u="none" strike="noStrike" cap="none">
                <a:solidFill>
                  <a:srgbClr val="3333CC"/>
                </a:solidFill>
                <a:latin typeface="Arial"/>
                <a:ea typeface="Arial"/>
                <a:cs typeface="Arial"/>
                <a:sym typeface="Arial"/>
              </a:rPr>
              <a:t> </a:t>
            </a:r>
            <a:r>
              <a:rPr lang="en-US" sz="3500" b="0" i="0" u="none" strike="noStrike" cap="none">
                <a:solidFill>
                  <a:srgbClr val="3333CC"/>
                </a:solidFill>
                <a:latin typeface="Arial"/>
                <a:ea typeface="Arial"/>
                <a:cs typeface="Arial"/>
                <a:sym typeface="Arial"/>
              </a:rPr>
              <a:t>Masoud Sadjadi, Florida International University</a:t>
            </a:r>
          </a:p>
        </p:txBody>
      </p:sp>
      <p:sp>
        <p:nvSpPr>
          <p:cNvPr id="114" name="Shape 114"/>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a:solidFill>
                  <a:schemeClr val="accent2"/>
                </a:solidFill>
                <a:latin typeface="Arial"/>
                <a:ea typeface="Arial"/>
                <a:cs typeface="Arial"/>
                <a:sym typeface="Arial"/>
              </a:rPr>
              <a:t>School of Computing &amp; Information Sciences</a:t>
            </a:r>
          </a:p>
        </p:txBody>
      </p:sp>
      <p:pic>
        <p:nvPicPr>
          <p:cNvPr id="115" name="Shape 115"/>
          <p:cNvPicPr preferRelativeResize="0"/>
          <p:nvPr/>
        </p:nvPicPr>
        <p:blipFill rotWithShape="1">
          <a:blip r:embed="rId11">
            <a:alphaModFix/>
          </a:blip>
          <a:srcRect/>
          <a:stretch/>
        </p:blipFill>
        <p:spPr>
          <a:xfrm>
            <a:off x="13295387" y="319275"/>
            <a:ext cx="2630400" cy="1219200"/>
          </a:xfrm>
          <a:prstGeom prst="rect">
            <a:avLst/>
          </a:prstGeom>
          <a:noFill/>
          <a:ln>
            <a:noFill/>
          </a:ln>
        </p:spPr>
      </p:pic>
      <p:pic>
        <p:nvPicPr>
          <p:cNvPr id="116" name="Shape 116"/>
          <p:cNvPicPr preferRelativeResize="0"/>
          <p:nvPr/>
        </p:nvPicPr>
        <p:blipFill>
          <a:blip r:embed="rId12">
            <a:alphaModFix/>
          </a:blip>
          <a:stretch>
            <a:fillRect/>
          </a:stretch>
        </p:blipFill>
        <p:spPr>
          <a:xfrm>
            <a:off x="13096002" y="34011050"/>
            <a:ext cx="8252435" cy="5858700"/>
          </a:xfrm>
          <a:prstGeom prst="rect">
            <a:avLst/>
          </a:prstGeom>
          <a:noFill/>
          <a:ln>
            <a:noFill/>
          </a:ln>
        </p:spPr>
      </p:pic>
      <p:pic>
        <p:nvPicPr>
          <p:cNvPr id="117" name="Shape 117"/>
          <p:cNvPicPr preferRelativeResize="0"/>
          <p:nvPr/>
        </p:nvPicPr>
        <p:blipFill>
          <a:blip r:embed="rId13">
            <a:alphaModFix/>
          </a:blip>
          <a:stretch>
            <a:fillRect/>
          </a:stretch>
        </p:blipFill>
        <p:spPr>
          <a:xfrm>
            <a:off x="2725425" y="15451488"/>
            <a:ext cx="5530766" cy="4114798"/>
          </a:xfrm>
          <a:prstGeom prst="rect">
            <a:avLst/>
          </a:prstGeom>
          <a:noFill/>
          <a:ln>
            <a:noFill/>
          </a:ln>
        </p:spPr>
      </p:pic>
      <p:pic>
        <p:nvPicPr>
          <p:cNvPr id="118" name="Shape 118"/>
          <p:cNvPicPr preferRelativeResize="0"/>
          <p:nvPr/>
        </p:nvPicPr>
        <p:blipFill>
          <a:blip r:embed="rId14">
            <a:alphaModFix/>
          </a:blip>
          <a:stretch>
            <a:fillRect/>
          </a:stretch>
        </p:blipFill>
        <p:spPr>
          <a:xfrm>
            <a:off x="24758624" y="2633000"/>
            <a:ext cx="4562258" cy="2452800"/>
          </a:xfrm>
          <a:prstGeom prst="rect">
            <a:avLst/>
          </a:prstGeom>
          <a:noFill/>
          <a:ln>
            <a:noFill/>
          </a:ln>
        </p:spPr>
      </p:pic>
      <p:pic>
        <p:nvPicPr>
          <p:cNvPr id="119" name="Shape 119"/>
          <p:cNvPicPr preferRelativeResize="0"/>
          <p:nvPr/>
        </p:nvPicPr>
        <p:blipFill>
          <a:blip r:embed="rId15">
            <a:alphaModFix/>
          </a:blip>
          <a:stretch>
            <a:fillRect/>
          </a:stretch>
        </p:blipFill>
        <p:spPr>
          <a:xfrm>
            <a:off x="24309115" y="642237"/>
            <a:ext cx="7618671" cy="2011174"/>
          </a:xfrm>
          <a:prstGeom prst="rect">
            <a:avLst/>
          </a:prstGeom>
          <a:noFill/>
          <a:ln>
            <a:noFill/>
          </a:ln>
        </p:spPr>
      </p:pic>
      <p:pic>
        <p:nvPicPr>
          <p:cNvPr id="120" name="Shape 120"/>
          <p:cNvPicPr preferRelativeResize="0"/>
          <p:nvPr/>
        </p:nvPicPr>
        <p:blipFill>
          <a:blip r:embed="rId16">
            <a:alphaModFix/>
          </a:blip>
          <a:stretch>
            <a:fillRect/>
          </a:stretch>
        </p:blipFill>
        <p:spPr>
          <a:xfrm>
            <a:off x="9098237" y="15276038"/>
            <a:ext cx="4980000" cy="4465707"/>
          </a:xfrm>
          <a:prstGeom prst="rect">
            <a:avLst/>
          </a:prstGeom>
          <a:noFill/>
          <a:ln>
            <a:noFill/>
          </a:ln>
        </p:spPr>
      </p:pic>
      <p:pic>
        <p:nvPicPr>
          <p:cNvPr id="121" name="Shape 121" descr="heroku-Logo-1.jpg"/>
          <p:cNvPicPr preferRelativeResize="0"/>
          <p:nvPr/>
        </p:nvPicPr>
        <p:blipFill>
          <a:blip r:embed="rId17">
            <a:alphaModFix/>
          </a:blip>
          <a:stretch>
            <a:fillRect/>
          </a:stretch>
        </p:blipFill>
        <p:spPr>
          <a:xfrm>
            <a:off x="1235026" y="2993237"/>
            <a:ext cx="5532284" cy="1731150"/>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432</Words>
  <Application>Microsoft Macintosh PowerPoint</Application>
  <PresentationFormat>Custom</PresentationFormat>
  <Paragraphs>98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Times New Roman</vt:lpstr>
      <vt:lpstr>Arial</vt:lpstr>
      <vt:lpstr>Diseño predeterminado</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Nickolas Morales</cp:lastModifiedBy>
  <cp:revision>1</cp:revision>
  <dcterms:modified xsi:type="dcterms:W3CDTF">2017-07-26T01:26:02Z</dcterms:modified>
</cp:coreProperties>
</file>