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0095F5"/>
    <a:srgbClr val="72B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2" autoAdjust="0"/>
    <p:restoredTop sz="94660"/>
  </p:normalViewPr>
  <p:slideViewPr>
    <p:cSldViewPr snapToGrid="0">
      <p:cViewPr>
        <p:scale>
          <a:sx n="33" d="100"/>
          <a:sy n="33" d="100"/>
        </p:scale>
        <p:origin x="192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32386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 dirty="0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8749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45443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00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9921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771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1756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645443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45442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645442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45443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png"/><Relationship Id="rId18" Type="http://schemas.openxmlformats.org/officeDocument/2006/relationships/image" Target="../media/image16.jpg"/><Relationship Id="rId3" Type="http://schemas.openxmlformats.org/officeDocument/2006/relationships/image" Target="../media/image1.png"/><Relationship Id="rId21" Type="http://schemas.openxmlformats.org/officeDocument/2006/relationships/image" Target="../media/image19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pg"/><Relationship Id="rId19" Type="http://schemas.openxmlformats.org/officeDocument/2006/relationships/image" Target="../media/image17.jpg"/><Relationship Id="rId4" Type="http://schemas.openxmlformats.org/officeDocument/2006/relationships/image" Target="../media/image2.png"/><Relationship Id="rId9" Type="http://schemas.openxmlformats.org/officeDocument/2006/relationships/image" Target="../media/image7.jpg"/><Relationship Id="rId14" Type="http://schemas.openxmlformats.org/officeDocument/2006/relationships/image" Target="../media/image12.png"/><Relationship Id="rId22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914400" y="41262300"/>
            <a:ext cx="31089600" cy="1371598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1219200" y="41535350"/>
            <a:ext cx="30632400" cy="10668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493712" lvl="0" indent="-493712" algn="ctr">
              <a:buClr>
                <a:schemeClr val="dk1"/>
              </a:buClr>
              <a:buSzPct val="25000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material presented in this poster is based upon the work supported by Alfredo Morales. I am thankful to the help that I received from my group member, </a:t>
            </a:r>
            <a:r>
              <a:rPr lang="en-US" sz="3000" dirty="0" err="1">
                <a:solidFill>
                  <a:schemeClr val="dk1"/>
                </a:solidFill>
              </a:rPr>
              <a:t>Winicius</a:t>
            </a:r>
            <a:r>
              <a:rPr lang="en-US" sz="3000" dirty="0">
                <a:solidFill>
                  <a:schemeClr val="dk1"/>
                </a:solidFill>
              </a:rPr>
              <a:t> </a:t>
            </a:r>
            <a:r>
              <a:rPr lang="en-US" sz="3000" dirty="0" err="1">
                <a:solidFill>
                  <a:schemeClr val="dk1"/>
                </a:solidFill>
              </a:rPr>
              <a:t>Siqueira</a:t>
            </a:r>
            <a:r>
              <a:rPr lang="en-US" sz="3000" dirty="0">
                <a:solidFill>
                  <a:schemeClr val="dk1"/>
                </a:solidFill>
              </a:rPr>
              <a:t>, as well as the support received from Mohsen Taheri, David </a:t>
            </a:r>
            <a:r>
              <a:rPr lang="en-US" sz="3000" dirty="0" err="1">
                <a:solidFill>
                  <a:schemeClr val="dk1"/>
                </a:solidFill>
              </a:rPr>
              <a:t>Driesbach</a:t>
            </a:r>
            <a:r>
              <a:rPr lang="en-US" sz="3000" dirty="0">
                <a:solidFill>
                  <a:schemeClr val="dk1"/>
                </a:solidFill>
              </a:rPr>
              <a:t>.</a:t>
            </a:r>
            <a:endParaRPr lang="en-US" sz="3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914400" y="5810250"/>
            <a:ext cx="31356300" cy="34222928"/>
          </a:xfrm>
          <a:prstGeom prst="rect">
            <a:avLst/>
          </a:prstGeom>
          <a:noFill/>
          <a:ln w="63500" cap="flat" cmpd="sng">
            <a:solidFill>
              <a:schemeClr val="accent3">
                <a:lumMod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1512914" y="6305902"/>
            <a:ext cx="9015973" cy="5612992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 cap="flat" cmpd="sng">
            <a:noFill/>
            <a:prstDash val="solid"/>
            <a:miter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Problem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i="0" u="none" strike="noStrike" cap="none" dirty="0">
              <a:solidFill>
                <a:srgbClr val="336699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lvl="0" algn="ctr">
              <a:buClr>
                <a:srgbClr val="336699"/>
              </a:buClr>
              <a:buSzPct val="100000"/>
            </a:pPr>
            <a:r>
              <a:rPr lang="en-US" sz="3600" dirty="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we create a web application in order to list and manage fellowships grants for graduate students?</a:t>
            </a:r>
          </a:p>
          <a:p>
            <a:pPr lvl="0" algn="ctr">
              <a:buClr>
                <a:srgbClr val="336699"/>
              </a:buClr>
              <a:buSzPct val="100000"/>
            </a:pPr>
            <a:r>
              <a:rPr lang="en-US" sz="3600" dirty="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 algn="ctr">
              <a:buClr>
                <a:srgbClr val="336699"/>
              </a:buClr>
              <a:buSzPct val="100000"/>
            </a:pPr>
            <a:r>
              <a:rPr lang="en-US" sz="3600" dirty="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Fellowships Management should empower graduate students to apply and re-create their opportunities in continuing their studies.</a:t>
            </a:r>
            <a:endParaRPr lang="en-US" sz="4100" dirty="0">
              <a:solidFill>
                <a:srgbClr val="3366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</a:pPr>
            <a:endParaRPr lang="en-US" sz="4100" b="0" i="0" u="none" strike="noStrike" cap="none" dirty="0">
              <a:solidFill>
                <a:srgbClr val="336699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1325197" y="6267802"/>
            <a:ext cx="11793700" cy="38833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 cap="flat" cmpd="sng">
            <a:noFill/>
            <a:prstDash val="solid"/>
            <a:miter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Current System</a:t>
            </a:r>
          </a:p>
          <a:p>
            <a:pPr lvl="0" algn="ctr">
              <a:buClr>
                <a:srgbClr val="336699"/>
              </a:buClr>
            </a:pPr>
            <a:endParaRPr lang="en-US" sz="3600" dirty="0">
              <a:solidFill>
                <a:srgbClr val="336699"/>
              </a:solidFill>
            </a:endParaRPr>
          </a:p>
          <a:p>
            <a:pPr lvl="0" algn="ctr">
              <a:buClr>
                <a:srgbClr val="336699"/>
              </a:buClr>
            </a:pPr>
            <a:r>
              <a:rPr lang="en-US" sz="3600" dirty="0">
                <a:solidFill>
                  <a:srgbClr val="336699"/>
                </a:solidFill>
              </a:rPr>
              <a:t>The system is ready to be used for graduate students. The applicants shall have access to a list of available fellowships and based on their necessities, they can apply for one or several fellowships.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3722423" y="6349498"/>
            <a:ext cx="7791742" cy="8814302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 cap="flat" cmpd="sng">
            <a:noFill/>
            <a:prstDash val="solid"/>
            <a:miter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</a:p>
          <a:p>
            <a:pPr lvl="0">
              <a:buClr>
                <a:srgbClr val="336699"/>
              </a:buClr>
              <a:buSzPct val="25000"/>
            </a:pPr>
            <a:endParaRPr lang="en-US" sz="3600" dirty="0">
              <a:solidFill>
                <a:srgbClr val="336699"/>
              </a:solidFill>
            </a:endParaRPr>
          </a:p>
          <a:p>
            <a:pPr lvl="0">
              <a:buClr>
                <a:srgbClr val="336699"/>
              </a:buClr>
              <a:buSzPct val="25000"/>
            </a:pPr>
            <a:r>
              <a:rPr lang="en-US" sz="3600" dirty="0">
                <a:solidFill>
                  <a:srgbClr val="336699"/>
                </a:solidFill>
              </a:rPr>
              <a:t>The system shall allow users, depending on their roles, to:</a:t>
            </a:r>
          </a:p>
          <a:p>
            <a:pPr lvl="0">
              <a:buClr>
                <a:srgbClr val="336699"/>
              </a:buClr>
              <a:buSzPct val="25000"/>
            </a:pPr>
            <a:endParaRPr lang="en-US" sz="3600" dirty="0">
              <a:solidFill>
                <a:srgbClr val="336699"/>
              </a:solidFill>
            </a:endParaRPr>
          </a:p>
          <a:p>
            <a:pPr marL="457200" lvl="1" indent="-488950">
              <a:buClr>
                <a:srgbClr val="336699"/>
              </a:buClr>
              <a:buSzPct val="100000"/>
              <a:buChar char="●"/>
            </a:pPr>
            <a:r>
              <a:rPr lang="en-US" sz="3600" dirty="0">
                <a:solidFill>
                  <a:srgbClr val="336699"/>
                </a:solidFill>
              </a:rPr>
              <a:t>Create Fellowship</a:t>
            </a:r>
          </a:p>
          <a:p>
            <a:pPr marL="457200" lvl="1" indent="-488950">
              <a:buClr>
                <a:srgbClr val="336699"/>
              </a:buClr>
              <a:buSzPct val="100000"/>
              <a:buChar char="●"/>
            </a:pPr>
            <a:r>
              <a:rPr lang="en-US" sz="3600" dirty="0">
                <a:solidFill>
                  <a:srgbClr val="336699"/>
                </a:solidFill>
              </a:rPr>
              <a:t>Remove Fellowship</a:t>
            </a:r>
          </a:p>
          <a:p>
            <a:pPr marL="457200" lvl="1" indent="-488950">
              <a:buClr>
                <a:srgbClr val="336699"/>
              </a:buClr>
              <a:buSzPct val="100000"/>
              <a:buChar char="●"/>
            </a:pPr>
            <a:r>
              <a:rPr lang="en-US" sz="3600" dirty="0">
                <a:solidFill>
                  <a:srgbClr val="336699"/>
                </a:solidFill>
              </a:rPr>
              <a:t>Update Fellowship</a:t>
            </a:r>
          </a:p>
          <a:p>
            <a:pPr marL="457200" lvl="1" indent="-488950">
              <a:buClr>
                <a:srgbClr val="336699"/>
              </a:buClr>
              <a:buSzPct val="100000"/>
              <a:buChar char="●"/>
            </a:pPr>
            <a:r>
              <a:rPr lang="en-US" sz="3600" dirty="0">
                <a:solidFill>
                  <a:srgbClr val="336699"/>
                </a:solidFill>
              </a:rPr>
              <a:t>Delete Fellowship</a:t>
            </a:r>
          </a:p>
          <a:p>
            <a:pPr marL="457200" lvl="1" indent="-488950">
              <a:buClr>
                <a:srgbClr val="336699"/>
              </a:buClr>
              <a:buSzPct val="100000"/>
              <a:buChar char="●"/>
            </a:pPr>
            <a:r>
              <a:rPr lang="en-US" sz="3600" dirty="0">
                <a:solidFill>
                  <a:srgbClr val="336699"/>
                </a:solidFill>
              </a:rPr>
              <a:t>Create User</a:t>
            </a:r>
          </a:p>
          <a:p>
            <a:pPr marL="457200" lvl="1" indent="-488950">
              <a:buClr>
                <a:srgbClr val="336699"/>
              </a:buClr>
              <a:buSzPct val="100000"/>
              <a:buChar char="●"/>
            </a:pPr>
            <a:r>
              <a:rPr lang="en-US" sz="3600" dirty="0">
                <a:solidFill>
                  <a:srgbClr val="336699"/>
                </a:solidFill>
              </a:rPr>
              <a:t>Remove User</a:t>
            </a:r>
          </a:p>
          <a:p>
            <a:pPr marL="457200" lvl="1" indent="-488950">
              <a:buClr>
                <a:srgbClr val="336699"/>
              </a:buClr>
              <a:buSzPct val="100000"/>
              <a:buChar char="●"/>
            </a:pPr>
            <a:r>
              <a:rPr lang="en-US" sz="3600" dirty="0">
                <a:solidFill>
                  <a:srgbClr val="336699"/>
                </a:solidFill>
              </a:rPr>
              <a:t>Update User</a:t>
            </a:r>
          </a:p>
          <a:p>
            <a:pPr marL="457200" lvl="1" indent="-488950">
              <a:buClr>
                <a:srgbClr val="336699"/>
              </a:buClr>
              <a:buSzPct val="100000"/>
              <a:buChar char="●"/>
            </a:pPr>
            <a:r>
              <a:rPr lang="en-US" sz="3600" dirty="0">
                <a:solidFill>
                  <a:srgbClr val="336699"/>
                </a:solidFill>
              </a:rPr>
              <a:t>Delete User</a:t>
            </a:r>
          </a:p>
          <a:p>
            <a:pPr marL="457200" lvl="1" indent="-488950">
              <a:buClr>
                <a:srgbClr val="336699"/>
              </a:buClr>
              <a:buSzPct val="100000"/>
              <a:buChar char="●"/>
            </a:pPr>
            <a:r>
              <a:rPr lang="en-US" sz="3600" dirty="0">
                <a:solidFill>
                  <a:srgbClr val="336699"/>
                </a:solidFill>
              </a:rPr>
              <a:t>Apply for Fellowships</a:t>
            </a:r>
          </a:p>
          <a:p>
            <a:pPr marL="457200" lvl="1" indent="-488950">
              <a:buClr>
                <a:srgbClr val="336699"/>
              </a:buClr>
              <a:buSzPct val="100000"/>
              <a:buChar char="●"/>
            </a:pPr>
            <a:r>
              <a:rPr lang="en-US" sz="3600" dirty="0">
                <a:solidFill>
                  <a:srgbClr val="336699"/>
                </a:solidFill>
              </a:rPr>
              <a:t>Un-apply for Fellowships,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1325196" y="10501579"/>
            <a:ext cx="11793701" cy="988951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 cap="flat" cmpd="sng">
            <a:noFill/>
            <a:prstDash val="solid"/>
            <a:miter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Object Design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512914" y="27717048"/>
            <a:ext cx="9076737" cy="11716451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 cap="flat" cmpd="sng">
            <a:noFill/>
            <a:prstDash val="solid"/>
            <a:miter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360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360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Verification and validation of some of the inputs are done on the app, which cause errors to appear as red text. For example, during Creation of a new User or Registration.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1325195" y="20952863"/>
            <a:ext cx="11793702" cy="1848063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 cap="flat" cmpd="sng">
            <a:noFill/>
            <a:prstDash val="solid"/>
            <a:miter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23980974" y="32136501"/>
            <a:ext cx="7536001" cy="7296997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 cap="flat" cmpd="sng">
            <a:noFill/>
            <a:prstDash val="solid"/>
            <a:miter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Clr>
                <a:srgbClr val="336699"/>
              </a:buClr>
              <a:buSzPct val="25000"/>
            </a:pPr>
            <a:r>
              <a:rPr lang="en-US" sz="3600" dirty="0">
                <a:solidFill>
                  <a:srgbClr val="336699"/>
                </a:solidFill>
              </a:rPr>
              <a:t>Fellowship Management puts a new spin on Fellowships Grants. It gives the user the flexibility to break down opportunities and to find the most efficient way to continue studying based on their necessities.</a:t>
            </a:r>
            <a:endParaRPr lang="en-US" sz="3600" i="0" u="none" strike="noStrike" cap="none" dirty="0">
              <a:solidFill>
                <a:srgbClr val="336699"/>
              </a:solidFill>
              <a:sym typeface="Arial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1552690" y="12140748"/>
            <a:ext cx="9015973" cy="641127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 cap="flat" cmpd="sng">
            <a:noFill/>
            <a:prstDash val="solid"/>
            <a:miter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336699"/>
              </a:buClr>
              <a:buSzPct val="25000"/>
            </a:pPr>
            <a:r>
              <a:rPr lang="en-US" sz="3600" dirty="0">
                <a:solidFill>
                  <a:srgbClr val="336699"/>
                </a:solidFill>
              </a:rPr>
              <a:t>Our solution provides graduate students with a framework that helps break down complex decisions into smaller when searching and applying for desired fellowships.</a:t>
            </a:r>
          </a:p>
          <a:p>
            <a:pPr algn="ctr">
              <a:buClr>
                <a:srgbClr val="336699"/>
              </a:buClr>
              <a:buSzPct val="25000"/>
            </a:pPr>
            <a:r>
              <a:rPr lang="en-US" sz="3600" dirty="0">
                <a:solidFill>
                  <a:srgbClr val="336699"/>
                </a:solidFill>
              </a:rPr>
              <a:t> </a:t>
            </a:r>
            <a:endParaRPr sz="3600" b="0" i="0" u="none" strike="noStrike" cap="none" dirty="0">
              <a:solidFill>
                <a:srgbClr val="336699"/>
              </a:solidFill>
              <a:sym typeface="Arial"/>
            </a:endParaRPr>
          </a:p>
          <a:p>
            <a:pPr lvl="0" algn="ctr">
              <a:buClr>
                <a:srgbClr val="336699"/>
              </a:buClr>
            </a:pPr>
            <a:r>
              <a:rPr lang="en-US" sz="3600" dirty="0">
                <a:solidFill>
                  <a:srgbClr val="336699"/>
                </a:solidFill>
              </a:rPr>
              <a:t>Based on the product owner requirements this application is implemented using Apache, MySQL and PHP.</a:t>
            </a:r>
            <a:endParaRPr sz="3600" b="0" i="0" u="none" strike="noStrike" cap="none" dirty="0">
              <a:solidFill>
                <a:srgbClr val="336699"/>
              </a:solidFill>
              <a:sym typeface="Arial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1531703" y="18820165"/>
            <a:ext cx="9057948" cy="865032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 cap="flat" cmpd="sng">
            <a:noFill/>
            <a:prstDash val="solid"/>
            <a:miter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3854441" y="15791361"/>
            <a:ext cx="7575067" cy="15791700"/>
            <a:chOff x="23809890" y="13244724"/>
            <a:chExt cx="7707086" cy="10684998"/>
          </a:xfrm>
        </p:grpSpPr>
        <p:sp>
          <p:nvSpPr>
            <p:cNvPr id="102" name="Shape 102"/>
            <p:cNvSpPr txBox="1"/>
            <p:nvPr/>
          </p:nvSpPr>
          <p:spPr>
            <a:xfrm>
              <a:off x="23809890" y="13244724"/>
              <a:ext cx="7707086" cy="10684998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12700" cap="flat" cmpd="sng">
              <a:noFill/>
              <a:prstDash val="solid"/>
              <a:miter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8650" tIns="49325" rIns="98650" bIns="493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SzPct val="25000"/>
                <a:buFont typeface="Arial"/>
                <a:buNone/>
              </a:pPr>
              <a:r>
                <a:rPr lang="en-US" sz="4100" b="1" i="0" u="none" strike="noStrike" cap="none" dirty="0">
                  <a:solidFill>
                    <a:srgbClr val="336699"/>
                  </a:solidFill>
                  <a:latin typeface="Arial"/>
                  <a:ea typeface="Arial"/>
                  <a:cs typeface="Arial"/>
                  <a:sym typeface="Arial"/>
                </a:rPr>
                <a:t>Implementation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SzPct val="25000"/>
                <a:buFont typeface="Arial"/>
                <a:buNone/>
              </a:pPr>
              <a:endParaRPr lang="en-US" sz="3600" b="1" dirty="0">
                <a:solidFill>
                  <a:srgbClr val="336699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SzPct val="25000"/>
                <a:buFont typeface="Arial"/>
                <a:buNone/>
              </a:pPr>
              <a:endParaRPr lang="en-US" sz="3600" b="1" dirty="0">
                <a:solidFill>
                  <a:srgbClr val="336699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SzPct val="25000"/>
                <a:buFont typeface="Arial"/>
                <a:buNone/>
              </a:pPr>
              <a:r>
                <a:rPr lang="en-US" sz="3600" b="1" dirty="0">
                  <a:solidFill>
                    <a:srgbClr val="336699"/>
                  </a:solidFill>
                </a:rPr>
                <a:t>Operating System: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SzPct val="25000"/>
                <a:buFont typeface="Arial"/>
                <a:buNone/>
              </a:pPr>
              <a:endParaRPr lang="en-US" sz="3600" b="1" dirty="0">
                <a:solidFill>
                  <a:srgbClr val="336699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SzPct val="25000"/>
                <a:buFont typeface="Arial"/>
                <a:buNone/>
              </a:pPr>
              <a:endParaRPr lang="en-US" sz="3600" b="1" dirty="0">
                <a:solidFill>
                  <a:srgbClr val="336699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SzPct val="25000"/>
                <a:buFont typeface="Arial"/>
                <a:buNone/>
              </a:pPr>
              <a:endParaRPr lang="en-US" sz="3600" b="1" dirty="0">
                <a:solidFill>
                  <a:srgbClr val="336699"/>
                </a:solidFill>
              </a:endParaRPr>
            </a:p>
            <a:p>
              <a:pPr algn="ctr">
                <a:buClr>
                  <a:srgbClr val="336699"/>
                </a:buClr>
                <a:buSzPct val="25000"/>
              </a:pPr>
              <a:endParaRPr lang="en-US" sz="3600" b="1" dirty="0">
                <a:solidFill>
                  <a:srgbClr val="336699"/>
                </a:solidFill>
              </a:endParaRPr>
            </a:p>
            <a:p>
              <a:pPr algn="ctr">
                <a:buClr>
                  <a:srgbClr val="336699"/>
                </a:buClr>
                <a:buSzPct val="25000"/>
              </a:pPr>
              <a:r>
                <a:rPr lang="en-US" sz="3600" b="1" dirty="0">
                  <a:solidFill>
                    <a:srgbClr val="336699"/>
                  </a:solidFill>
                </a:rPr>
                <a:t>Web Server:</a:t>
              </a:r>
            </a:p>
            <a:p>
              <a:pPr algn="ctr">
                <a:buClr>
                  <a:srgbClr val="336699"/>
                </a:buClr>
                <a:buSzPct val="25000"/>
              </a:pPr>
              <a:endParaRPr lang="en-US" sz="3600" b="1" dirty="0">
                <a:solidFill>
                  <a:srgbClr val="336699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SzPct val="25000"/>
                <a:buFont typeface="Arial"/>
                <a:buNone/>
              </a:pPr>
              <a:endParaRPr lang="en-US" sz="3600" b="1" dirty="0">
                <a:solidFill>
                  <a:srgbClr val="336699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SzPct val="25000"/>
                <a:buFont typeface="Arial"/>
                <a:buNone/>
              </a:pPr>
              <a:endParaRPr lang="en-US" sz="3600" b="1" dirty="0">
                <a:solidFill>
                  <a:srgbClr val="336699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SzPct val="25000"/>
                <a:buFont typeface="Arial"/>
                <a:buNone/>
              </a:pPr>
              <a:endParaRPr lang="en-US" sz="3600" b="1" dirty="0">
                <a:solidFill>
                  <a:srgbClr val="336699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SzPct val="25000"/>
                <a:buFont typeface="Arial"/>
                <a:buNone/>
              </a:pPr>
              <a:endParaRPr lang="en-US" sz="3600" b="1" dirty="0">
                <a:solidFill>
                  <a:srgbClr val="336699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SzPct val="25000"/>
                <a:buFont typeface="Arial"/>
                <a:buNone/>
              </a:pPr>
              <a:r>
                <a:rPr lang="en-US" sz="3600" b="1" dirty="0">
                  <a:solidFill>
                    <a:srgbClr val="336699"/>
                  </a:solidFill>
                </a:rPr>
                <a:t>Scripting Languages: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SzPct val="25000"/>
                <a:buFont typeface="Arial"/>
                <a:buNone/>
              </a:pPr>
              <a:endParaRPr lang="en-US" sz="3600" b="1" dirty="0">
                <a:solidFill>
                  <a:srgbClr val="336699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SzPct val="25000"/>
                <a:buFont typeface="Arial"/>
                <a:buNone/>
              </a:pPr>
              <a:endParaRPr lang="en-US" sz="3600" b="1" dirty="0">
                <a:solidFill>
                  <a:srgbClr val="336699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SzPct val="25000"/>
                <a:buFont typeface="Arial"/>
                <a:buNone/>
              </a:pPr>
              <a:endParaRPr lang="en-US" sz="3600" b="1" dirty="0">
                <a:solidFill>
                  <a:srgbClr val="336699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SzPct val="25000"/>
                <a:buFont typeface="Arial"/>
                <a:buNone/>
              </a:pPr>
              <a:endParaRPr lang="en-US" sz="3600" b="1" i="0" u="none" strike="noStrike" cap="none" dirty="0">
                <a:solidFill>
                  <a:srgbClr val="336699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SzPct val="250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rgbClr val="336699"/>
                  </a:solidFill>
                  <a:sym typeface="Arial"/>
                </a:rPr>
                <a:t>Database:</a:t>
              </a: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82729" y="21267295"/>
              <a:ext cx="2961408" cy="1236639"/>
            </a:xfrm>
            <a:prstGeom prst="rect">
              <a:avLst/>
            </a:prstGeom>
          </p:spPr>
        </p:pic>
      </p:grpSp>
      <p:sp>
        <p:nvSpPr>
          <p:cNvPr id="95" name="Shape 95"/>
          <p:cNvSpPr txBox="1"/>
          <p:nvPr/>
        </p:nvSpPr>
        <p:spPr>
          <a:xfrm>
            <a:off x="1192212" y="40805100"/>
            <a:ext cx="4979987" cy="7302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47" name="Shape 89"/>
          <p:cNvSpPr txBox="1"/>
          <p:nvPr/>
        </p:nvSpPr>
        <p:spPr>
          <a:xfrm>
            <a:off x="10239525" y="2278950"/>
            <a:ext cx="12444300" cy="10779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7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Project, 2017</a:t>
            </a:r>
            <a:r>
              <a:rPr lang="en-US" sz="7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7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Spring</a:t>
            </a:r>
          </a:p>
        </p:txBody>
      </p:sp>
      <p:sp>
        <p:nvSpPr>
          <p:cNvPr id="50" name="Shape 90"/>
          <p:cNvSpPr txBox="1"/>
          <p:nvPr/>
        </p:nvSpPr>
        <p:spPr>
          <a:xfrm>
            <a:off x="6567485" y="2743200"/>
            <a:ext cx="19797600" cy="24528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6000" b="1" dirty="0">
                <a:solidFill>
                  <a:schemeClr val="tx1"/>
                </a:solidFill>
              </a:rPr>
              <a:t>Fellowship Management 1.0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 dirty="0">
                <a:solidFill>
                  <a:schemeClr val="tx1"/>
                </a:solidFill>
              </a:rPr>
              <a:t>Alfredo Morales</a:t>
            </a:r>
            <a:r>
              <a:rPr lang="en-US" sz="35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lang="en-US" sz="3500" b="1" i="1" dirty="0">
                <a:solidFill>
                  <a:schemeClr val="tx1"/>
                </a:solidFill>
              </a:rPr>
              <a:t> </a:t>
            </a:r>
            <a:r>
              <a:rPr lang="en-US" sz="35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Mohsen Taheri, Florida </a:t>
            </a:r>
            <a:r>
              <a:rPr lang="en-US" sz="3500" dirty="0">
                <a:solidFill>
                  <a:schemeClr val="tx1"/>
                </a:solidFill>
              </a:rPr>
              <a:t>International University</a:t>
            </a:r>
            <a:r>
              <a:rPr lang="en-US" sz="35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lang="en-US" sz="3500" b="1" i="1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Masoud</a:t>
            </a:r>
            <a:r>
              <a:rPr lang="en-US" sz="35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Sadjadi</a:t>
            </a:r>
            <a:r>
              <a:rPr lang="en-US" sz="35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</p:txBody>
      </p:sp>
      <p:pic>
        <p:nvPicPr>
          <p:cNvPr id="51" name="Shape 1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436146" y="3561063"/>
            <a:ext cx="2178916" cy="199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107" descr="HTML5_Logo_512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382106" y="454582"/>
            <a:ext cx="2762448" cy="2954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10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91650" y="533410"/>
            <a:ext cx="3171900" cy="249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109" descr="Windows_logo_Cyan_rgb_D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9938" y="505475"/>
            <a:ext cx="6129630" cy="208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110" descr="mysql.JP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75336" y="3286190"/>
            <a:ext cx="3121487" cy="18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111" descr="Capturephp.JP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36400" y="3809063"/>
            <a:ext cx="276225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112" descr="Capturecakephp.JP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042110" y="4560051"/>
            <a:ext cx="4956577" cy="912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roup 58"/>
          <p:cNvGrpSpPr/>
          <p:nvPr/>
        </p:nvGrpSpPr>
        <p:grpSpPr>
          <a:xfrm>
            <a:off x="13280625" y="510025"/>
            <a:ext cx="7467600" cy="1219200"/>
            <a:chOff x="13182600" y="381000"/>
            <a:chExt cx="7467600" cy="1219200"/>
          </a:xfrm>
        </p:grpSpPr>
        <p:sp>
          <p:nvSpPr>
            <p:cNvPr id="60" name="Shape 96"/>
            <p:cNvSpPr txBox="1"/>
            <p:nvPr/>
          </p:nvSpPr>
          <p:spPr>
            <a:xfrm>
              <a:off x="15925800" y="446087"/>
              <a:ext cx="4724400" cy="1077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ct val="250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School of Computing &amp; Information Sciences</a:t>
              </a:r>
            </a:p>
          </p:txBody>
        </p:sp>
        <p:pic>
          <p:nvPicPr>
            <p:cNvPr id="61" name="Shape 97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13182600" y="381000"/>
              <a:ext cx="2630400" cy="12192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648139" y="454582"/>
            <a:ext cx="2954081" cy="295408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70627" y="19114934"/>
            <a:ext cx="8345065" cy="8116433"/>
          </a:xfrm>
          <a:prstGeom prst="rect">
            <a:avLst/>
          </a:prstGeom>
        </p:spPr>
      </p:pic>
      <p:pic>
        <p:nvPicPr>
          <p:cNvPr id="64" name="Shape 10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615062" y="20952864"/>
            <a:ext cx="4057622" cy="2715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109" descr="Windows_logo_Cyan_rgb_D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742744" y="18151997"/>
            <a:ext cx="5868104" cy="208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742744" y="24765770"/>
            <a:ext cx="2299366" cy="11655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753739" y="24221800"/>
            <a:ext cx="1986851" cy="18133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483578" y="11349441"/>
            <a:ext cx="11476934" cy="90416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596649" y="21759733"/>
            <a:ext cx="11250793" cy="59580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623117" y="27911127"/>
            <a:ext cx="5644458" cy="48558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7373600" y="27917074"/>
            <a:ext cx="5473842" cy="48558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826227" y="31902401"/>
            <a:ext cx="8468898" cy="370845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826227" y="35857418"/>
            <a:ext cx="8468898" cy="3239759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596649" y="33036151"/>
            <a:ext cx="11250793" cy="616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332</Words>
  <Application>Microsoft Office PowerPoint</Application>
  <PresentationFormat>Custom</PresentationFormat>
  <Paragraphs>65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Diseño predeterminado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Alfredo Morales</cp:lastModifiedBy>
  <cp:revision>51</cp:revision>
  <dcterms:modified xsi:type="dcterms:W3CDTF">2017-04-18T06:23:43Z</dcterms:modified>
</cp:coreProperties>
</file>