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9" name="Shape 21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0" name="Shape 24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7" name="Shape 24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4" name="Shape 25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6" name="Shape 16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98" name="Shape 19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localhost/fellowship/ap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26.png"/><Relationship Id="rId5" Type="http://schemas.openxmlformats.org/officeDocument/2006/relationships/image" Target="../media/image20.jpg"/><Relationship Id="rId6" Type="http://schemas.openxmlformats.org/officeDocument/2006/relationships/image" Target="../media/image19.jpg"/><Relationship Id="rId7" Type="http://schemas.openxmlformats.org/officeDocument/2006/relationships/image" Target="../media/image21.jpg"/><Relationship Id="rId8"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4400" u="none" cap="none" strike="noStrike">
                <a:solidFill>
                  <a:srgbClr val="001D4D"/>
                </a:solidFill>
                <a:latin typeface="Trebuchet MS"/>
                <a:ea typeface="Trebuchet MS"/>
                <a:cs typeface="Trebuchet MS"/>
                <a:sym typeface="Trebuchet MS"/>
              </a:rPr>
              <a:t>Fellowship Management 1.0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a:t>
            </a:r>
            <a:r>
              <a:rPr lang="en-US" sz="2500"/>
              <a:t>Alfredo Morales, Winicius Siqueira</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Robert Zurita</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Spring 2017</a:t>
            </a:r>
          </a:p>
        </p:txBody>
      </p:sp>
      <p:sp>
        <p:nvSpPr>
          <p:cNvPr id="152" name="Shape 152"/>
          <p:cNvSpPr/>
          <p:nvPr/>
        </p:nvSpPr>
        <p:spPr>
          <a:xfrm>
            <a:off x="530100" y="5643575"/>
            <a:ext cx="1110000" cy="11100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a:t>FM 1.0</a:t>
            </a:r>
          </a:p>
        </p:txBody>
      </p:sp>
      <p:pic>
        <p:nvPicPr>
          <p:cNvPr descr="CompInfSc-vrt-Colors.png" id="153" name="Shape 153"/>
          <p:cNvPicPr preferRelativeResize="0"/>
          <p:nvPr/>
        </p:nvPicPr>
        <p:blipFill>
          <a:blip r:embed="rId3">
            <a:alphaModFix/>
          </a:blip>
          <a:stretch>
            <a:fillRect/>
          </a:stretch>
        </p:blipFill>
        <p:spPr>
          <a:xfrm>
            <a:off x="6012850" y="270025"/>
            <a:ext cx="2826350" cy="144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#138</a:t>
            </a:r>
          </a:p>
        </p:txBody>
      </p:sp>
      <p:sp>
        <p:nvSpPr>
          <p:cNvPr id="222" name="Shape 22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spcBef>
                <a:spcPts val="0"/>
              </a:spcBef>
              <a:spcAft>
                <a:spcPts val="1200"/>
              </a:spcAft>
              <a:buClr>
                <a:schemeClr val="dk1"/>
              </a:buClr>
              <a:buSzPct val="68750"/>
              <a:buFont typeface="Arial"/>
              <a:buNone/>
            </a:pPr>
            <a:r>
              <a:rPr b="1" lang="en-US" sz="1600" cap="small">
                <a:solidFill>
                  <a:schemeClr val="dk1"/>
                </a:solidFill>
                <a:latin typeface="Times New Roman"/>
                <a:ea typeface="Times New Roman"/>
                <a:cs typeface="Times New Roman"/>
                <a:sym typeface="Times New Roman"/>
              </a:rPr>
              <a:t>User Story Name: Create Fellowship</a:t>
            </a:r>
          </a:p>
          <a:p>
            <a:pPr indent="-295275" lvl="0" marL="457200" rtl="0">
              <a:spcBef>
                <a:spcPts val="400"/>
              </a:spcBef>
              <a:buClr>
                <a:schemeClr val="dk1"/>
              </a:buClr>
              <a:buSzPct val="95454"/>
              <a:buFont typeface="Arial"/>
            </a:pPr>
            <a:r>
              <a:rPr lang="en-US" sz="1050">
                <a:solidFill>
                  <a:schemeClr val="dk1"/>
                </a:solidFill>
                <a:highlight>
                  <a:srgbClr val="FFFFFF"/>
                </a:highlight>
                <a:latin typeface="Arial"/>
                <a:ea typeface="Arial"/>
                <a:cs typeface="Arial"/>
                <a:sym typeface="Arial"/>
              </a:rPr>
              <a:t>As an Admin User I would like to create a fellowship so that Fellow Users can view it and apply for it.</a:t>
            </a:r>
          </a:p>
          <a:p>
            <a:pPr indent="-69850" lvl="0" marL="0" rtl="0">
              <a:spcBef>
                <a:spcPts val="400"/>
              </a:spcBef>
              <a:spcAft>
                <a:spcPts val="1200"/>
              </a:spcAft>
              <a:buClr>
                <a:schemeClr val="dk1"/>
              </a:buClr>
              <a:buSzPct val="100000"/>
              <a:buFont typeface="Arial"/>
              <a:buNone/>
            </a:pPr>
            <a:r>
              <a:t/>
            </a:r>
            <a:endParaRPr sz="1100">
              <a:solidFill>
                <a:schemeClr val="dk1"/>
              </a:solidFill>
              <a:latin typeface="Calibri"/>
              <a:ea typeface="Calibri"/>
              <a:cs typeface="Calibri"/>
              <a:sym typeface="Calibri"/>
            </a:endParaRPr>
          </a:p>
          <a:p>
            <a:pPr indent="-69850" lvl="0" marL="0" rtl="0">
              <a:spcBef>
                <a:spcPts val="400"/>
              </a:spcBef>
              <a:spcAft>
                <a:spcPts val="120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Acceptance Criteria</a:t>
            </a:r>
          </a:p>
          <a:p>
            <a:pPr indent="-292100" lvl="0" marL="457200"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An Admin User can create a fellowship. The fellowship will appear in the main page of the site.</a:t>
            </a:r>
          </a:p>
          <a:p>
            <a:pPr indent="-69850" lvl="0" marL="0" rtl="0">
              <a:spcBef>
                <a:spcPts val="400"/>
              </a:spcBef>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a:p>
            <a:pPr indent="-69850" lvl="0" marL="0" rtl="0">
              <a:spcBef>
                <a:spcPts val="1000"/>
              </a:spcBef>
              <a:buClr>
                <a:schemeClr val="dk1"/>
              </a:buClr>
              <a:buSzPct val="78571"/>
              <a:buFont typeface="Arial"/>
              <a:buNone/>
            </a:pPr>
            <a:r>
              <a:rPr b="1" lang="en-US" sz="1400">
                <a:solidFill>
                  <a:schemeClr val="dk1"/>
                </a:solidFill>
                <a:latin typeface="Times New Roman"/>
                <a:ea typeface="Times New Roman"/>
                <a:cs typeface="Times New Roman"/>
                <a:sym typeface="Times New Roman"/>
              </a:rPr>
              <a:t>Use Case</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Name: Create Fellowship</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Actor: Admin User</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Preconditions: The Admin User has logged in, navigated to the /admins/fellowships/ page, and clicked the “Add Fellowship” link.</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Description &lt;Flow of events&gt;: The Admin User fills out the form completely and clicks submit. If there are no errors, then the fellowship can be viewed in the home page. If there was an error, then the user is sent back to the form to correct the error.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#139</a:t>
            </a:r>
          </a:p>
        </p:txBody>
      </p:sp>
      <p:sp>
        <p:nvSpPr>
          <p:cNvPr id="229" name="Shape 22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spcBef>
                <a:spcPts val="0"/>
              </a:spcBef>
              <a:spcAft>
                <a:spcPts val="1200"/>
              </a:spcAft>
              <a:buClr>
                <a:schemeClr val="dk1"/>
              </a:buClr>
              <a:buSzPct val="68750"/>
              <a:buFont typeface="Arial"/>
              <a:buNone/>
            </a:pPr>
            <a:r>
              <a:rPr b="1" lang="en-US" sz="1600" cap="small">
                <a:solidFill>
                  <a:schemeClr val="dk1"/>
                </a:solidFill>
                <a:latin typeface="Times New Roman"/>
                <a:ea typeface="Times New Roman"/>
                <a:cs typeface="Times New Roman"/>
                <a:sym typeface="Times New Roman"/>
              </a:rPr>
              <a:t>User Story Name: Edit Fellowship</a:t>
            </a:r>
          </a:p>
          <a:p>
            <a:pPr indent="-295275" lvl="0" marL="457200" rtl="0">
              <a:spcBef>
                <a:spcPts val="400"/>
              </a:spcBef>
              <a:buClr>
                <a:schemeClr val="dk1"/>
              </a:buClr>
              <a:buSzPct val="95454"/>
              <a:buFont typeface="Arial"/>
            </a:pPr>
            <a:r>
              <a:rPr lang="en-US" sz="1050">
                <a:solidFill>
                  <a:schemeClr val="dk1"/>
                </a:solidFill>
                <a:highlight>
                  <a:srgbClr val="FFFFFF"/>
                </a:highlight>
                <a:latin typeface="Arial"/>
                <a:ea typeface="Arial"/>
                <a:cs typeface="Arial"/>
                <a:sym typeface="Arial"/>
              </a:rPr>
              <a:t>As an Admin User I would like to edit a fellowship so that the website reflects the correct information.</a:t>
            </a:r>
          </a:p>
          <a:p>
            <a:pPr indent="-69850" lvl="0" marL="0" rtl="0">
              <a:spcBef>
                <a:spcPts val="400"/>
              </a:spcBef>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a:p>
            <a:pPr indent="-69850" lvl="0" marL="0" rtl="0">
              <a:spcBef>
                <a:spcPts val="400"/>
              </a:spcBef>
              <a:spcAft>
                <a:spcPts val="120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Acceptance Criteria</a:t>
            </a:r>
          </a:p>
          <a:p>
            <a:pPr indent="-292100" lvl="0" marL="457200"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An Admin User can edit a fellowship. The updated information for the fellowship will appear in the main page of the site.</a:t>
            </a:r>
          </a:p>
          <a:p>
            <a:pPr indent="-69850" lvl="0" marL="0" rtl="0">
              <a:spcBef>
                <a:spcPts val="400"/>
              </a:spcBef>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a:p>
            <a:pPr indent="-69850" lvl="0" marL="0" rtl="0">
              <a:spcBef>
                <a:spcPts val="1000"/>
              </a:spcBef>
              <a:buClr>
                <a:schemeClr val="dk1"/>
              </a:buClr>
              <a:buSzPct val="78571"/>
              <a:buFont typeface="Arial"/>
              <a:buNone/>
            </a:pPr>
            <a:r>
              <a:rPr b="1" lang="en-US" sz="1400">
                <a:solidFill>
                  <a:schemeClr val="dk1"/>
                </a:solidFill>
                <a:latin typeface="Times New Roman"/>
                <a:ea typeface="Times New Roman"/>
                <a:cs typeface="Times New Roman"/>
                <a:sym typeface="Times New Roman"/>
              </a:rPr>
              <a:t>Use Case</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Name: Edit Fellowship</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Actor: Admin User</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Preconditions: The Admin User has logged in, and from the following URL </a:t>
            </a:r>
            <a:r>
              <a:rPr lang="en-US" sz="1050" u="sng">
                <a:solidFill>
                  <a:srgbClr val="1155CC"/>
                </a:solidFill>
                <a:highlight>
                  <a:srgbClr val="FFFFFF"/>
                </a:highlight>
                <a:latin typeface="Arial"/>
                <a:ea typeface="Arial"/>
                <a:cs typeface="Arial"/>
                <a:sym typeface="Arial"/>
                <a:hlinkClick r:id="rId3"/>
              </a:rPr>
              <a:t>http://localhost/fellowship/app/</a:t>
            </a:r>
            <a:r>
              <a:rPr lang="en-US" sz="1050">
                <a:solidFill>
                  <a:schemeClr val="dk1"/>
                </a:solidFill>
                <a:highlight>
                  <a:srgbClr val="FFFFFF"/>
                </a:highlight>
                <a:latin typeface="Arial"/>
                <a:ea typeface="Arial"/>
                <a:cs typeface="Arial"/>
                <a:sym typeface="Arial"/>
              </a:rPr>
              <a:t> the Admin User clicked on “Edit”. </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Description &lt;Flow of events&gt;: The Admin User fills out the form completely and clicks submit. If no fields are empty, and the Admin User clicks “Update Fellowship”, then the updated fellowship can be viewed in the home page. If a field is empty, then the user is sent back to the form to fill the empty field.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#146</a:t>
            </a:r>
          </a:p>
        </p:txBody>
      </p:sp>
      <p:sp>
        <p:nvSpPr>
          <p:cNvPr id="236" name="Shape 23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spcBef>
                <a:spcPts val="0"/>
              </a:spcBef>
              <a:spcAft>
                <a:spcPts val="1200"/>
              </a:spcAft>
              <a:buClr>
                <a:schemeClr val="dk1"/>
              </a:buClr>
              <a:buSzPct val="68750"/>
              <a:buFont typeface="Arial"/>
              <a:buNone/>
            </a:pPr>
            <a:r>
              <a:rPr b="1" lang="en-US" sz="1600" cap="small">
                <a:solidFill>
                  <a:schemeClr val="dk1"/>
                </a:solidFill>
                <a:latin typeface="Times New Roman"/>
                <a:ea typeface="Times New Roman"/>
                <a:cs typeface="Times New Roman"/>
                <a:sym typeface="Times New Roman"/>
              </a:rPr>
              <a:t>User Story Name: Remove Fellowship </a:t>
            </a:r>
          </a:p>
          <a:p>
            <a:pPr indent="-295275" lvl="0" marL="457200" rtl="0">
              <a:spcBef>
                <a:spcPts val="400"/>
              </a:spcBef>
              <a:buClr>
                <a:schemeClr val="dk1"/>
              </a:buClr>
              <a:buSzPct val="95454"/>
              <a:buFont typeface="Arial"/>
            </a:pPr>
            <a:r>
              <a:rPr lang="en-US" sz="1050">
                <a:solidFill>
                  <a:schemeClr val="dk1"/>
                </a:solidFill>
                <a:highlight>
                  <a:srgbClr val="FFFFFF"/>
                </a:highlight>
                <a:latin typeface="Arial"/>
                <a:ea typeface="Arial"/>
                <a:cs typeface="Arial"/>
                <a:sym typeface="Arial"/>
              </a:rPr>
              <a:t>Description: As an Admin User I would like to remove a fellowship so that I can remove fellowships that are past its deadline.</a:t>
            </a:r>
          </a:p>
          <a:p>
            <a:pPr indent="-69850" lvl="0" marL="0" rtl="0">
              <a:spcBef>
                <a:spcPts val="400"/>
              </a:spcBef>
              <a:spcAft>
                <a:spcPts val="120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Acceptance Criteria</a:t>
            </a:r>
          </a:p>
          <a:p>
            <a:pPr indent="-292100" lvl="0" marL="457200"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The Admin User is able to remove a fellowship. Once the fellowship is removed it will no longer appear anywhere on the website.</a:t>
            </a:r>
          </a:p>
          <a:p>
            <a:pPr indent="-69850" lvl="0" marL="0" rtl="0">
              <a:spcBef>
                <a:spcPts val="400"/>
              </a:spcBef>
              <a:buClr>
                <a:schemeClr val="dk1"/>
              </a:buClr>
              <a:buSzPct val="100000"/>
              <a:buFont typeface="Arial"/>
              <a:buNone/>
            </a:pPr>
            <a:r>
              <a:t/>
            </a:r>
            <a:endParaRPr sz="1050">
              <a:solidFill>
                <a:schemeClr val="dk1"/>
              </a:solidFill>
              <a:highlight>
                <a:srgbClr val="FFFFFF"/>
              </a:highlight>
              <a:latin typeface="Arial"/>
              <a:ea typeface="Arial"/>
              <a:cs typeface="Arial"/>
              <a:sym typeface="Arial"/>
            </a:endParaRPr>
          </a:p>
          <a:p>
            <a:pPr indent="-69850" lvl="0" marL="0" rtl="0">
              <a:spcBef>
                <a:spcPts val="1000"/>
              </a:spcBef>
              <a:buClr>
                <a:schemeClr val="dk1"/>
              </a:buClr>
              <a:buSzPct val="78571"/>
              <a:buFont typeface="Arial"/>
              <a:buNone/>
            </a:pPr>
            <a:r>
              <a:rPr b="1" lang="en-US" sz="1400">
                <a:solidFill>
                  <a:schemeClr val="dk1"/>
                </a:solidFill>
                <a:latin typeface="Times New Roman"/>
                <a:ea typeface="Times New Roman"/>
                <a:cs typeface="Times New Roman"/>
                <a:sym typeface="Times New Roman"/>
              </a:rPr>
              <a:t>Use Case</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Name: Remove Fellowship</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Actor: Admin User</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Preconditions: The Admin User has logged in and is in the /admins/fellowships/ page.</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Description &lt;Flow of events&gt;: The Admin User clicks the “Delete” link for a fellowship. A prompt will appear asking the user “Are you sure?”. If the user clicks “OK”, then the fellowship will be deleted from the fellowship list, and the page will reload. If the user clicks “Cancel”, then the fellowship will not be deleted from the fellowship list.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#149</a:t>
            </a:r>
          </a:p>
        </p:txBody>
      </p:sp>
      <p:sp>
        <p:nvSpPr>
          <p:cNvPr id="243" name="Shape 24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spcBef>
                <a:spcPts val="0"/>
              </a:spcBef>
              <a:spcAft>
                <a:spcPts val="1200"/>
              </a:spcAft>
              <a:buClr>
                <a:schemeClr val="dk1"/>
              </a:buClr>
              <a:buSzPct val="68750"/>
              <a:buFont typeface="Arial"/>
              <a:buNone/>
            </a:pPr>
            <a:r>
              <a:rPr b="1" lang="en-US" sz="1600" cap="small">
                <a:solidFill>
                  <a:schemeClr val="dk1"/>
                </a:solidFill>
                <a:latin typeface="Times New Roman"/>
                <a:ea typeface="Times New Roman"/>
                <a:cs typeface="Times New Roman"/>
                <a:sym typeface="Times New Roman"/>
              </a:rPr>
              <a:t>User Story Name: Remove Fellow</a:t>
            </a:r>
          </a:p>
          <a:p>
            <a:pPr indent="-295275" lvl="0" marL="457200" rtl="0">
              <a:spcBef>
                <a:spcPts val="400"/>
              </a:spcBef>
              <a:buClr>
                <a:schemeClr val="dk1"/>
              </a:buClr>
              <a:buSzPct val="95454"/>
              <a:buFont typeface="Arial"/>
            </a:pPr>
            <a:r>
              <a:rPr lang="en-US" sz="1050">
                <a:solidFill>
                  <a:schemeClr val="dk1"/>
                </a:solidFill>
                <a:highlight>
                  <a:srgbClr val="FFFFFF"/>
                </a:highlight>
                <a:latin typeface="Arial"/>
                <a:ea typeface="Arial"/>
                <a:cs typeface="Arial"/>
                <a:sym typeface="Arial"/>
              </a:rPr>
              <a:t>As an Admin User I would like to remove a fellow that has been inactive for a few years so that active users are displayed.</a:t>
            </a:r>
          </a:p>
          <a:p>
            <a:pPr indent="-69850" lvl="0" marL="0" rtl="0">
              <a:spcBef>
                <a:spcPts val="400"/>
              </a:spcBef>
              <a:buClr>
                <a:schemeClr val="dk1"/>
              </a:buClr>
              <a:buSzPct val="100000"/>
              <a:buFont typeface="Arial"/>
              <a:buNone/>
            </a:pPr>
            <a:r>
              <a:t/>
            </a:r>
            <a:endParaRPr sz="1100">
              <a:solidFill>
                <a:schemeClr val="dk1"/>
              </a:solidFill>
              <a:latin typeface="Calibri"/>
              <a:ea typeface="Calibri"/>
              <a:cs typeface="Calibri"/>
              <a:sym typeface="Calibri"/>
            </a:endParaRPr>
          </a:p>
          <a:p>
            <a:pPr indent="-69850" lvl="0" marL="0" rtl="0">
              <a:spcBef>
                <a:spcPts val="400"/>
              </a:spcBef>
              <a:spcAft>
                <a:spcPts val="1200"/>
              </a:spcAft>
              <a:buClr>
                <a:schemeClr val="dk1"/>
              </a:buClr>
              <a:buSzPct val="100000"/>
              <a:buFont typeface="Arial"/>
              <a:buNone/>
            </a:pPr>
            <a:r>
              <a:rPr lang="en-US" sz="1050">
                <a:solidFill>
                  <a:schemeClr val="dk1"/>
                </a:solidFill>
                <a:highlight>
                  <a:srgbClr val="FFFFFF"/>
                </a:highlight>
                <a:latin typeface="Arial"/>
                <a:ea typeface="Arial"/>
                <a:cs typeface="Arial"/>
                <a:sym typeface="Arial"/>
              </a:rPr>
              <a:t>Acceptance Criteria</a:t>
            </a:r>
          </a:p>
          <a:p>
            <a:pPr indent="-292100" lvl="0" marL="457200"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When an Admin User deletes a fellow from the Users List, then the fellow is removed from the User List.</a:t>
            </a:r>
          </a:p>
          <a:p>
            <a:pPr indent="-295275" lvl="0" marL="457200" rtl="0">
              <a:spcBef>
                <a:spcPts val="400"/>
              </a:spcBef>
              <a:buClr>
                <a:schemeClr val="dk1"/>
              </a:buClr>
              <a:buSzPct val="95454"/>
              <a:buFont typeface="Arial"/>
            </a:pPr>
            <a:r>
              <a:rPr lang="en-US" sz="1050">
                <a:solidFill>
                  <a:schemeClr val="dk1"/>
                </a:solidFill>
                <a:highlight>
                  <a:srgbClr val="FFFFFF"/>
                </a:highlight>
                <a:latin typeface="Arial"/>
                <a:ea typeface="Arial"/>
                <a:cs typeface="Arial"/>
                <a:sym typeface="Arial"/>
              </a:rPr>
              <a:t>When an Admin User deletes a fellow from the Users List, then the fellow is removed from fellowships he/she applied to.</a:t>
            </a:r>
          </a:p>
          <a:p>
            <a:pPr indent="-69850" lvl="0" marL="0" rtl="0">
              <a:spcBef>
                <a:spcPts val="1000"/>
              </a:spcBef>
              <a:buClr>
                <a:schemeClr val="dk1"/>
              </a:buClr>
              <a:buSzPct val="78571"/>
              <a:buFont typeface="Arial"/>
              <a:buNone/>
            </a:pPr>
            <a:r>
              <a:rPr b="1" lang="en-US" sz="1400">
                <a:solidFill>
                  <a:schemeClr val="dk1"/>
                </a:solidFill>
                <a:latin typeface="Times New Roman"/>
                <a:ea typeface="Times New Roman"/>
                <a:cs typeface="Times New Roman"/>
                <a:sym typeface="Times New Roman"/>
              </a:rPr>
              <a:t>Use Case</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Name: Remove Fellow</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Actor: Admin User</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Preconditions: The Admin User is logged in and is viewing the Users List page.</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Description &lt;Flow of events&gt;: The Admin User clicks the “Delete” link on a row that is associated with a fellow. The Admin User is prompted “Are you sure?”. If the Admin User clicks Ok, then the fellow is removed from the list. If the Admin User clicks Cancel, then the fellow stays on the list.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50" name="Shape 25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82575" lvl="0" marL="282575" marR="0" rtl="0" algn="l">
              <a:spcBef>
                <a:spcPts val="2000"/>
              </a:spcBef>
              <a:spcAft>
                <a:spcPts val="0"/>
              </a:spcAft>
              <a:buClr>
                <a:srgbClr val="001D4D"/>
              </a:buClr>
              <a:buSzPct val="100000"/>
              <a:buFont typeface="Noto Sans Symbols"/>
              <a:buChar char="●"/>
            </a:pPr>
            <a:r>
              <a:rPr lang="en-US"/>
              <a:t>We use PHP Unit to Unit Test. We use this command in the Power Shell: php.exe .\phpunit-5.7.17.phar</a:t>
            </a:r>
          </a:p>
          <a:p>
            <a:pPr indent="-282575" lvl="0" marL="282575" marR="0" rtl="0" algn="l">
              <a:spcBef>
                <a:spcPts val="2000"/>
              </a:spcBef>
              <a:spcAft>
                <a:spcPts val="0"/>
              </a:spcAft>
              <a:buClr>
                <a:srgbClr val="001D4D"/>
              </a:buClr>
              <a:buSzPct val="100000"/>
              <a:buFont typeface="Noto Sans Symbols"/>
              <a:buChar char="●"/>
            </a:pPr>
            <a:r>
              <a:rPr lang="en-US"/>
              <a:t>Tests located in </a:t>
            </a:r>
            <a:r>
              <a:rPr lang="en-US"/>
              <a:t>C:\wamp64\www\fellowship\app\tests\TestCase\Controller</a:t>
            </a:r>
          </a:p>
          <a:p>
            <a:pPr indent="-282575" lvl="0" marL="282575" marR="0" rtl="0" algn="l">
              <a:spcBef>
                <a:spcPts val="2000"/>
              </a:spcBef>
              <a:spcAft>
                <a:spcPts val="0"/>
              </a:spcAft>
              <a:buClr>
                <a:srgbClr val="001D4D"/>
              </a:buClr>
              <a:buSzPct val="100000"/>
              <a:buFont typeface="Noto Sans Symbols"/>
              <a:buChar char="●"/>
            </a:pPr>
            <a:r>
              <a:rPr lang="en-US"/>
              <a:t>Some test cases in the file:</a:t>
            </a:r>
          </a:p>
          <a:p>
            <a:pPr lvl="1" marR="0" rtl="0" algn="l">
              <a:spcBef>
                <a:spcPts val="2000"/>
              </a:spcBef>
              <a:spcAft>
                <a:spcPts val="0"/>
              </a:spcAft>
            </a:pPr>
            <a:r>
              <a:rPr lang="en-US"/>
              <a:t>public function testAddFellowshipPageLoadID138()</a:t>
            </a:r>
          </a:p>
          <a:p>
            <a:pPr lvl="1" marR="0" rtl="0" algn="l">
              <a:spcBef>
                <a:spcPts val="2000"/>
              </a:spcBef>
              <a:spcAft>
                <a:spcPts val="0"/>
              </a:spcAft>
            </a:pPr>
            <a:r>
              <a:rPr lang="en-US"/>
              <a:t>public function testEditFellowshipPageLoadID139()</a:t>
            </a:r>
          </a:p>
          <a:p>
            <a:pPr lvl="1" marR="0" rtl="0" algn="l">
              <a:spcBef>
                <a:spcPts val="2000"/>
              </a:spcBef>
              <a:spcAft>
                <a:spcPts val="0"/>
              </a:spcAft>
            </a:pPr>
            <a:r>
              <a:rPr lang="en-US"/>
              <a:t>public function testRemoveFellowshipPageLoadID146()</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57" name="Shape 257"/>
          <p:cNvSpPr txBox="1"/>
          <p:nvPr>
            <p:ph idx="1" type="body"/>
          </p:nvPr>
        </p:nvSpPr>
        <p:spPr>
          <a:xfrm>
            <a:off x="779475" y="1828800"/>
            <a:ext cx="7583400" cy="3985200"/>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Summary</a:t>
            </a:r>
          </a:p>
          <a:p>
            <a:pPr lvl="1" marR="0" rtl="0" algn="l">
              <a:spcBef>
                <a:spcPts val="0"/>
              </a:spcBef>
              <a:spcAft>
                <a:spcPts val="0"/>
              </a:spcAft>
            </a:pPr>
            <a:r>
              <a:rPr lang="en-US"/>
              <a:t>We used Github.com to share code; Google Docs for Scrum Meeting Minutes; and Mingle to share User Stories.</a:t>
            </a:r>
          </a:p>
          <a:p>
            <a:pPr indent="-282575" lvl="0" marL="282575" marR="0" rtl="0" algn="l">
              <a:spcBef>
                <a:spcPts val="2000"/>
              </a:spcBef>
              <a:spcAft>
                <a:spcPts val="0"/>
              </a:spcAft>
              <a:buClr>
                <a:srgbClr val="001D4D"/>
              </a:buClr>
              <a:buSzPct val="100000"/>
              <a:buFont typeface="Noto Sans Symbols"/>
              <a:buChar char="●"/>
            </a:pPr>
            <a:r>
              <a:rPr lang="en-US"/>
              <a:t>Contact Information</a:t>
            </a:r>
          </a:p>
          <a:p>
            <a:pPr lvl="1" marR="0" rtl="0" algn="l">
              <a:spcBef>
                <a:spcPts val="2000"/>
              </a:spcBef>
              <a:spcAft>
                <a:spcPts val="0"/>
              </a:spcAft>
              <a:buClr>
                <a:srgbClr val="001D4D"/>
              </a:buClr>
              <a:buSzPct val="110000"/>
              <a:buFont typeface="Noto Sans Symbols"/>
            </a:pPr>
            <a:r>
              <a:rPr lang="en-US"/>
              <a:t>Alfredo Morales - </a:t>
            </a:r>
          </a:p>
          <a:p>
            <a:pPr lvl="1" marR="0" rtl="0" algn="l">
              <a:spcBef>
                <a:spcPts val="2000"/>
              </a:spcBef>
              <a:spcAft>
                <a:spcPts val="0"/>
              </a:spcAft>
            </a:pPr>
            <a:r>
              <a:rPr lang="en-US"/>
              <a:t>Winicius Siqueira - winicius@gmail.com</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p:txBody>
      </p:sp>
      <p:pic>
        <p:nvPicPr>
          <p:cNvPr descr="Windows_logo_Cyan_rgb_D.png" id="258" name="Shape 258"/>
          <p:cNvPicPr preferRelativeResize="0"/>
          <p:nvPr/>
        </p:nvPicPr>
        <p:blipFill>
          <a:blip r:embed="rId3">
            <a:alphaModFix/>
          </a:blip>
          <a:stretch>
            <a:fillRect/>
          </a:stretch>
        </p:blipFill>
        <p:spPr>
          <a:xfrm>
            <a:off x="0" y="6266275"/>
            <a:ext cx="1739352" cy="591726"/>
          </a:xfrm>
          <a:prstGeom prst="rect">
            <a:avLst/>
          </a:prstGeom>
          <a:noFill/>
          <a:ln>
            <a:noFill/>
          </a:ln>
        </p:spPr>
      </p:pic>
      <p:pic>
        <p:nvPicPr>
          <p:cNvPr id="259" name="Shape 259"/>
          <p:cNvPicPr preferRelativeResize="0"/>
          <p:nvPr/>
        </p:nvPicPr>
        <p:blipFill rotWithShape="1">
          <a:blip r:embed="rId4">
            <a:alphaModFix/>
          </a:blip>
          <a:srcRect b="0" l="0" r="0" t="0"/>
          <a:stretch/>
        </p:blipFill>
        <p:spPr>
          <a:xfrm>
            <a:off x="1739350" y="6321701"/>
            <a:ext cx="753000" cy="591599"/>
          </a:xfrm>
          <a:prstGeom prst="rect">
            <a:avLst/>
          </a:prstGeom>
          <a:noFill/>
          <a:ln>
            <a:noFill/>
          </a:ln>
        </p:spPr>
      </p:pic>
      <p:pic>
        <p:nvPicPr>
          <p:cNvPr descr="mysql.JPG" id="260" name="Shape 260"/>
          <p:cNvPicPr preferRelativeResize="0"/>
          <p:nvPr/>
        </p:nvPicPr>
        <p:blipFill>
          <a:blip r:embed="rId5">
            <a:alphaModFix/>
          </a:blip>
          <a:stretch>
            <a:fillRect/>
          </a:stretch>
        </p:blipFill>
        <p:spPr>
          <a:xfrm>
            <a:off x="2568550" y="6266275"/>
            <a:ext cx="874240" cy="591724"/>
          </a:xfrm>
          <a:prstGeom prst="rect">
            <a:avLst/>
          </a:prstGeom>
          <a:noFill/>
          <a:ln>
            <a:noFill/>
          </a:ln>
        </p:spPr>
      </p:pic>
      <p:pic>
        <p:nvPicPr>
          <p:cNvPr descr="Capturephp.JPG" id="261" name="Shape 261"/>
          <p:cNvPicPr preferRelativeResize="0"/>
          <p:nvPr/>
        </p:nvPicPr>
        <p:blipFill>
          <a:blip r:embed="rId6">
            <a:alphaModFix/>
          </a:blip>
          <a:stretch>
            <a:fillRect/>
          </a:stretch>
        </p:blipFill>
        <p:spPr>
          <a:xfrm>
            <a:off x="3617106" y="6321692"/>
            <a:ext cx="1058007" cy="536300"/>
          </a:xfrm>
          <a:prstGeom prst="rect">
            <a:avLst/>
          </a:prstGeom>
          <a:noFill/>
          <a:ln>
            <a:noFill/>
          </a:ln>
        </p:spPr>
      </p:pic>
      <p:pic>
        <p:nvPicPr>
          <p:cNvPr descr="Capturecakephp.JPG" id="262" name="Shape 262"/>
          <p:cNvPicPr preferRelativeResize="0"/>
          <p:nvPr/>
        </p:nvPicPr>
        <p:blipFill>
          <a:blip r:embed="rId7">
            <a:alphaModFix/>
          </a:blip>
          <a:stretch>
            <a:fillRect/>
          </a:stretch>
        </p:blipFill>
        <p:spPr>
          <a:xfrm>
            <a:off x="226424" y="5981950"/>
            <a:ext cx="2556524" cy="339750"/>
          </a:xfrm>
          <a:prstGeom prst="rect">
            <a:avLst/>
          </a:prstGeom>
          <a:noFill/>
          <a:ln>
            <a:noFill/>
          </a:ln>
        </p:spPr>
      </p:pic>
      <p:pic>
        <p:nvPicPr>
          <p:cNvPr id="263" name="Shape 263"/>
          <p:cNvPicPr preferRelativeResize="0"/>
          <p:nvPr/>
        </p:nvPicPr>
        <p:blipFill rotWithShape="1">
          <a:blip r:embed="rId8">
            <a:alphaModFix/>
          </a:blip>
          <a:srcRect b="0" l="0" r="0" t="0"/>
          <a:stretch/>
        </p:blipFill>
        <p:spPr>
          <a:xfrm>
            <a:off x="4849317" y="6293850"/>
            <a:ext cx="511200" cy="591600"/>
          </a:xfrm>
          <a:prstGeom prst="rect">
            <a:avLst/>
          </a:prstGeom>
          <a:noFill/>
          <a:ln>
            <a:noFill/>
          </a:ln>
        </p:spPr>
      </p:pic>
      <p:pic>
        <p:nvPicPr>
          <p:cNvPr descr="HTML5_Logo_512.png" id="264" name="Shape 264"/>
          <p:cNvPicPr preferRelativeResize="0"/>
          <p:nvPr/>
        </p:nvPicPr>
        <p:blipFill rotWithShape="1">
          <a:blip r:embed="rId9">
            <a:alphaModFix/>
          </a:blip>
          <a:srcRect b="0" l="0" r="0" t="0"/>
          <a:stretch/>
        </p:blipFill>
        <p:spPr>
          <a:xfrm>
            <a:off x="5393497" y="6261875"/>
            <a:ext cx="591600" cy="59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0" name="Shape 160"/>
          <p:cNvSpPr txBox="1"/>
          <p:nvPr>
            <p:ph idx="1" type="body"/>
          </p:nvPr>
        </p:nvSpPr>
        <p:spPr>
          <a:xfrm>
            <a:off x="779475" y="914400"/>
            <a:ext cx="7583400" cy="1044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Screenshots or GIF pictures of the new version </a:t>
            </a:r>
          </a:p>
        </p:txBody>
      </p:sp>
      <p:pic>
        <p:nvPicPr>
          <p:cNvPr descr="Capture.JPG" id="161" name="Shape 161"/>
          <p:cNvPicPr preferRelativeResize="0"/>
          <p:nvPr/>
        </p:nvPicPr>
        <p:blipFill>
          <a:blip r:embed="rId3">
            <a:alphaModFix/>
          </a:blip>
          <a:stretch>
            <a:fillRect/>
          </a:stretch>
        </p:blipFill>
        <p:spPr>
          <a:xfrm>
            <a:off x="225275" y="1959000"/>
            <a:ext cx="4197649" cy="3373024"/>
          </a:xfrm>
          <a:prstGeom prst="rect">
            <a:avLst/>
          </a:prstGeom>
          <a:noFill/>
          <a:ln>
            <a:noFill/>
          </a:ln>
        </p:spPr>
      </p:pic>
      <p:pic>
        <p:nvPicPr>
          <p:cNvPr descr="Capture2.JPG" id="162" name="Shape 162"/>
          <p:cNvPicPr preferRelativeResize="0"/>
          <p:nvPr/>
        </p:nvPicPr>
        <p:blipFill>
          <a:blip r:embed="rId4">
            <a:alphaModFix/>
          </a:blip>
          <a:stretch>
            <a:fillRect/>
          </a:stretch>
        </p:blipFill>
        <p:spPr>
          <a:xfrm>
            <a:off x="4633387" y="1958999"/>
            <a:ext cx="4272163" cy="3373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9" name="Shape 169"/>
          <p:cNvSpPr txBox="1"/>
          <p:nvPr>
            <p:ph idx="1" type="body"/>
          </p:nvPr>
        </p:nvSpPr>
        <p:spPr>
          <a:xfrm>
            <a:off x="779475" y="914400"/>
            <a:ext cx="7583400" cy="1044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Screenshots or GIF pictures of the new version </a:t>
            </a:r>
          </a:p>
        </p:txBody>
      </p:sp>
      <p:pic>
        <p:nvPicPr>
          <p:cNvPr descr="Capture3.JPG" id="170" name="Shape 170"/>
          <p:cNvPicPr preferRelativeResize="0"/>
          <p:nvPr/>
        </p:nvPicPr>
        <p:blipFill>
          <a:blip r:embed="rId3">
            <a:alphaModFix/>
          </a:blip>
          <a:stretch>
            <a:fillRect/>
          </a:stretch>
        </p:blipFill>
        <p:spPr>
          <a:xfrm>
            <a:off x="278375" y="1959000"/>
            <a:ext cx="4302275" cy="3375000"/>
          </a:xfrm>
          <a:prstGeom prst="rect">
            <a:avLst/>
          </a:prstGeom>
          <a:noFill/>
          <a:ln>
            <a:noFill/>
          </a:ln>
        </p:spPr>
      </p:pic>
      <p:pic>
        <p:nvPicPr>
          <p:cNvPr descr="Capture4.JPG" id="171" name="Shape 171"/>
          <p:cNvPicPr preferRelativeResize="0"/>
          <p:nvPr/>
        </p:nvPicPr>
        <p:blipFill>
          <a:blip r:embed="rId4">
            <a:alphaModFix/>
          </a:blip>
          <a:stretch>
            <a:fillRect/>
          </a:stretch>
        </p:blipFill>
        <p:spPr>
          <a:xfrm>
            <a:off x="4636624" y="1959000"/>
            <a:ext cx="4302275" cy="33810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78" name="Shape 178"/>
          <p:cNvSpPr txBox="1"/>
          <p:nvPr>
            <p:ph idx="1" type="body"/>
          </p:nvPr>
        </p:nvSpPr>
        <p:spPr>
          <a:xfrm>
            <a:off x="779475" y="914400"/>
            <a:ext cx="7583400" cy="1044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Screenshots or GIF pictures of the new version </a:t>
            </a:r>
          </a:p>
        </p:txBody>
      </p:sp>
      <p:pic>
        <p:nvPicPr>
          <p:cNvPr descr="Capture5.JPG" id="179" name="Shape 179"/>
          <p:cNvPicPr preferRelativeResize="0"/>
          <p:nvPr/>
        </p:nvPicPr>
        <p:blipFill>
          <a:blip r:embed="rId3">
            <a:alphaModFix/>
          </a:blip>
          <a:stretch>
            <a:fillRect/>
          </a:stretch>
        </p:blipFill>
        <p:spPr>
          <a:xfrm>
            <a:off x="202374" y="1959000"/>
            <a:ext cx="4304275" cy="3381569"/>
          </a:xfrm>
          <a:prstGeom prst="rect">
            <a:avLst/>
          </a:prstGeom>
          <a:noFill/>
          <a:ln>
            <a:noFill/>
          </a:ln>
        </p:spPr>
      </p:pic>
      <p:pic>
        <p:nvPicPr>
          <p:cNvPr descr="Capture6.JPG" id="180" name="Shape 180"/>
          <p:cNvPicPr preferRelativeResize="0"/>
          <p:nvPr/>
        </p:nvPicPr>
        <p:blipFill>
          <a:blip r:embed="rId4">
            <a:alphaModFix/>
          </a:blip>
          <a:stretch>
            <a:fillRect/>
          </a:stretch>
        </p:blipFill>
        <p:spPr>
          <a:xfrm>
            <a:off x="4642850" y="1959000"/>
            <a:ext cx="4304275" cy="3391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pic>
        <p:nvPicPr>
          <p:cNvPr descr="UseCaseDiagram For Fellowship Management.jpg" id="187" name="Shape 187"/>
          <p:cNvPicPr preferRelativeResize="0"/>
          <p:nvPr/>
        </p:nvPicPr>
        <p:blipFill>
          <a:blip r:embed="rId3">
            <a:alphaModFix/>
          </a:blip>
          <a:stretch>
            <a:fillRect/>
          </a:stretch>
        </p:blipFill>
        <p:spPr>
          <a:xfrm>
            <a:off x="1399874" y="1533225"/>
            <a:ext cx="6348748" cy="4302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pic>
        <p:nvPicPr>
          <p:cNvPr descr="system design.png" id="194" name="Shape 194"/>
          <p:cNvPicPr preferRelativeResize="0"/>
          <p:nvPr/>
        </p:nvPicPr>
        <p:blipFill>
          <a:blip r:embed="rId3">
            <a:alphaModFix/>
          </a:blip>
          <a:stretch>
            <a:fillRect/>
          </a:stretch>
        </p:blipFill>
        <p:spPr>
          <a:xfrm>
            <a:off x="1915650" y="1483625"/>
            <a:ext cx="4599800" cy="44739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descr="Object Design2.jpg" id="201" name="Shape 201"/>
          <p:cNvPicPr preferRelativeResize="0"/>
          <p:nvPr/>
        </p:nvPicPr>
        <p:blipFill>
          <a:blip r:embed="rId3">
            <a:alphaModFix/>
          </a:blip>
          <a:stretch>
            <a:fillRect/>
          </a:stretch>
        </p:blipFill>
        <p:spPr>
          <a:xfrm>
            <a:off x="1017500" y="1425600"/>
            <a:ext cx="5039103" cy="5127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208" name="Shape 20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1. User Story #132 : Register Profile</a:t>
            </a:r>
          </a:p>
          <a:p>
            <a:pPr indent="0" lvl="0" marL="0" marR="0" rtl="0" algn="l">
              <a:spcBef>
                <a:spcPts val="2000"/>
              </a:spcBef>
              <a:spcAft>
                <a:spcPts val="0"/>
              </a:spcAft>
              <a:buNone/>
            </a:pPr>
            <a:r>
              <a:rPr lang="en-US"/>
              <a:t>2. User Story #138 : Create Fellowship</a:t>
            </a:r>
          </a:p>
          <a:p>
            <a:pPr indent="0" lvl="0" marL="0" marR="0" rtl="0" algn="l">
              <a:spcBef>
                <a:spcPts val="2000"/>
              </a:spcBef>
              <a:spcAft>
                <a:spcPts val="0"/>
              </a:spcAft>
              <a:buNone/>
            </a:pPr>
            <a:r>
              <a:rPr lang="en-US"/>
              <a:t>3. </a:t>
            </a:r>
            <a:r>
              <a:rPr lang="en-US"/>
              <a:t>User Story #139 : Edit Fellowship</a:t>
            </a:r>
          </a:p>
          <a:p>
            <a:pPr indent="0" lvl="0" marL="0" marR="0" rtl="0" algn="l">
              <a:spcBef>
                <a:spcPts val="2000"/>
              </a:spcBef>
              <a:spcAft>
                <a:spcPts val="0"/>
              </a:spcAft>
              <a:buNone/>
            </a:pPr>
            <a:r>
              <a:rPr lang="en-US"/>
              <a:t>4. </a:t>
            </a:r>
            <a:r>
              <a:rPr lang="en-US"/>
              <a:t>User Story #146 : Remove Fellowship</a:t>
            </a:r>
          </a:p>
          <a:p>
            <a:pPr indent="0" lvl="0" marL="0" marR="0" rtl="0" algn="l">
              <a:spcBef>
                <a:spcPts val="2000"/>
              </a:spcBef>
              <a:spcAft>
                <a:spcPts val="0"/>
              </a:spcAft>
              <a:buNone/>
            </a:pPr>
            <a:r>
              <a:rPr lang="en-US"/>
              <a:t>5. </a:t>
            </a:r>
            <a:r>
              <a:rPr lang="en-US"/>
              <a:t>User Story #149: Remove Fellow</a:t>
            </a:r>
          </a:p>
          <a:p>
            <a:pPr indent="0" lvl="0" marL="0" marR="0" rtl="0" algn="l">
              <a:spcBef>
                <a:spcPts val="2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#132</a:t>
            </a:r>
          </a:p>
        </p:txBody>
      </p:sp>
      <p:sp>
        <p:nvSpPr>
          <p:cNvPr id="215" name="Shape 21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69850" lvl="0" marL="0" rtl="0">
              <a:spcBef>
                <a:spcPts val="0"/>
              </a:spcBef>
              <a:spcAft>
                <a:spcPts val="1200"/>
              </a:spcAft>
              <a:buClr>
                <a:srgbClr val="000000"/>
              </a:buClr>
              <a:buSzPct val="68750"/>
              <a:buNone/>
            </a:pPr>
            <a:r>
              <a:rPr b="1" lang="en-US" sz="1600" cap="small">
                <a:solidFill>
                  <a:schemeClr val="dk1"/>
                </a:solidFill>
                <a:latin typeface="Times New Roman"/>
                <a:ea typeface="Times New Roman"/>
                <a:cs typeface="Times New Roman"/>
                <a:sym typeface="Times New Roman"/>
              </a:rPr>
              <a:t>User Story Name: Register Profile</a:t>
            </a:r>
          </a:p>
          <a:p>
            <a:pPr indent="-295275" lvl="0" marL="457200" rtl="0">
              <a:spcBef>
                <a:spcPts val="400"/>
              </a:spcBef>
              <a:buClr>
                <a:schemeClr val="dk1"/>
              </a:buClr>
              <a:buSzPct val="95454"/>
              <a:buFont typeface="Arial"/>
            </a:pPr>
            <a:r>
              <a:rPr lang="en-US" sz="1050">
                <a:solidFill>
                  <a:schemeClr val="dk1"/>
                </a:solidFill>
                <a:highlight>
                  <a:srgbClr val="FFFFFF"/>
                </a:highlight>
                <a:latin typeface="Arial"/>
                <a:ea typeface="Arial"/>
                <a:cs typeface="Arial"/>
                <a:sym typeface="Arial"/>
              </a:rPr>
              <a:t>As a user I would like to register a profile so that I can add fellowships to my account.</a:t>
            </a:r>
          </a:p>
          <a:p>
            <a:pPr indent="-69850" lvl="0" marL="0" rtl="0">
              <a:spcBef>
                <a:spcPts val="400"/>
              </a:spcBef>
              <a:buClr>
                <a:srgbClr val="000000"/>
              </a:buClr>
              <a:buSzPct val="100000"/>
              <a:buNone/>
            </a:pPr>
            <a:r>
              <a:t/>
            </a:r>
            <a:endParaRPr sz="1050">
              <a:solidFill>
                <a:schemeClr val="dk1"/>
              </a:solidFill>
              <a:highlight>
                <a:srgbClr val="FFFFFF"/>
              </a:highlight>
              <a:latin typeface="Arial"/>
              <a:ea typeface="Arial"/>
              <a:cs typeface="Arial"/>
              <a:sym typeface="Arial"/>
            </a:endParaRPr>
          </a:p>
          <a:p>
            <a:pPr indent="-69850" lvl="0" marL="0" rtl="0">
              <a:spcBef>
                <a:spcPts val="400"/>
              </a:spcBef>
              <a:spcAft>
                <a:spcPts val="1200"/>
              </a:spcAft>
              <a:buClr>
                <a:srgbClr val="000000"/>
              </a:buClr>
              <a:buSzPct val="100000"/>
              <a:buNone/>
            </a:pPr>
            <a:r>
              <a:rPr lang="en-US" sz="1050">
                <a:solidFill>
                  <a:schemeClr val="dk1"/>
                </a:solidFill>
                <a:highlight>
                  <a:srgbClr val="FFFFFF"/>
                </a:highlight>
                <a:latin typeface="Arial"/>
                <a:ea typeface="Arial"/>
                <a:cs typeface="Arial"/>
                <a:sym typeface="Arial"/>
              </a:rPr>
              <a:t>Acceptance Criteria</a:t>
            </a:r>
          </a:p>
          <a:p>
            <a:pPr indent="-292100" lvl="0" marL="457200"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A user can create a profile.</a:t>
            </a:r>
          </a:p>
          <a:p>
            <a:pPr indent="-295275" lvl="0" marL="457200" rtl="0">
              <a:spcBef>
                <a:spcPts val="400"/>
              </a:spcBef>
              <a:buClr>
                <a:schemeClr val="dk1"/>
              </a:buClr>
              <a:buSzPct val="95454"/>
              <a:buFont typeface="Arial"/>
            </a:pPr>
            <a:r>
              <a:rPr lang="en-US" sz="1050">
                <a:solidFill>
                  <a:schemeClr val="dk1"/>
                </a:solidFill>
                <a:highlight>
                  <a:srgbClr val="FFFFFF"/>
                </a:highlight>
                <a:latin typeface="Arial"/>
                <a:ea typeface="Arial"/>
                <a:cs typeface="Arial"/>
                <a:sym typeface="Arial"/>
              </a:rPr>
              <a:t>A user is given an error if the profile username already exists.</a:t>
            </a:r>
          </a:p>
          <a:p>
            <a:pPr indent="-295275" lvl="0" marL="457200" rtl="0">
              <a:spcBef>
                <a:spcPts val="400"/>
              </a:spcBef>
              <a:buClr>
                <a:schemeClr val="dk1"/>
              </a:buClr>
              <a:buSzPct val="95454"/>
              <a:buFont typeface="Arial"/>
            </a:pPr>
            <a:r>
              <a:rPr lang="en-US" sz="1050">
                <a:solidFill>
                  <a:schemeClr val="dk1"/>
                </a:solidFill>
                <a:highlight>
                  <a:srgbClr val="FFFFFF"/>
                </a:highlight>
                <a:latin typeface="Arial"/>
                <a:ea typeface="Arial"/>
                <a:cs typeface="Arial"/>
                <a:sym typeface="Arial"/>
              </a:rPr>
              <a:t>A user can login to the created profile.</a:t>
            </a:r>
          </a:p>
          <a:p>
            <a:pPr indent="-69850" lvl="0" marL="0" rtl="0">
              <a:spcBef>
                <a:spcPts val="400"/>
              </a:spcBef>
              <a:buClr>
                <a:srgbClr val="000000"/>
              </a:buClr>
              <a:buSzPct val="100000"/>
              <a:buNone/>
            </a:pPr>
            <a:r>
              <a:t/>
            </a:r>
            <a:endParaRPr sz="1050">
              <a:solidFill>
                <a:schemeClr val="dk1"/>
              </a:solidFill>
              <a:highlight>
                <a:srgbClr val="FFFFFF"/>
              </a:highlight>
              <a:latin typeface="Arial"/>
              <a:ea typeface="Arial"/>
              <a:cs typeface="Arial"/>
              <a:sym typeface="Arial"/>
            </a:endParaRPr>
          </a:p>
          <a:p>
            <a:pPr indent="-69850" lvl="0" marL="0" rtl="0">
              <a:spcBef>
                <a:spcPts val="400"/>
              </a:spcBef>
              <a:buClr>
                <a:srgbClr val="000000"/>
              </a:buClr>
              <a:buSzPct val="100000"/>
              <a:buNone/>
            </a:pPr>
            <a:r>
              <a:t/>
            </a:r>
            <a:endParaRPr sz="1050">
              <a:solidFill>
                <a:schemeClr val="dk1"/>
              </a:solidFill>
              <a:highlight>
                <a:srgbClr val="FFFFFF"/>
              </a:highlight>
              <a:latin typeface="Arial"/>
              <a:ea typeface="Arial"/>
              <a:cs typeface="Arial"/>
              <a:sym typeface="Arial"/>
            </a:endParaRPr>
          </a:p>
          <a:p>
            <a:pPr indent="-69850" lvl="0" marL="0" rtl="0">
              <a:spcBef>
                <a:spcPts val="1000"/>
              </a:spcBef>
              <a:buClr>
                <a:srgbClr val="000000"/>
              </a:buClr>
              <a:buSzPct val="78571"/>
              <a:buNone/>
            </a:pPr>
            <a:r>
              <a:rPr b="1" lang="en-US" sz="1400">
                <a:solidFill>
                  <a:schemeClr val="dk1"/>
                </a:solidFill>
                <a:latin typeface="Times New Roman"/>
                <a:ea typeface="Times New Roman"/>
                <a:cs typeface="Times New Roman"/>
                <a:sym typeface="Times New Roman"/>
              </a:rPr>
              <a:t>Use Case</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Name: Register Profile</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Actor: Regular User</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Preconditions: The user has clicked the “Create Profile” link</a:t>
            </a:r>
          </a:p>
          <a:p>
            <a:pPr indent="-292100" lvl="0" marL="561975" rtl="0">
              <a:spcBef>
                <a:spcPts val="400"/>
              </a:spcBef>
              <a:buClr>
                <a:schemeClr val="dk1"/>
              </a:buClr>
              <a:buSzPct val="90909"/>
              <a:buFont typeface="Arial"/>
            </a:pPr>
            <a:r>
              <a:rPr lang="en-US" sz="1050">
                <a:solidFill>
                  <a:schemeClr val="dk1"/>
                </a:solidFill>
                <a:highlight>
                  <a:srgbClr val="FFFFFF"/>
                </a:highlight>
                <a:latin typeface="Arial"/>
                <a:ea typeface="Arial"/>
                <a:cs typeface="Arial"/>
                <a:sym typeface="Arial"/>
              </a:rPr>
              <a:t>Description &lt;Flow of events&gt;: If the regular user types in a username that is already taken and submits the form, then no profile is created. The regular user is prompted to enter a username that is not taken. The user types in a username that is not taken and submits the form. A profile is created. The user can login to his/her newly created profile.</a:t>
            </a: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