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68" r:id="rId16"/>
    <p:sldId id="269" r:id="rId17"/>
    <p:sldId id="272"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67" autoAdjust="0"/>
  </p:normalViewPr>
  <p:slideViewPr>
    <p:cSldViewPr snapToGrid="0">
      <p:cViewPr varScale="1">
        <p:scale>
          <a:sx n="102" d="100"/>
          <a:sy n="102" d="100"/>
        </p:scale>
        <p:origin x="18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6387108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7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93785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12" name="Shape 21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34231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19" name="Shape 21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16055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26" name="Shape 22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43757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26" name="Shape 22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59697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26" name="Shape 22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36831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33" name="Shape 23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22233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Include your contact information</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Ask if anyone has any questions for you.</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Thank your audience</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40" name="Shape 24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72329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Include your contact information</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Ask if anyone has any questions for you.</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Thank your audience</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40" name="Shape 24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68282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44179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endParaRP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63" name="Shape 16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58511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5 seconds</a:t>
            </a:r>
          </a:p>
          <a:p>
            <a:pPr marL="0" marR="0" lvl="0" indent="0" algn="l" rtl="0">
              <a:spcBef>
                <a:spcPts val="0"/>
              </a:spcBef>
              <a:spcAft>
                <a:spcPts val="0"/>
              </a:spcAft>
              <a:buSzPct val="25000"/>
              <a:buNone/>
            </a:pPr>
            <a:r>
              <a:rPr lang="en-US"/>
              <a:t>Show the Use Case Diagram for the whole project.</a:t>
            </a:r>
            <a:br>
              <a:rPr lang="en-US"/>
            </a:br>
            <a:r>
              <a:rPr lang="en-US"/>
              <a:t>Highlight your use cases.</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70" name="Shape 17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41453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20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System design: </a:t>
            </a:r>
            <a:r>
              <a:rPr lang="en-US"/>
              <a:t>Highlight the parts that you contributed to them.</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System decomposition; identify the architecture patterns used </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System deployment – h/w and s/w requirements </a:t>
            </a:r>
          </a:p>
          <a:p>
            <a:pPr marL="0" marR="0" lvl="0" indent="0" algn="l" rtl="0">
              <a:spcBef>
                <a:spcPts val="360"/>
              </a:spcBef>
              <a:spcAft>
                <a:spcPts val="0"/>
              </a:spcAft>
              <a:buSzPct val="25000"/>
              <a:buNone/>
            </a:pPr>
            <a:r>
              <a:rPr lang="en-US"/>
              <a:t/>
            </a:r>
            <a:br>
              <a:rPr lang="en-US"/>
            </a:br>
            <a:r>
              <a:rPr lang="en-US"/>
              <a:t/>
            </a:r>
            <a:br>
              <a:rPr lang="en-US"/>
            </a:br>
            <a:endParaRPr lang="en-US"/>
          </a:p>
          <a:p>
            <a:pPr marL="0" marR="0" lvl="0" indent="0" algn="l" rtl="0">
              <a:spcBef>
                <a:spcPts val="36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77" name="Shape 17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93901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10 seconds.</a:t>
            </a:r>
            <a:r>
              <a:rPr lang="en-US" sz="1200" b="0" i="0" u="none" strike="noStrike" cap="none">
                <a:solidFill>
                  <a:schemeClr val="dk1"/>
                </a:solidFill>
                <a:latin typeface="Calibri"/>
                <a:ea typeface="Calibri"/>
                <a:cs typeface="Calibri"/>
                <a:sym typeface="Calibri"/>
              </a:rPr>
              <a:t>Minimal class diagram. Highlight the classes that you created/modified</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Identify the design patterns used (one or more slides).</a:t>
            </a:r>
          </a:p>
          <a:p>
            <a:pPr lvl="0" rtl="0">
              <a:spcBef>
                <a:spcPts val="0"/>
              </a:spcBef>
              <a:buSzPct val="25000"/>
              <a:buNone/>
            </a:pPr>
            <a:endParaRPr/>
          </a:p>
          <a:p>
            <a:pPr marL="0" marR="0" lvl="0" indent="0" algn="l" rtl="0">
              <a:spcBef>
                <a:spcPts val="360"/>
              </a:spcBef>
              <a:spcAft>
                <a:spcPts val="0"/>
              </a:spcAft>
              <a:buSzPct val="25000"/>
              <a:buNone/>
            </a:pPr>
            <a:endParaRPr/>
          </a:p>
        </p:txBody>
      </p:sp>
      <p:sp>
        <p:nvSpPr>
          <p:cNvPr id="184" name="Shape 184"/>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33518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91" name="Shape 19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82384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60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The most important user story you worked on it. You have to describe this one very well and be proud of that.</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marL="457200" marR="0" lvl="0" indent="-228600" algn="l" rtl="0">
              <a:spcBef>
                <a:spcPts val="360"/>
              </a:spcBef>
              <a:spcAft>
                <a:spcPts val="0"/>
              </a:spcAft>
              <a:buChar char="-"/>
            </a:pPr>
            <a:r>
              <a:rPr lang="en-US"/>
              <a:t>Go into the details of the most important/significant tasks using bullet lists or visual graphs or state chart diagram</a:t>
            </a:r>
          </a:p>
          <a:p>
            <a:pPr marL="457200" marR="0" lvl="0" indent="-228600" algn="l" rtl="0">
              <a:spcBef>
                <a:spcPts val="360"/>
              </a:spcBef>
              <a:spcAft>
                <a:spcPts val="0"/>
              </a:spcAft>
              <a:buChar char="-"/>
            </a:pPr>
            <a:r>
              <a:rPr lang="en-US"/>
              <a:t>Sequence Diagram for this user story is mandatory  (in another separate page if required)</a:t>
            </a:r>
          </a:p>
          <a:p>
            <a:pPr marL="457200" marR="0" lvl="0" indent="-228600" algn="l" rtl="0">
              <a:spcBef>
                <a:spcPts val="360"/>
              </a:spcBef>
              <a:spcAft>
                <a:spcPts val="0"/>
              </a:spcAft>
              <a:buChar char="-"/>
            </a:pPr>
            <a:r>
              <a:rPr lang="en-US"/>
              <a:t>Demo using </a:t>
            </a:r>
            <a:r>
              <a:rPr lang="en-US" b="1"/>
              <a:t>screenshots or GIF</a:t>
            </a:r>
            <a:r>
              <a:rPr lang="en-US"/>
              <a:t> (in another separate page if required)</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05542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05" name="Shape 20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85646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pic>
        <p:nvPicPr>
          <p:cNvPr id="18" name="Shape 18" descr="Overlay-TitleSlide.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9" name="Shape 19"/>
          <p:cNvSpPr txBox="1">
            <a:spLocks noGrp="1"/>
          </p:cNvSpPr>
          <p:nvPr>
            <p:ph type="ctrTitle"/>
          </p:nvPr>
        </p:nvSpPr>
        <p:spPr>
          <a:xfrm>
            <a:off x="1600200" y="2492375"/>
            <a:ext cx="6762748" cy="1470024"/>
          </a:xfrm>
          <a:prstGeom prst="rect">
            <a:avLst/>
          </a:prstGeom>
          <a:noFill/>
          <a:ln>
            <a:noFill/>
          </a:ln>
        </p:spPr>
        <p:txBody>
          <a:bodyPr lIns="91425" tIns="91425" rIns="91425" bIns="91425" anchor="b" anchorCtr="0"/>
          <a:lstStyle>
            <a:lvl1pPr marL="0" marR="0" lvl="0" indent="0" algn="r" rtl="0">
              <a:spcBef>
                <a:spcPts val="0"/>
              </a:spcBef>
              <a:spcAft>
                <a:spcPts val="0"/>
              </a:spcAft>
              <a:buNone/>
              <a:defRPr sz="44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20" name="Shape 20"/>
          <p:cNvSpPr txBox="1">
            <a:spLocks noGrp="1"/>
          </p:cNvSpPr>
          <p:nvPr>
            <p:ph type="subTitle" idx="1"/>
          </p:nvPr>
        </p:nvSpPr>
        <p:spPr>
          <a:xfrm>
            <a:off x="1600200" y="3966882"/>
            <a:ext cx="6762748" cy="1752600"/>
          </a:xfrm>
          <a:prstGeom prst="rect">
            <a:avLst/>
          </a:prstGeom>
          <a:noFill/>
          <a:ln>
            <a:noFill/>
          </a:ln>
        </p:spPr>
        <p:txBody>
          <a:bodyPr lIns="91425" tIns="91425" rIns="91425" bIns="91425" anchor="t" anchorCtr="0"/>
          <a:lstStyle>
            <a:lvl1pPr marL="0" marR="0" lvl="0" indent="0" algn="r" rtl="0">
              <a:spcBef>
                <a:spcPts val="600"/>
              </a:spcBef>
              <a:spcAft>
                <a:spcPts val="0"/>
              </a:spcAft>
              <a:buClr>
                <a:schemeClr val="lt1"/>
              </a:buClr>
              <a:buFont typeface="Noto Sans Symbols"/>
              <a:buNone/>
              <a:defRPr sz="1800" b="0" i="0" u="none" strike="noStrike" cap="none">
                <a:solidFill>
                  <a:schemeClr val="lt1"/>
                </a:solidFill>
                <a:latin typeface="Trebuchet MS"/>
                <a:ea typeface="Trebuchet MS"/>
                <a:cs typeface="Trebuchet MS"/>
                <a:sym typeface="Trebuchet MS"/>
              </a:defRPr>
            </a:lvl1pPr>
            <a:lvl2pPr marL="457200" marR="0" lvl="1" indent="0" algn="ctr" rtl="0">
              <a:spcBef>
                <a:spcPts val="600"/>
              </a:spcBef>
              <a:spcAft>
                <a:spcPts val="0"/>
              </a:spcAft>
              <a:buClr>
                <a:srgbClr val="888888"/>
              </a:buClr>
              <a:buFont typeface="Noto Sans Symbols"/>
              <a:buNone/>
              <a:defRPr sz="2000" b="0" i="0" u="none" strike="noStrike" cap="none">
                <a:solidFill>
                  <a:srgbClr val="888888"/>
                </a:solidFill>
                <a:latin typeface="Trebuchet MS"/>
                <a:ea typeface="Trebuchet MS"/>
                <a:cs typeface="Trebuchet MS"/>
                <a:sym typeface="Trebuchet MS"/>
              </a:defRPr>
            </a:lvl2pPr>
            <a:lvl3pPr marL="914400" marR="0" lvl="2"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3pPr>
            <a:lvl4pPr marL="1371600" marR="0" lvl="3"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4pPr>
            <a:lvl5pPr marL="1828800" marR="0" lvl="4"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5pPr>
            <a:lvl6pPr marL="2286000" marR="0" lvl="5"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6pPr>
            <a:lvl7pPr marL="2743200" marR="0" lvl="6"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7pPr>
            <a:lvl8pPr marL="3200400" marR="0" lvl="7"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8pPr>
            <a:lvl9pPr marL="3657600" marR="0" lvl="8"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
        <p:nvSpPr>
          <p:cNvPr id="22" name="Shape 22"/>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3"/>
        <p:cNvGrpSpPr/>
        <p:nvPr/>
      </p:nvGrpSpPr>
      <p:grpSpPr>
        <a:xfrm>
          <a:off x="0" y="0"/>
          <a:ext cx="0" cy="0"/>
          <a:chOff x="0" y="0"/>
          <a:chExt cx="0" cy="0"/>
        </a:xfrm>
      </p:grpSpPr>
      <p:pic>
        <p:nvPicPr>
          <p:cNvPr id="94" name="Shape 94"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95" name="Shape 9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8"/>
        <p:cNvGrpSpPr/>
        <p:nvPr/>
      </p:nvGrpSpPr>
      <p:grpSpPr>
        <a:xfrm>
          <a:off x="0" y="0"/>
          <a:ext cx="0" cy="0"/>
          <a:chOff x="0" y="0"/>
          <a:chExt cx="0" cy="0"/>
        </a:xfrm>
      </p:grpSpPr>
      <p:pic>
        <p:nvPicPr>
          <p:cNvPr id="99" name="Shape 99" descr="Overlay-ContentCaption.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00" name="Shape 100"/>
          <p:cNvSpPr txBox="1">
            <a:spLocks noGrp="1"/>
          </p:cNvSpPr>
          <p:nvPr>
            <p:ph type="title"/>
          </p:nvPr>
        </p:nvSpPr>
        <p:spPr>
          <a:xfrm>
            <a:off x="779464" y="590550"/>
            <a:ext cx="3657600" cy="1162049"/>
          </a:xfrm>
          <a:prstGeom prst="rect">
            <a:avLst/>
          </a:prstGeom>
          <a:noFill/>
          <a:ln>
            <a:noFill/>
          </a:ln>
        </p:spPr>
        <p:txBody>
          <a:bodyPr lIns="91425" tIns="91425" rIns="91425" bIns="91425" anchor="b" anchorCtr="0"/>
          <a:lstStyle>
            <a:lvl1pPr marL="0" marR="0" lvl="0" indent="0" algn="ctr"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01" name="Shape 101"/>
          <p:cNvSpPr txBox="1">
            <a:spLocks noGrp="1"/>
          </p:cNvSpPr>
          <p:nvPr>
            <p:ph type="body" idx="1"/>
          </p:nvPr>
        </p:nvSpPr>
        <p:spPr>
          <a:xfrm>
            <a:off x="4693023" y="739587"/>
            <a:ext cx="3657600" cy="5308786"/>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body" idx="2"/>
          </p:nvPr>
        </p:nvSpPr>
        <p:spPr>
          <a:xfrm>
            <a:off x="779464" y="1816100"/>
            <a:ext cx="3657600" cy="3822700"/>
          </a:xfrm>
          <a:prstGeom prst="rect">
            <a:avLst/>
          </a:prstGeom>
          <a:noFill/>
          <a:ln>
            <a:noFill/>
          </a:ln>
        </p:spPr>
        <p:txBody>
          <a:bodyPr lIns="91425" tIns="91425" rIns="91425" bIns="91425" anchor="t" anchorCtr="0"/>
          <a:lstStyle>
            <a:lvl1pPr marL="0" marR="0" lvl="0" indent="0" algn="ctr"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03" name="Shape 10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pic>
        <p:nvPicPr>
          <p:cNvPr id="107" name="Shape 107" descr="Overlay-PictureCaption.png"/>
          <p:cNvPicPr preferRelativeResize="0"/>
          <p:nvPr/>
        </p:nvPicPr>
        <p:blipFill rotWithShape="1">
          <a:blip r:embed="rId2">
            <a:alphaModFix/>
          </a:blip>
          <a:srcRect/>
          <a:stretch/>
        </p:blipFill>
        <p:spPr>
          <a:xfrm>
            <a:off x="449262" y="187325"/>
            <a:ext cx="8535987" cy="6483349"/>
          </a:xfrm>
          <a:prstGeom prst="rect">
            <a:avLst/>
          </a:prstGeom>
          <a:noFill/>
          <a:ln>
            <a:noFill/>
          </a:ln>
        </p:spPr>
      </p:pic>
      <p:sp>
        <p:nvSpPr>
          <p:cNvPr id="108" name="Shape 108"/>
          <p:cNvSpPr txBox="1">
            <a:spLocks noGrp="1"/>
          </p:cNvSpPr>
          <p:nvPr>
            <p:ph type="title"/>
          </p:nvPr>
        </p:nvSpPr>
        <p:spPr>
          <a:xfrm>
            <a:off x="3886200" y="533400"/>
            <a:ext cx="4476749" cy="12525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09" name="Shape 109"/>
          <p:cNvSpPr txBox="1">
            <a:spLocks noGrp="1"/>
          </p:cNvSpPr>
          <p:nvPr>
            <p:ph type="body" idx="1"/>
          </p:nvPr>
        </p:nvSpPr>
        <p:spPr>
          <a:xfrm>
            <a:off x="3886123" y="1828800"/>
            <a:ext cx="4474539" cy="3809999"/>
          </a:xfrm>
          <a:prstGeom prst="rect">
            <a:avLst/>
          </a:prstGeom>
          <a:noFill/>
          <a:ln>
            <a:noFill/>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a:spLocks noGrp="1"/>
          </p:cNvSpPr>
          <p:nvPr>
            <p:ph type="pic" idx="2"/>
          </p:nvPr>
        </p:nvSpPr>
        <p:spPr>
          <a:xfrm flipH="1">
            <a:off x="188252" y="179292"/>
            <a:ext cx="3281086" cy="6483095"/>
          </a:xfrm>
          <a:prstGeom prst="round1Rect">
            <a:avLst>
              <a:gd name="adj" fmla="val 17325"/>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1" name="Shape 111"/>
          <p:cNvSpPr txBox="1">
            <a:spLocks noGrp="1"/>
          </p:cNvSpPr>
          <p:nvPr>
            <p:ph type="dt" idx="10"/>
          </p:nvPr>
        </p:nvSpPr>
        <p:spPr>
          <a:xfrm>
            <a:off x="38862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ftr" idx="11"/>
          </p:nvPr>
        </p:nvSpPr>
        <p:spPr>
          <a:xfrm>
            <a:off x="5867400" y="6288087"/>
            <a:ext cx="2676525"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Picture with Caption, Alt.">
    <p:spTree>
      <p:nvGrpSpPr>
        <p:cNvPr id="1" name="Shape 114"/>
        <p:cNvGrpSpPr/>
        <p:nvPr/>
      </p:nvGrpSpPr>
      <p:grpSpPr>
        <a:xfrm>
          <a:off x="0" y="0"/>
          <a:ext cx="0" cy="0"/>
          <a:chOff x="0" y="0"/>
          <a:chExt cx="0" cy="0"/>
        </a:xfrm>
      </p:grpSpPr>
      <p:pic>
        <p:nvPicPr>
          <p:cNvPr id="115" name="Shape 115" descr="Overlay-PictureCaption-Extras.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16" name="Shape 116"/>
          <p:cNvSpPr txBox="1">
            <a:spLocks noGrp="1"/>
          </p:cNvSpPr>
          <p:nvPr>
            <p:ph type="title"/>
          </p:nvPr>
        </p:nvSpPr>
        <p:spPr>
          <a:xfrm>
            <a:off x="4710953" y="533400"/>
            <a:ext cx="3657600" cy="12525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17" name="Shape 117"/>
          <p:cNvSpPr>
            <a:spLocks noGrp="1"/>
          </p:cNvSpPr>
          <p:nvPr>
            <p:ph type="pic" idx="2"/>
          </p:nvPr>
        </p:nvSpPr>
        <p:spPr>
          <a:xfrm flipH="1">
            <a:off x="596153" y="1600199"/>
            <a:ext cx="3657600" cy="3657601"/>
          </a:xfrm>
          <a:prstGeom prst="ellipse">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8" name="Shape 118"/>
          <p:cNvSpPr txBox="1">
            <a:spLocks noGrp="1"/>
          </p:cNvSpPr>
          <p:nvPr>
            <p:ph type="body" idx="1"/>
          </p:nvPr>
        </p:nvSpPr>
        <p:spPr>
          <a:xfrm>
            <a:off x="4710412" y="1828800"/>
            <a:ext cx="3657600" cy="3809999"/>
          </a:xfrm>
          <a:prstGeom prst="rect">
            <a:avLst/>
          </a:prstGeom>
          <a:noFill/>
          <a:ln>
            <a:noFill/>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19" name="Shape 119"/>
          <p:cNvSpPr txBox="1">
            <a:spLocks noGrp="1"/>
          </p:cNvSpPr>
          <p:nvPr>
            <p:ph type="dt" idx="10"/>
          </p:nvPr>
        </p:nvSpPr>
        <p:spPr>
          <a:xfrm>
            <a:off x="381000" y="6288087"/>
            <a:ext cx="1865312"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ftr" idx="11"/>
          </p:nvPr>
        </p:nvSpPr>
        <p:spPr>
          <a:xfrm>
            <a:off x="3325812" y="6288087"/>
            <a:ext cx="5218112"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Picture above Caption">
    <p:spTree>
      <p:nvGrpSpPr>
        <p:cNvPr id="1" name="Shape 122"/>
        <p:cNvGrpSpPr/>
        <p:nvPr/>
      </p:nvGrpSpPr>
      <p:grpSpPr>
        <a:xfrm>
          <a:off x="0" y="0"/>
          <a:ext cx="0" cy="0"/>
          <a:chOff x="0" y="0"/>
          <a:chExt cx="0" cy="0"/>
        </a:xfrm>
      </p:grpSpPr>
      <p:pic>
        <p:nvPicPr>
          <p:cNvPr id="123" name="Shape 123" descr="Overlay-PictureCaption-Extras.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24" name="Shape 124"/>
          <p:cNvSpPr txBox="1">
            <a:spLocks noGrp="1"/>
          </p:cNvSpPr>
          <p:nvPr>
            <p:ph type="title"/>
          </p:nvPr>
        </p:nvSpPr>
        <p:spPr>
          <a:xfrm>
            <a:off x="808037" y="3778623"/>
            <a:ext cx="7560514" cy="110265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5" name="Shape 125"/>
          <p:cNvSpPr>
            <a:spLocks noGrp="1"/>
          </p:cNvSpPr>
          <p:nvPr>
            <p:ph type="pic" idx="2"/>
          </p:nvPr>
        </p:nvSpPr>
        <p:spPr>
          <a:xfrm flipH="1">
            <a:off x="871583" y="762000"/>
            <a:ext cx="7427726" cy="2989730"/>
          </a:xfrm>
          <a:prstGeom prst="roundRect">
            <a:avLst>
              <a:gd name="adj" fmla="val 7476"/>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body" idx="1"/>
          </p:nvPr>
        </p:nvSpPr>
        <p:spPr>
          <a:xfrm>
            <a:off x="808033" y="4827492"/>
            <a:ext cx="7559977" cy="1220881"/>
          </a:xfrm>
          <a:prstGeom prst="rect">
            <a:avLst/>
          </a:prstGeom>
          <a:noFill/>
          <a:ln>
            <a:noFill/>
          </a:ln>
        </p:spPr>
        <p:txBody>
          <a:bodyPr lIns="91425" tIns="91425" rIns="91425" bIns="91425" anchor="t" anchorCtr="0"/>
          <a:lstStyle>
            <a:lvl1pPr marL="0" marR="0" lvl="0" indent="0" algn="l" rtl="0">
              <a:spcBef>
                <a:spcPts val="6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27" name="Shape 127"/>
          <p:cNvSpPr txBox="1">
            <a:spLocks noGrp="1"/>
          </p:cNvSpPr>
          <p:nvPr>
            <p:ph type="dt" idx="10"/>
          </p:nvPr>
        </p:nvSpPr>
        <p:spPr>
          <a:xfrm>
            <a:off x="381000" y="6288087"/>
            <a:ext cx="1865312"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ftr" idx="11"/>
          </p:nvPr>
        </p:nvSpPr>
        <p:spPr>
          <a:xfrm>
            <a:off x="3325812" y="6288087"/>
            <a:ext cx="5218112"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0"/>
        <p:cNvGrpSpPr/>
        <p:nvPr/>
      </p:nvGrpSpPr>
      <p:grpSpPr>
        <a:xfrm>
          <a:off x="0" y="0"/>
          <a:ext cx="0" cy="0"/>
          <a:chOff x="0" y="0"/>
          <a:chExt cx="0" cy="0"/>
        </a:xfrm>
      </p:grpSpPr>
      <p:pic>
        <p:nvPicPr>
          <p:cNvPr id="131" name="Shape 131"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132" name="Shape 132"/>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33" name="Shape 133"/>
          <p:cNvSpPr txBox="1">
            <a:spLocks noGrp="1"/>
          </p:cNvSpPr>
          <p:nvPr>
            <p:ph type="body" idx="1"/>
          </p:nvPr>
        </p:nvSpPr>
        <p:spPr>
          <a:xfrm rot="5400000">
            <a:off x="2466975" y="141288"/>
            <a:ext cx="4208462" cy="7583486"/>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4" name="Shape 13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5" name="Shape 13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6" name="Shape 13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7"/>
        <p:cNvGrpSpPr/>
        <p:nvPr/>
      </p:nvGrpSpPr>
      <p:grpSpPr>
        <a:xfrm>
          <a:off x="0" y="0"/>
          <a:ext cx="0" cy="0"/>
          <a:chOff x="0" y="0"/>
          <a:chExt cx="0" cy="0"/>
        </a:xfrm>
      </p:grpSpPr>
      <p:pic>
        <p:nvPicPr>
          <p:cNvPr id="138" name="Shape 13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139" name="Shape 139"/>
          <p:cNvSpPr txBox="1">
            <a:spLocks noGrp="1"/>
          </p:cNvSpPr>
          <p:nvPr>
            <p:ph type="title"/>
          </p:nvPr>
        </p:nvSpPr>
        <p:spPr>
          <a:xfrm rot="5400000">
            <a:off x="5373266" y="2734842"/>
            <a:ext cx="5268912" cy="135815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40" name="Shape 140"/>
          <p:cNvSpPr txBox="1">
            <a:spLocks noGrp="1"/>
          </p:cNvSpPr>
          <p:nvPr>
            <p:ph type="body" idx="1"/>
          </p:nvPr>
        </p:nvSpPr>
        <p:spPr>
          <a:xfrm rot="5400000">
            <a:off x="1230313" y="328613"/>
            <a:ext cx="5268911" cy="617061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41" name="Shape 141"/>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2" name="Shape 142"/>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pic>
        <p:nvPicPr>
          <p:cNvPr id="25" name="Shape 25"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26" name="Shape 26"/>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27" name="Shape 27"/>
          <p:cNvSpPr txBox="1">
            <a:spLocks noGrp="1"/>
          </p:cNvSpPr>
          <p:nvPr>
            <p:ph type="body" idx="1"/>
          </p:nvPr>
        </p:nvSpPr>
        <p:spPr>
          <a:xfrm>
            <a:off x="779462" y="1828800"/>
            <a:ext cx="7583486" cy="420846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8" name="Shape 28"/>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pic>
        <p:nvPicPr>
          <p:cNvPr id="32" name="Shape 32" descr="Overlay-SectionHeader.png"/>
          <p:cNvPicPr preferRelativeResize="0"/>
          <p:nvPr/>
        </p:nvPicPr>
        <p:blipFill rotWithShape="1">
          <a:blip r:embed="rId2">
            <a:alphaModFix/>
          </a:blip>
          <a:srcRect/>
          <a:stretch/>
        </p:blipFill>
        <p:spPr>
          <a:xfrm>
            <a:off x="381000" y="0"/>
            <a:ext cx="8826499" cy="6483349"/>
          </a:xfrm>
          <a:prstGeom prst="rect">
            <a:avLst/>
          </a:prstGeom>
          <a:noFill/>
          <a:ln>
            <a:noFill/>
          </a:ln>
        </p:spPr>
      </p:pic>
      <p:sp>
        <p:nvSpPr>
          <p:cNvPr id="33" name="Shape 33"/>
          <p:cNvSpPr txBox="1">
            <a:spLocks noGrp="1"/>
          </p:cNvSpPr>
          <p:nvPr>
            <p:ph type="title"/>
          </p:nvPr>
        </p:nvSpPr>
        <p:spPr>
          <a:xfrm>
            <a:off x="779462" y="2591359"/>
            <a:ext cx="7583486" cy="13620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4400" b="1"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34" name="Shape 34"/>
          <p:cNvSpPr txBox="1">
            <a:spLocks noGrp="1"/>
          </p:cNvSpPr>
          <p:nvPr>
            <p:ph type="body" idx="1"/>
          </p:nvPr>
        </p:nvSpPr>
        <p:spPr>
          <a:xfrm>
            <a:off x="779462" y="3950353"/>
            <a:ext cx="7583486" cy="1500187"/>
          </a:xfrm>
          <a:prstGeom prst="rect">
            <a:avLst/>
          </a:prstGeom>
          <a:noFill/>
          <a:ln>
            <a:noFill/>
          </a:ln>
        </p:spPr>
        <p:txBody>
          <a:bodyPr lIns="91425" tIns="91425" rIns="91425" bIns="91425" anchor="t" anchorCtr="0"/>
          <a:lstStyle>
            <a:lvl1pPr marL="0" marR="0" lvl="0"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600"/>
              </a:spcBef>
              <a:spcAft>
                <a:spcPts val="0"/>
              </a:spcAft>
              <a:buClr>
                <a:srgbClr val="888888"/>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600"/>
              </a:spcBef>
              <a:spcAft>
                <a:spcPts val="0"/>
              </a:spcAft>
              <a:buClr>
                <a:srgbClr val="888888"/>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600"/>
              </a:spcBef>
              <a:spcAft>
                <a:spcPts val="0"/>
              </a:spcAft>
              <a:buClr>
                <a:srgbClr val="888888"/>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35" name="Shape 3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8"/>
        <p:cNvGrpSpPr/>
        <p:nvPr/>
      </p:nvGrpSpPr>
      <p:grpSpPr>
        <a:xfrm>
          <a:off x="0" y="0"/>
          <a:ext cx="0" cy="0"/>
          <a:chOff x="0" y="0"/>
          <a:chExt cx="0" cy="0"/>
        </a:xfrm>
      </p:grpSpPr>
      <p:pic>
        <p:nvPicPr>
          <p:cNvPr id="39" name="Shape 39"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40" name="Shape 40"/>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41" name="Shape 41"/>
          <p:cNvSpPr txBox="1">
            <a:spLocks noGrp="1"/>
          </p:cNvSpPr>
          <p:nvPr>
            <p:ph type="body" idx="1"/>
          </p:nvPr>
        </p:nvSpPr>
        <p:spPr>
          <a:xfrm>
            <a:off x="779462"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body" idx="2"/>
          </p:nvPr>
        </p:nvSpPr>
        <p:spPr>
          <a:xfrm>
            <a:off x="4688541"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pic>
        <p:nvPicPr>
          <p:cNvPr id="47" name="Shape 47"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w="19050" cap="flat" cmpd="sng">
            <a:solidFill>
              <a:schemeClr val="lt1"/>
            </a:solidFill>
            <a:prstDash val="solid"/>
            <a:round/>
            <a:headEnd type="none" w="med" len="med"/>
            <a:tailEnd type="none" w="med" len="med"/>
          </a:ln>
        </p:spPr>
      </p:cxnSp>
      <p:cxnSp>
        <p:nvCxnSpPr>
          <p:cNvPr id="49" name="Shape 49"/>
          <p:cNvCxnSpPr/>
          <p:nvPr/>
        </p:nvCxnSpPr>
        <p:spPr>
          <a:xfrm>
            <a:off x="4816475" y="2286000"/>
            <a:ext cx="3565525" cy="1587"/>
          </a:xfrm>
          <a:prstGeom prst="straightConnector1">
            <a:avLst/>
          </a:prstGeom>
          <a:noFill/>
          <a:ln w="19050" cap="flat" cmpd="sng">
            <a:solidFill>
              <a:schemeClr val="lt1"/>
            </a:solidFill>
            <a:prstDash val="solid"/>
            <a:round/>
            <a:headEnd type="none" w="med" len="med"/>
            <a:tailEnd type="none" w="med" len="med"/>
          </a:ln>
        </p:spPr>
      </p:cxnSp>
      <p:cxnSp>
        <p:nvCxnSpPr>
          <p:cNvPr id="50" name="Shape 50"/>
          <p:cNvCxnSpPr/>
          <p:nvPr/>
        </p:nvCxnSpPr>
        <p:spPr>
          <a:xfrm>
            <a:off x="874712" y="2286000"/>
            <a:ext cx="3562350" cy="1587"/>
          </a:xfrm>
          <a:prstGeom prst="straightConnector1">
            <a:avLst/>
          </a:prstGeom>
          <a:noFill/>
          <a:ln w="19050" cap="flat" cmpd="sng">
            <a:solidFill>
              <a:schemeClr val="lt1"/>
            </a:solidFill>
            <a:prstDash val="solid"/>
            <a:round/>
            <a:headEnd type="none" w="med" len="med"/>
            <a:tailEnd type="none" w="med" len="med"/>
          </a:ln>
        </p:spPr>
      </p:cxnSp>
      <p:cxnSp>
        <p:nvCxnSpPr>
          <p:cNvPr id="51" name="Shape 51"/>
          <p:cNvCxnSpPr/>
          <p:nvPr/>
        </p:nvCxnSpPr>
        <p:spPr>
          <a:xfrm>
            <a:off x="4816475" y="2286000"/>
            <a:ext cx="3565525" cy="1587"/>
          </a:xfrm>
          <a:prstGeom prst="straightConnector1">
            <a:avLst/>
          </a:prstGeom>
          <a:noFill/>
          <a:ln w="19050" cap="flat" cmpd="sng">
            <a:solidFill>
              <a:schemeClr val="lt1"/>
            </a:solidFill>
            <a:prstDash val="solid"/>
            <a:round/>
            <a:headEnd type="none" w="med" len="med"/>
            <a:tailEnd type="none" w="med" len="med"/>
          </a:ln>
        </p:spPr>
      </p:cxnSp>
      <p:sp>
        <p:nvSpPr>
          <p:cNvPr id="52" name="Shape 52"/>
          <p:cNvSpPr txBox="1">
            <a:spLocks noGrp="1"/>
          </p:cNvSpPr>
          <p:nvPr>
            <p:ph type="title"/>
          </p:nvPr>
        </p:nvSpPr>
        <p:spPr>
          <a:xfrm>
            <a:off x="779462" y="381000"/>
            <a:ext cx="7583486" cy="104438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53" name="Shape 53"/>
          <p:cNvSpPr txBox="1">
            <a:spLocks noGrp="1"/>
          </p:cNvSpPr>
          <p:nvPr>
            <p:ph type="body" idx="1"/>
          </p:nvPr>
        </p:nvSpPr>
        <p:spPr>
          <a:xfrm>
            <a:off x="779462" y="1438834"/>
            <a:ext cx="3657600" cy="789828"/>
          </a:xfrm>
          <a:prstGeom prst="rect">
            <a:avLst/>
          </a:prstGeom>
          <a:noFill/>
          <a:ln>
            <a:noFill/>
          </a:ln>
        </p:spPr>
        <p:txBody>
          <a:bodyPr lIns="91425" tIns="91425" rIns="91425" bIns="91425" anchor="b" anchorCtr="0"/>
          <a:lstStyle>
            <a:lvl1pPr marL="0" marR="0" lvl="0" indent="0" algn="ctr" rtl="0">
              <a:lnSpc>
                <a:spcPct val="107142"/>
              </a:lnSpc>
              <a:spcBef>
                <a:spcPts val="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000" b="1"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800" b="1"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779462" y="2362199"/>
            <a:ext cx="3657600" cy="3686174"/>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55" name="Shape 55"/>
          <p:cNvSpPr txBox="1">
            <a:spLocks noGrp="1"/>
          </p:cNvSpPr>
          <p:nvPr>
            <p:ph type="body" idx="3"/>
          </p:nvPr>
        </p:nvSpPr>
        <p:spPr>
          <a:xfrm>
            <a:off x="4705350" y="1438834"/>
            <a:ext cx="3657600" cy="789828"/>
          </a:xfrm>
          <a:prstGeom prst="rect">
            <a:avLst/>
          </a:prstGeom>
          <a:noFill/>
          <a:ln>
            <a:noFill/>
          </a:ln>
        </p:spPr>
        <p:txBody>
          <a:bodyPr lIns="91425" tIns="91425" rIns="91425" bIns="91425" anchor="b" anchorCtr="0"/>
          <a:lstStyle>
            <a:lvl1pPr marL="0" marR="0" lvl="0" indent="0" algn="ctr" rtl="0">
              <a:lnSpc>
                <a:spcPct val="107142"/>
              </a:lnSpc>
              <a:spcBef>
                <a:spcPts val="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000" b="1"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800" b="1"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body" idx="4"/>
          </p:nvPr>
        </p:nvSpPr>
        <p:spPr>
          <a:xfrm>
            <a:off x="4705350" y="2362199"/>
            <a:ext cx="3657600" cy="3686174"/>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Shape 60"/>
        <p:cNvGrpSpPr/>
        <p:nvPr/>
      </p:nvGrpSpPr>
      <p:grpSpPr>
        <a:xfrm>
          <a:off x="0" y="0"/>
          <a:ext cx="0" cy="0"/>
          <a:chOff x="0" y="0"/>
          <a:chExt cx="0" cy="0"/>
        </a:xfrm>
      </p:grpSpPr>
      <p:pic>
        <p:nvPicPr>
          <p:cNvPr id="61" name="Shape 61"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62" name="Shape 62"/>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63" name="Shape 63"/>
          <p:cNvSpPr txBox="1">
            <a:spLocks noGrp="1"/>
          </p:cNvSpPr>
          <p:nvPr>
            <p:ph type="body" idx="1"/>
          </p:nvPr>
        </p:nvSpPr>
        <p:spPr>
          <a:xfrm>
            <a:off x="779462" y="1828800"/>
            <a:ext cx="7585076"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64" name="Shape 64"/>
          <p:cNvSpPr txBox="1">
            <a:spLocks noGrp="1"/>
          </p:cNvSpPr>
          <p:nvPr>
            <p:ph type="body" idx="2"/>
          </p:nvPr>
        </p:nvSpPr>
        <p:spPr>
          <a:xfrm>
            <a:off x="779462" y="3991816"/>
            <a:ext cx="7585076"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 Content">
    <p:spTree>
      <p:nvGrpSpPr>
        <p:cNvPr id="1" name="Shape 68"/>
        <p:cNvGrpSpPr/>
        <p:nvPr/>
      </p:nvGrpSpPr>
      <p:grpSpPr>
        <a:xfrm>
          <a:off x="0" y="0"/>
          <a:ext cx="0" cy="0"/>
          <a:chOff x="0" y="0"/>
          <a:chExt cx="0" cy="0"/>
        </a:xfrm>
      </p:grpSpPr>
      <p:pic>
        <p:nvPicPr>
          <p:cNvPr id="69" name="Shape 69"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70" name="Shape 70"/>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71" name="Shape 71"/>
          <p:cNvSpPr txBox="1">
            <a:spLocks noGrp="1"/>
          </p:cNvSpPr>
          <p:nvPr>
            <p:ph type="body" idx="1"/>
          </p:nvPr>
        </p:nvSpPr>
        <p:spPr>
          <a:xfrm>
            <a:off x="4710953"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2" name="Shape 72"/>
          <p:cNvSpPr txBox="1">
            <a:spLocks noGrp="1"/>
          </p:cNvSpPr>
          <p:nvPr>
            <p:ph type="body" idx="2"/>
          </p:nvPr>
        </p:nvSpPr>
        <p:spPr>
          <a:xfrm>
            <a:off x="4710953"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3" name="Shape 73"/>
          <p:cNvSpPr txBox="1">
            <a:spLocks noGrp="1"/>
          </p:cNvSpPr>
          <p:nvPr>
            <p:ph type="body" idx="3"/>
          </p:nvPr>
        </p:nvSpPr>
        <p:spPr>
          <a:xfrm>
            <a:off x="779462"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4 Content">
    <p:spTree>
      <p:nvGrpSpPr>
        <p:cNvPr id="1" name="Shape 77"/>
        <p:cNvGrpSpPr/>
        <p:nvPr/>
      </p:nvGrpSpPr>
      <p:grpSpPr>
        <a:xfrm>
          <a:off x="0" y="0"/>
          <a:ext cx="0" cy="0"/>
          <a:chOff x="0" y="0"/>
          <a:chExt cx="0" cy="0"/>
        </a:xfrm>
      </p:grpSpPr>
      <p:pic>
        <p:nvPicPr>
          <p:cNvPr id="78" name="Shape 7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79" name="Shape 79"/>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80" name="Shape 80"/>
          <p:cNvSpPr txBox="1">
            <a:spLocks noGrp="1"/>
          </p:cNvSpPr>
          <p:nvPr>
            <p:ph type="body" idx="1"/>
          </p:nvPr>
        </p:nvSpPr>
        <p:spPr>
          <a:xfrm>
            <a:off x="779462"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body" idx="2"/>
          </p:nvPr>
        </p:nvSpPr>
        <p:spPr>
          <a:xfrm>
            <a:off x="779462"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body" idx="3"/>
          </p:nvPr>
        </p:nvSpPr>
        <p:spPr>
          <a:xfrm>
            <a:off x="4710953"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3" name="Shape 83"/>
          <p:cNvSpPr txBox="1">
            <a:spLocks noGrp="1"/>
          </p:cNvSpPr>
          <p:nvPr>
            <p:ph type="body" idx="4"/>
          </p:nvPr>
        </p:nvSpPr>
        <p:spPr>
          <a:xfrm>
            <a:off x="4710953"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4" name="Shape 8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7"/>
        <p:cNvGrpSpPr/>
        <p:nvPr/>
      </p:nvGrpSpPr>
      <p:grpSpPr>
        <a:xfrm>
          <a:off x="0" y="0"/>
          <a:ext cx="0" cy="0"/>
          <a:chOff x="0" y="0"/>
          <a:chExt cx="0" cy="0"/>
        </a:xfrm>
      </p:grpSpPr>
      <p:pic>
        <p:nvPicPr>
          <p:cNvPr id="88" name="Shape 8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89" name="Shape 89"/>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90" name="Shape 90"/>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name="adj1" fmla="val 9416"/>
              <a:gd name="adj2" fmla="val 0"/>
            </a:avLst>
          </a:prstGeom>
          <a:gradFill>
            <a:gsLst>
              <a:gs pos="0">
                <a:srgbClr val="B27A00"/>
              </a:gs>
              <a:gs pos="13000">
                <a:srgbClr val="B27A00"/>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Shape 11"/>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 name="Shape 12"/>
          <p:cNvSpPr txBox="1">
            <a:spLocks noGrp="1"/>
          </p:cNvSpPr>
          <p:nvPr>
            <p:ph type="body" idx="1"/>
          </p:nvPr>
        </p:nvSpPr>
        <p:spPr>
          <a:xfrm>
            <a:off x="779462" y="1828800"/>
            <a:ext cx="7583486" cy="420846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 name="Shape 1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pic>
        <p:nvPicPr>
          <p:cNvPr id="16" name="Shape 16" descr="FIULogo_H_CMYK_fx.png"/>
          <p:cNvPicPr preferRelativeResize="0"/>
          <p:nvPr/>
        </p:nvPicPr>
        <p:blipFill rotWithShape="1">
          <a:blip r:embed="rId18">
            <a:alphaModFix/>
          </a:blip>
          <a:srcRect/>
          <a:stretch/>
        </p:blipFill>
        <p:spPr>
          <a:xfrm>
            <a:off x="6103937" y="5959475"/>
            <a:ext cx="2430462" cy="6937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msaza001@fiu.edu" TargetMode="External"/><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mailto:dbani001@fiu.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135925" y="1510687"/>
            <a:ext cx="8686800" cy="39009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3200" b="0" i="0" u="none" strike="noStrike" cap="none" dirty="0" err="1" smtClean="0">
                <a:solidFill>
                  <a:srgbClr val="001D4D"/>
                </a:solidFill>
                <a:latin typeface="Trebuchet MS"/>
                <a:ea typeface="Trebuchet MS"/>
                <a:cs typeface="Trebuchet MS"/>
                <a:sym typeface="Trebuchet MS"/>
              </a:rPr>
              <a:t>Flagway</a:t>
            </a:r>
            <a:r>
              <a:rPr lang="en-US" sz="3200" b="0" i="0" u="none" strike="noStrike" cap="none" dirty="0" smtClean="0">
                <a:solidFill>
                  <a:srgbClr val="001D4D"/>
                </a:solidFill>
                <a:latin typeface="Trebuchet MS"/>
                <a:ea typeface="Trebuchet MS"/>
                <a:cs typeface="Trebuchet MS"/>
                <a:sym typeface="Trebuchet MS"/>
              </a:rPr>
              <a:t> App for the Algebra &amp; Young People’s</a:t>
            </a:r>
            <a:br>
              <a:rPr lang="en-US" sz="3200" b="0" i="0" u="none" strike="noStrike" cap="none" dirty="0" smtClean="0">
                <a:solidFill>
                  <a:srgbClr val="001D4D"/>
                </a:solidFill>
                <a:latin typeface="Trebuchet MS"/>
                <a:ea typeface="Trebuchet MS"/>
                <a:cs typeface="Trebuchet MS"/>
                <a:sym typeface="Trebuchet MS"/>
              </a:rPr>
            </a:br>
            <a:r>
              <a:rPr lang="en-US" sz="3200" dirty="0" smtClean="0"/>
              <a:t>Project</a:t>
            </a:r>
            <a:endParaRPr lang="en-US" sz="3200" b="0" i="0" u="none" strike="noStrike" cap="none" dirty="0" smtClean="0">
              <a:solidFill>
                <a:srgbClr val="001D4D"/>
              </a:solidFill>
              <a:latin typeface="Trebuchet MS"/>
              <a:ea typeface="Trebuchet MS"/>
              <a:cs typeface="Trebuchet MS"/>
              <a:sym typeface="Trebuchet MS"/>
            </a:endParaRPr>
          </a:p>
          <a:p>
            <a:pPr marL="0" marR="0" lvl="0" indent="0" algn="ctr" rtl="0">
              <a:spcBef>
                <a:spcPts val="0"/>
              </a:spcBef>
              <a:spcAft>
                <a:spcPts val="0"/>
              </a:spcAft>
              <a:buSzPct val="25000"/>
              <a:buNone/>
            </a:pPr>
            <a:endParaRPr sz="2900" dirty="0"/>
          </a:p>
          <a:p>
            <a:pPr lvl="0" algn="ctr">
              <a:buSzPct val="25000"/>
            </a:pPr>
            <a:r>
              <a:rPr lang="en-US" sz="2500" b="0" i="0" u="none" strike="noStrike" cap="none" dirty="0">
                <a:solidFill>
                  <a:srgbClr val="001D4D"/>
                </a:solidFill>
                <a:latin typeface="Trebuchet MS"/>
                <a:ea typeface="Trebuchet MS"/>
                <a:cs typeface="Trebuchet MS"/>
                <a:sym typeface="Trebuchet MS"/>
              </a:rPr>
              <a:t>Team Member(s): </a:t>
            </a:r>
            <a:r>
              <a:rPr lang="en-US" sz="2500" dirty="0" smtClean="0"/>
              <a:t>Musfiqur Sazal, </a:t>
            </a:r>
            <a:r>
              <a:rPr lang="en-US" sz="2800" dirty="0" err="1" smtClean="0"/>
              <a:t>Deya</a:t>
            </a:r>
            <a:r>
              <a:rPr lang="en-US" sz="2800" dirty="0"/>
              <a:t> </a:t>
            </a:r>
            <a:r>
              <a:rPr lang="en-US" sz="2800" dirty="0" err="1" smtClean="0"/>
              <a:t>Banisakher</a:t>
            </a:r>
            <a:r>
              <a:rPr lang="en-US" sz="2500" b="0" i="0" u="none" strike="noStrike" cap="none" dirty="0">
                <a:solidFill>
                  <a:srgbClr val="001D4D"/>
                </a:solidFill>
                <a:latin typeface="Trebuchet MS"/>
                <a:ea typeface="Trebuchet MS"/>
                <a:cs typeface="Trebuchet MS"/>
                <a:sym typeface="Trebuchet MS"/>
              </a:rPr>
              <a:t/>
            </a:r>
            <a:br>
              <a:rPr lang="en-US" sz="2500" b="0" i="0" u="none" strike="noStrike" cap="none" dirty="0">
                <a:solidFill>
                  <a:srgbClr val="001D4D"/>
                </a:solidFill>
                <a:latin typeface="Trebuchet MS"/>
                <a:ea typeface="Trebuchet MS"/>
                <a:cs typeface="Trebuchet MS"/>
                <a:sym typeface="Trebuchet MS"/>
              </a:rPr>
            </a:br>
            <a:r>
              <a:rPr lang="en-US" sz="2500" b="0" i="0" u="none" strike="noStrike" cap="none" dirty="0">
                <a:solidFill>
                  <a:srgbClr val="001D4D"/>
                </a:solidFill>
                <a:latin typeface="Trebuchet MS"/>
                <a:ea typeface="Trebuchet MS"/>
                <a:cs typeface="Trebuchet MS"/>
                <a:sym typeface="Trebuchet MS"/>
              </a:rPr>
              <a:t>Product Owner(s</a:t>
            </a:r>
            <a:r>
              <a:rPr lang="en-US" sz="2500" b="0" i="0" u="none" strike="noStrike" cap="none" dirty="0" smtClean="0">
                <a:solidFill>
                  <a:srgbClr val="001D4D"/>
                </a:solidFill>
                <a:latin typeface="Trebuchet MS"/>
                <a:ea typeface="Trebuchet MS"/>
                <a:cs typeface="Trebuchet MS"/>
                <a:sym typeface="Trebuchet MS"/>
              </a:rPr>
              <a:t>): Mohsen Taheri, Mario </a:t>
            </a:r>
            <a:r>
              <a:rPr lang="en-US" sz="2500" b="0" i="0" u="none" strike="noStrike" cap="none" dirty="0" err="1" smtClean="0">
                <a:solidFill>
                  <a:srgbClr val="001D4D"/>
                </a:solidFill>
                <a:latin typeface="Trebuchet MS"/>
                <a:ea typeface="Trebuchet MS"/>
                <a:cs typeface="Trebuchet MS"/>
                <a:sym typeface="Trebuchet MS"/>
              </a:rPr>
              <a:t>Eraso</a:t>
            </a:r>
            <a:endParaRPr lang="en-US" sz="2500" b="0" i="0" u="none" strike="noStrike" cap="none" dirty="0">
              <a:solidFill>
                <a:srgbClr val="001D4D"/>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2500" dirty="0"/>
              <a:t>Instructor: </a:t>
            </a:r>
            <a:r>
              <a:rPr lang="en-US" sz="2500" dirty="0" err="1"/>
              <a:t>Masoud</a:t>
            </a:r>
            <a:r>
              <a:rPr lang="en-US" sz="2500" dirty="0"/>
              <a:t> </a:t>
            </a:r>
            <a:r>
              <a:rPr lang="en-US" sz="2500" dirty="0" err="1"/>
              <a:t>Sadjadi</a:t>
            </a:r>
            <a:r>
              <a:rPr lang="en-US" sz="2800" b="0" i="0" u="none" strike="noStrike" cap="none" dirty="0">
                <a:solidFill>
                  <a:srgbClr val="001D4D"/>
                </a:solidFill>
                <a:latin typeface="Trebuchet MS"/>
                <a:ea typeface="Trebuchet MS"/>
                <a:cs typeface="Trebuchet MS"/>
                <a:sym typeface="Trebuchet MS"/>
              </a:rPr>
              <a:t/>
            </a:r>
            <a:br>
              <a:rPr lang="en-US" sz="2800" b="0" i="0" u="none" strike="noStrike" cap="none" dirty="0">
                <a:solidFill>
                  <a:srgbClr val="001D4D"/>
                </a:solidFill>
                <a:latin typeface="Trebuchet MS"/>
                <a:ea typeface="Trebuchet MS"/>
                <a:cs typeface="Trebuchet MS"/>
                <a:sym typeface="Trebuchet MS"/>
              </a:rPr>
            </a:br>
            <a:r>
              <a:rPr lang="en-US" sz="4400" b="0" i="0" u="none" strike="noStrike" cap="none" dirty="0">
                <a:solidFill>
                  <a:srgbClr val="001D4D"/>
                </a:solidFill>
                <a:latin typeface="Trebuchet MS"/>
                <a:ea typeface="Trebuchet MS"/>
                <a:cs typeface="Trebuchet MS"/>
                <a:sym typeface="Trebuchet MS"/>
              </a:rPr>
              <a:t/>
            </a:r>
            <a:br>
              <a:rPr lang="en-US" sz="4400" b="0" i="0" u="none" strike="noStrike" cap="none" dirty="0">
                <a:solidFill>
                  <a:srgbClr val="001D4D"/>
                </a:solidFill>
                <a:latin typeface="Trebuchet MS"/>
                <a:ea typeface="Trebuchet MS"/>
                <a:cs typeface="Trebuchet MS"/>
                <a:sym typeface="Trebuchet MS"/>
              </a:rPr>
            </a:br>
            <a:r>
              <a:rPr lang="en-US" sz="1800" b="0" i="0" u="none" strike="noStrike" cap="none" dirty="0">
                <a:solidFill>
                  <a:srgbClr val="001D4D"/>
                </a:solidFill>
                <a:latin typeface="Trebuchet MS"/>
                <a:ea typeface="Trebuchet MS"/>
                <a:cs typeface="Trebuchet MS"/>
                <a:sym typeface="Trebuchet MS"/>
              </a:rPr>
              <a:t>School of Computing and Information Sciences</a:t>
            </a:r>
            <a:br>
              <a:rPr lang="en-US" sz="1800" b="0" i="0" u="none" strike="noStrike" cap="none" dirty="0">
                <a:solidFill>
                  <a:srgbClr val="001D4D"/>
                </a:solidFill>
                <a:latin typeface="Trebuchet MS"/>
                <a:ea typeface="Trebuchet MS"/>
                <a:cs typeface="Trebuchet MS"/>
                <a:sym typeface="Trebuchet MS"/>
              </a:rPr>
            </a:br>
            <a:r>
              <a:rPr lang="en-US" sz="1800" b="0" i="0" u="none" strike="noStrike" cap="none" dirty="0">
                <a:solidFill>
                  <a:srgbClr val="001D4D"/>
                </a:solidFill>
                <a:latin typeface="Trebuchet MS"/>
                <a:ea typeface="Trebuchet MS"/>
                <a:cs typeface="Trebuchet MS"/>
                <a:sym typeface="Trebuchet MS"/>
              </a:rPr>
              <a:t>Florida International University</a:t>
            </a:r>
          </a:p>
        </p:txBody>
      </p:sp>
      <p:sp>
        <p:nvSpPr>
          <p:cNvPr id="150" name="Shape 150"/>
          <p:cNvSpPr txBox="1">
            <a:spLocks noGrp="1"/>
          </p:cNvSpPr>
          <p:nvPr>
            <p:ph type="subTitle" idx="1"/>
          </p:nvPr>
        </p:nvSpPr>
        <p:spPr>
          <a:xfrm>
            <a:off x="212969" y="5502885"/>
            <a:ext cx="8686800" cy="12191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lt1"/>
              </a:buClr>
              <a:buSzPct val="25000"/>
              <a:buFont typeface="Noto Sans Symbols"/>
              <a:buNone/>
            </a:pPr>
            <a:r>
              <a:rPr lang="en-US" dirty="0">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3600" b="0" i="0" u="none" strike="noStrike" cap="none">
                <a:solidFill>
                  <a:srgbClr val="001D4D"/>
                </a:solidFill>
                <a:latin typeface="Trebuchet MS"/>
                <a:ea typeface="Trebuchet MS"/>
                <a:cs typeface="Trebuchet MS"/>
                <a:sym typeface="Trebuchet MS"/>
              </a:rPr>
              <a:t>Final Presentation</a:t>
            </a:r>
          </a:p>
          <a:p>
            <a:pPr lvl="0" algn="ctr" rtl="0">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&lt;Fall 2016&gt;</a:t>
            </a:r>
          </a:p>
        </p:txBody>
      </p:sp>
      <p:sp>
        <p:nvSpPr>
          <p:cNvPr id="152" name="Shape 152"/>
          <p:cNvSpPr txBox="1"/>
          <p:nvPr/>
        </p:nvSpPr>
        <p:spPr>
          <a:xfrm>
            <a:off x="585850" y="5942950"/>
            <a:ext cx="1550700" cy="620400"/>
          </a:xfrm>
          <a:prstGeom prst="rect">
            <a:avLst/>
          </a:prstGeom>
          <a:noFill/>
          <a:ln>
            <a:noFill/>
          </a:ln>
        </p:spPr>
        <p:txBody>
          <a:bodyPr lIns="91425" tIns="91425" rIns="91425" bIns="91425" anchor="t" anchorCtr="0">
            <a:noAutofit/>
          </a:bodyPr>
          <a:lstStyle/>
          <a:p>
            <a:pPr lvl="0">
              <a:spcBef>
                <a:spcPts val="0"/>
              </a:spcBef>
              <a:buNone/>
            </a:pPr>
            <a:endParaRPr lang="en-US" dirty="0"/>
          </a:p>
        </p:txBody>
      </p:sp>
      <p:sp>
        <p:nvSpPr>
          <p:cNvPr id="8" name="Shape 152"/>
          <p:cNvSpPr txBox="1"/>
          <p:nvPr/>
        </p:nvSpPr>
        <p:spPr>
          <a:xfrm>
            <a:off x="585850" y="5587101"/>
            <a:ext cx="1550700" cy="620400"/>
          </a:xfrm>
          <a:prstGeom prst="rect">
            <a:avLst/>
          </a:prstGeom>
          <a:noFill/>
          <a:ln>
            <a:noFill/>
          </a:ln>
        </p:spPr>
        <p:txBody>
          <a:bodyPr lIns="91425" tIns="91425" rIns="91425" bIns="91425" anchor="t" anchorCtr="0">
            <a:noAutofit/>
          </a:bodyPr>
          <a:lstStyle/>
          <a:p>
            <a:pPr lvl="0">
              <a:spcBef>
                <a:spcPts val="0"/>
              </a:spcBef>
              <a:buNone/>
            </a:pPr>
            <a:endParaRPr lang="en-US" dirty="0"/>
          </a:p>
        </p:txBody>
      </p:sp>
      <p:pic>
        <p:nvPicPr>
          <p:cNvPr id="2" name="Picture 1"/>
          <p:cNvPicPr>
            <a:picLocks noChangeAspect="1"/>
          </p:cNvPicPr>
          <p:nvPr/>
        </p:nvPicPr>
        <p:blipFill>
          <a:blip r:embed="rId3"/>
          <a:stretch>
            <a:fillRect/>
          </a:stretch>
        </p:blipFill>
        <p:spPr>
          <a:xfrm>
            <a:off x="585850" y="5942951"/>
            <a:ext cx="1164797" cy="71169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#3</a:t>
            </a:r>
          </a:p>
        </p:txBody>
      </p:sp>
      <p:sp>
        <p:nvSpPr>
          <p:cNvPr id="215" name="Shape 215"/>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fontAlgn="base"/>
            <a:r>
              <a:rPr lang="en-US" dirty="0"/>
              <a:t>Develop an initial/demo version of the game (Up-to level 1)</a:t>
            </a:r>
          </a:p>
          <a:p>
            <a:pPr fontAlgn="base"/>
            <a:r>
              <a:rPr lang="en-US" dirty="0"/>
              <a:t>The prototype app will have the UI for level 1 show up when the app is opened. </a:t>
            </a:r>
            <a:endParaRPr lang="en-US" dirty="0" smtClean="0"/>
          </a:p>
          <a:p>
            <a:pPr marL="139700" indent="0" fontAlgn="base">
              <a:buNone/>
            </a:pPr>
            <a:r>
              <a:rPr lang="en-US" dirty="0" smtClean="0"/>
              <a:t>Acceptance </a:t>
            </a:r>
            <a:r>
              <a:rPr lang="en-US" dirty="0"/>
              <a:t>Criteria</a:t>
            </a:r>
            <a:endParaRPr lang="en-US" dirty="0"/>
          </a:p>
          <a:p>
            <a:pPr fontAlgn="base"/>
            <a:r>
              <a:rPr lang="en-US" dirty="0"/>
              <a:t>Only the circles and initial numbers appear on the screen.</a:t>
            </a:r>
          </a:p>
          <a:p>
            <a:pPr fontAlgn="base"/>
            <a:r>
              <a:rPr lang="en-US" dirty="0"/>
              <a:t>No text or explanation of the image must be present.</a:t>
            </a:r>
          </a:p>
          <a:p>
            <a:pPr marL="0" marR="0" lvl="0" indent="0" algn="l" rtl="0">
              <a:spcBef>
                <a:spcPts val="2000"/>
              </a:spcBef>
              <a:spcAft>
                <a:spcPts val="0"/>
              </a:spcAft>
              <a:buNone/>
            </a:pPr>
            <a:endParaRPr sz="2200" b="0" i="0" u="none" strike="noStrike" cap="none" dirty="0">
              <a:solidFill>
                <a:srgbClr val="001D4D"/>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#4</a:t>
            </a:r>
          </a:p>
        </p:txBody>
      </p:sp>
      <p:sp>
        <p:nvSpPr>
          <p:cNvPr id="222" name="Shape 222"/>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fontAlgn="base"/>
            <a:r>
              <a:rPr lang="en-US" dirty="0"/>
              <a:t>The user will get some place to input their rules</a:t>
            </a:r>
          </a:p>
          <a:p>
            <a:pPr fontAlgn="base"/>
            <a:r>
              <a:rPr lang="en-US" dirty="0"/>
              <a:t>The user can give any kind of input to the game whatever they </a:t>
            </a:r>
            <a:r>
              <a:rPr lang="en-US" dirty="0" smtClean="0"/>
              <a:t>want</a:t>
            </a:r>
          </a:p>
          <a:p>
            <a:pPr marL="139700" indent="0" fontAlgn="base">
              <a:buNone/>
            </a:pPr>
            <a:r>
              <a:rPr lang="en-US" dirty="0" smtClean="0"/>
              <a:t>Acceptance </a:t>
            </a:r>
            <a:r>
              <a:rPr lang="en-US" dirty="0"/>
              <a:t>Criteria</a:t>
            </a:r>
            <a:endParaRPr lang="en-US" dirty="0"/>
          </a:p>
          <a:p>
            <a:pPr fontAlgn="base"/>
            <a:r>
              <a:rPr lang="en-US" dirty="0"/>
              <a:t>The app should take any kind of input ( Text, numbers,  special character and even blank space)</a:t>
            </a:r>
          </a:p>
          <a:p>
            <a:pPr fontAlgn="base"/>
            <a:r>
              <a:rPr lang="en-US" dirty="0"/>
              <a:t>The app should take three rules both individually and all three at a time</a:t>
            </a:r>
          </a:p>
          <a:p>
            <a:pPr marL="0" marR="0" lvl="0" indent="0" algn="l" rtl="0">
              <a:spcBef>
                <a:spcPts val="2000"/>
              </a:spcBef>
              <a:spcAft>
                <a:spcPts val="0"/>
              </a:spcAft>
              <a:buNone/>
            </a:pPr>
            <a:endParaRPr sz="2200" b="0" i="0" u="none" strike="noStrike" cap="none" dirty="0">
              <a:solidFill>
                <a:srgbClr val="001D4D"/>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#5</a:t>
            </a:r>
          </a:p>
        </p:txBody>
      </p:sp>
      <p:sp>
        <p:nvSpPr>
          <p:cNvPr id="229" name="Shape 229"/>
          <p:cNvSpPr txBox="1">
            <a:spLocks noGrp="1"/>
          </p:cNvSpPr>
          <p:nvPr>
            <p:ph type="body" idx="1"/>
          </p:nvPr>
        </p:nvSpPr>
        <p:spPr>
          <a:xfrm>
            <a:off x="779462" y="1545996"/>
            <a:ext cx="7583400" cy="4553146"/>
          </a:xfrm>
          <a:prstGeom prst="rect">
            <a:avLst/>
          </a:prstGeom>
          <a:noFill/>
          <a:ln>
            <a:noFill/>
          </a:ln>
        </p:spPr>
        <p:txBody>
          <a:bodyPr lIns="91425" tIns="45700" rIns="91425" bIns="45700" anchor="t" anchorCtr="0">
            <a:noAutofit/>
          </a:bodyPr>
          <a:lstStyle/>
          <a:p>
            <a:pPr marL="0" lvl="0" indent="0" algn="just">
              <a:buNone/>
            </a:pPr>
            <a:r>
              <a:rPr lang="en-US" dirty="0"/>
              <a:t>The users open the game application on their smartphone. Then the app will prompt to select the game mode, level of difficulties and range of numbers to be played with. The user then select the mode, range and level and the app will store the user’s response. Finally the user can proceed to the desired game </a:t>
            </a:r>
            <a:r>
              <a:rPr lang="en-US" dirty="0" smtClean="0"/>
              <a:t>window.</a:t>
            </a:r>
          </a:p>
          <a:p>
            <a:pPr marL="0" lvl="0" indent="0">
              <a:buNone/>
            </a:pPr>
            <a:r>
              <a:rPr lang="en-US" dirty="0" smtClean="0"/>
              <a:t>Acceptance </a:t>
            </a:r>
            <a:r>
              <a:rPr lang="en-US" dirty="0"/>
              <a:t>Criteria</a:t>
            </a:r>
            <a:endParaRPr lang="en-US" dirty="0"/>
          </a:p>
          <a:p>
            <a:pPr fontAlgn="base"/>
            <a:r>
              <a:rPr lang="en-US" sz="1800" dirty="0"/>
              <a:t>All the options must be clearly visible and understandable</a:t>
            </a:r>
          </a:p>
          <a:p>
            <a:pPr fontAlgn="base"/>
            <a:r>
              <a:rPr lang="en-US" sz="1800" dirty="0"/>
              <a:t>Users can select the options by clicking or selecting from menu (no typing required)</a:t>
            </a:r>
          </a:p>
          <a:p>
            <a:pPr fontAlgn="base"/>
            <a:r>
              <a:rPr lang="en-US" sz="1800" dirty="0"/>
              <a:t>Aesthetics are not an issue as this will be a prototype</a:t>
            </a:r>
          </a:p>
          <a:p>
            <a:pPr marL="0" lvl="0" indent="0">
              <a:buNone/>
            </a:pPr>
            <a:endParaRPr sz="2200" b="0" i="0" u="none" strike="noStrike" cap="none" dirty="0">
              <a:solidFill>
                <a:srgbClr val="001D4D"/>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User Stor</a:t>
            </a:r>
            <a:r>
              <a:rPr lang="en-US" dirty="0"/>
              <a:t>y </a:t>
            </a:r>
            <a:r>
              <a:rPr lang="en-US" dirty="0" smtClean="0"/>
              <a:t>#6</a:t>
            </a:r>
            <a:endParaRPr lang="en-US" dirty="0"/>
          </a:p>
        </p:txBody>
      </p:sp>
      <p:sp>
        <p:nvSpPr>
          <p:cNvPr id="229" name="Shape 229"/>
          <p:cNvSpPr txBox="1">
            <a:spLocks noGrp="1"/>
          </p:cNvSpPr>
          <p:nvPr>
            <p:ph type="body" idx="1"/>
          </p:nvPr>
        </p:nvSpPr>
        <p:spPr>
          <a:xfrm>
            <a:off x="779462" y="1527142"/>
            <a:ext cx="7583400" cy="4510058"/>
          </a:xfrm>
          <a:prstGeom prst="rect">
            <a:avLst/>
          </a:prstGeom>
          <a:noFill/>
          <a:ln>
            <a:noFill/>
          </a:ln>
        </p:spPr>
        <p:txBody>
          <a:bodyPr lIns="91425" tIns="45700" rIns="91425" bIns="45700" anchor="t" anchorCtr="0">
            <a:noAutofit/>
          </a:bodyPr>
          <a:lstStyle/>
          <a:p>
            <a:pPr marL="0" lvl="0" indent="0" algn="just">
              <a:buNone/>
            </a:pPr>
            <a:r>
              <a:rPr lang="en-US" dirty="0"/>
              <a:t>After the user has selected the mode and settings desired, the game flashes the user with level-1 and mode B </a:t>
            </a:r>
            <a:r>
              <a:rPr lang="en-US" dirty="0" smtClean="0"/>
              <a:t>interface. </a:t>
            </a:r>
            <a:r>
              <a:rPr lang="en-US" dirty="0"/>
              <a:t>Each </a:t>
            </a:r>
            <a:r>
              <a:rPr lang="en-US" dirty="0" smtClean="0"/>
              <a:t>circle will </a:t>
            </a:r>
            <a:r>
              <a:rPr lang="en-US" dirty="0"/>
              <a:t>take the user respective rule and record it in the game. If they click on central circle they will be prompted with a screen displaying all the three </a:t>
            </a:r>
            <a:r>
              <a:rPr lang="en-US" dirty="0" smtClean="0"/>
              <a:t>rules.</a:t>
            </a:r>
          </a:p>
          <a:p>
            <a:pPr marL="139700" indent="0">
              <a:buNone/>
            </a:pPr>
            <a:r>
              <a:rPr lang="en-US" dirty="0"/>
              <a:t>Acceptance Criteria</a:t>
            </a:r>
            <a:endParaRPr lang="en-US" dirty="0"/>
          </a:p>
          <a:p>
            <a:pPr fontAlgn="base"/>
            <a:r>
              <a:rPr lang="en-US" sz="1600" dirty="0"/>
              <a:t>The app should take any kind of input ( Text, numbers,  special character and even blank space)</a:t>
            </a:r>
          </a:p>
          <a:p>
            <a:pPr fontAlgn="base"/>
            <a:r>
              <a:rPr lang="en-US" sz="1600" dirty="0"/>
              <a:t>The app should show the right place to click</a:t>
            </a:r>
          </a:p>
          <a:p>
            <a:pPr fontAlgn="base"/>
            <a:r>
              <a:rPr lang="en-US" sz="1600" dirty="0"/>
              <a:t>The pop up that will display rules must be in the center of the screen</a:t>
            </a:r>
          </a:p>
          <a:p>
            <a:pPr marL="0" lvl="0" indent="0" algn="just">
              <a:buNone/>
            </a:pPr>
            <a:endParaRPr lang="en-US" dirty="0" smtClean="0"/>
          </a:p>
          <a:p>
            <a:pPr marL="0" lvl="0" indent="0" algn="just">
              <a:buNone/>
            </a:pPr>
            <a:endParaRPr lang="en-US" dirty="0" smtClean="0"/>
          </a:p>
          <a:p>
            <a:pPr marL="0" lvl="0" indent="0" algn="just">
              <a:buNone/>
            </a:pPr>
            <a:endParaRPr sz="2200" b="0" i="0" u="none" strike="noStrike" cap="none" dirty="0">
              <a:solidFill>
                <a:srgbClr val="001D4D"/>
              </a:solidFill>
              <a:latin typeface="Trebuchet MS"/>
              <a:ea typeface="Trebuchet MS"/>
              <a:cs typeface="Trebuchet MS"/>
              <a:sym typeface="Trebuchet MS"/>
            </a:endParaRPr>
          </a:p>
        </p:txBody>
      </p:sp>
    </p:spTree>
    <p:extLst>
      <p:ext uri="{BB962C8B-B14F-4D97-AF65-F5344CB8AC3E}">
        <p14:creationId xmlns:p14="http://schemas.microsoft.com/office/powerpoint/2010/main" val="23255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User Stor</a:t>
            </a:r>
            <a:r>
              <a:rPr lang="en-US" dirty="0"/>
              <a:t>y </a:t>
            </a:r>
            <a:r>
              <a:rPr lang="en-US" dirty="0" smtClean="0"/>
              <a:t># 7</a:t>
            </a:r>
            <a:endParaRPr lang="en-US" dirty="0"/>
          </a:p>
        </p:txBody>
      </p:sp>
      <p:sp>
        <p:nvSpPr>
          <p:cNvPr id="229" name="Shape 229"/>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342900" indent="-342900">
              <a:buFont typeface="Arial" panose="020B0604020202020204" pitchFamily="34" charset="0"/>
              <a:buChar char="•"/>
            </a:pPr>
            <a:r>
              <a:rPr lang="en-US" dirty="0"/>
              <a:t>Select the rules the number follows and </a:t>
            </a:r>
            <a:r>
              <a:rPr lang="en-US" dirty="0" smtClean="0"/>
              <a:t>scoring</a:t>
            </a:r>
          </a:p>
          <a:p>
            <a:pPr marL="342900" indent="-342900">
              <a:buFont typeface="Arial" panose="020B0604020202020204" pitchFamily="34" charset="0"/>
              <a:buChar char="•"/>
            </a:pPr>
            <a:r>
              <a:rPr lang="en-US" dirty="0" smtClean="0"/>
              <a:t>Number will appear based on rules and level</a:t>
            </a:r>
          </a:p>
          <a:p>
            <a:pPr marL="342900" indent="-342900">
              <a:buFont typeface="Arial" panose="020B0604020202020204" pitchFamily="34" charset="0"/>
              <a:buChar char="•"/>
            </a:pPr>
            <a:r>
              <a:rPr lang="en-US" dirty="0" smtClean="0"/>
              <a:t>Each level has specific range</a:t>
            </a:r>
          </a:p>
          <a:p>
            <a:pPr marL="342900" indent="-342900">
              <a:buFont typeface="Arial" panose="020B0604020202020204" pitchFamily="34" charset="0"/>
              <a:buChar char="•"/>
            </a:pPr>
            <a:r>
              <a:rPr lang="en-US" dirty="0" smtClean="0"/>
              <a:t>Show score based on performance</a:t>
            </a:r>
          </a:p>
          <a:p>
            <a:pPr marL="342900" indent="-342900">
              <a:buFont typeface="Arial" panose="020B0604020202020204" pitchFamily="34" charset="0"/>
              <a:buChar char="•"/>
            </a:pPr>
            <a:r>
              <a:rPr lang="en-US" dirty="0" smtClean="0"/>
              <a:t>Scored is to be calculated in three levels</a:t>
            </a:r>
          </a:p>
          <a:p>
            <a:pPr marL="0" indent="0">
              <a:buNone/>
            </a:pPr>
            <a:endParaRPr lang="en-US" dirty="0"/>
          </a:p>
          <a:p>
            <a:pPr marL="0" marR="0" lvl="0" indent="0" algn="l" rtl="0">
              <a:spcBef>
                <a:spcPts val="2000"/>
              </a:spcBef>
              <a:spcAft>
                <a:spcPts val="0"/>
              </a:spcAft>
              <a:buNone/>
            </a:pPr>
            <a:endParaRPr sz="2200" b="0" i="0" u="none" strike="noStrike" cap="none" dirty="0">
              <a:solidFill>
                <a:srgbClr val="001D4D"/>
              </a:solidFill>
              <a:latin typeface="Trebuchet MS"/>
              <a:ea typeface="Trebuchet MS"/>
              <a:cs typeface="Trebuchet MS"/>
              <a:sym typeface="Trebuchet MS"/>
            </a:endParaRPr>
          </a:p>
        </p:txBody>
      </p:sp>
    </p:spTree>
    <p:extLst>
      <p:ext uri="{BB962C8B-B14F-4D97-AF65-F5344CB8AC3E}">
        <p14:creationId xmlns:p14="http://schemas.microsoft.com/office/powerpoint/2010/main" val="2007108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Test Suites and Test Cases</a:t>
            </a:r>
          </a:p>
        </p:txBody>
      </p:sp>
      <p:pic>
        <p:nvPicPr>
          <p:cNvPr id="3" name="Picture 2"/>
          <p:cNvPicPr>
            <a:picLocks noChangeAspect="1"/>
          </p:cNvPicPr>
          <p:nvPr/>
        </p:nvPicPr>
        <p:blipFill>
          <a:blip r:embed="rId3"/>
          <a:stretch>
            <a:fillRect/>
          </a:stretch>
        </p:blipFill>
        <p:spPr>
          <a:xfrm>
            <a:off x="887824" y="1510441"/>
            <a:ext cx="3382520" cy="4259839"/>
          </a:xfrm>
          <a:prstGeom prst="rect">
            <a:avLst/>
          </a:prstGeom>
        </p:spPr>
      </p:pic>
      <p:sp>
        <p:nvSpPr>
          <p:cNvPr id="6" name="Shape 103"/>
          <p:cNvSpPr txBox="1"/>
          <p:nvPr/>
        </p:nvSpPr>
        <p:spPr>
          <a:xfrm>
            <a:off x="1547274" y="26738647"/>
            <a:ext cx="9677401" cy="13734103"/>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algn="ctr">
              <a:buClr>
                <a:srgbClr val="336699"/>
              </a:buClr>
              <a:buSzPct val="25000"/>
            </a:pPr>
            <a:r>
              <a:rPr lang="en-US" sz="4200" b="1" dirty="0">
                <a:solidFill>
                  <a:srgbClr val="336699"/>
                </a:solidFill>
                <a:latin typeface="Times New Roman" panose="02020603050405020304" pitchFamily="18" charset="0"/>
                <a:cs typeface="Times New Roman" panose="02020603050405020304" pitchFamily="18" charset="0"/>
              </a:rPr>
              <a:t>Verification</a:t>
            </a:r>
          </a:p>
          <a:p>
            <a:pPr algn="just">
              <a:buClr>
                <a:srgbClr val="336699"/>
              </a:buClr>
              <a:buSzPct val="25000"/>
            </a:pPr>
            <a:endParaRPr lang="en-US" sz="4200" b="1" dirty="0">
              <a:solidFill>
                <a:srgbClr val="336699"/>
              </a:solidFill>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rgbClr val="336699"/>
              </a:buClr>
              <a:buSzPct val="25000"/>
              <a:buFont typeface="Arial"/>
              <a:buNone/>
            </a:pPr>
            <a:r>
              <a:rPr lang="en-US" sz="3000" b="1" dirty="0">
                <a:solidFill>
                  <a:schemeClr val="tx1"/>
                </a:solidFill>
                <a:latin typeface="Times New Roman" panose="02020603050405020304" pitchFamily="18" charset="0"/>
                <a:cs typeface="Times New Roman" panose="02020603050405020304" pitchFamily="18" charset="0"/>
              </a:rPr>
              <a:t>Test Case </a:t>
            </a:r>
            <a:r>
              <a:rPr lang="en-US" sz="3000" b="1" dirty="0" smtClean="0">
                <a:solidFill>
                  <a:schemeClr val="tx1"/>
                </a:solidFill>
                <a:latin typeface="Times New Roman" panose="02020603050405020304" pitchFamily="18" charset="0"/>
                <a:cs typeface="Times New Roman" panose="02020603050405020304" pitchFamily="18" charset="0"/>
              </a:rPr>
              <a:t>3 </a:t>
            </a:r>
            <a:r>
              <a:rPr lang="en-US" sz="3000" b="1" dirty="0">
                <a:solidFill>
                  <a:schemeClr val="tx1"/>
                </a:solidFill>
                <a:latin typeface="Times New Roman" panose="02020603050405020304" pitchFamily="18" charset="0"/>
                <a:cs typeface="Times New Roman" panose="02020603050405020304" pitchFamily="18" charset="0"/>
              </a:rPr>
              <a:t>(Game Mode Selection)</a:t>
            </a:r>
          </a:p>
          <a:p>
            <a:pPr marL="0" marR="0" lvl="0" indent="0" algn="just" rtl="0">
              <a:lnSpc>
                <a:spcPct val="100000"/>
              </a:lnSpc>
              <a:spcBef>
                <a:spcPts val="0"/>
              </a:spcBef>
              <a:spcAft>
                <a:spcPts val="0"/>
              </a:spcAft>
              <a:buClr>
                <a:srgbClr val="336699"/>
              </a:buClr>
              <a:buSzPct val="25000"/>
              <a:buFont typeface="Arial"/>
              <a:buNone/>
            </a:pPr>
            <a:endParaRPr lang="en-US" sz="2000" b="1"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336699"/>
              </a:buClr>
              <a:buSzPct val="25000"/>
              <a:buFont typeface="Arial"/>
              <a:buNone/>
            </a:pPr>
            <a:r>
              <a:rPr lang="en-US" sz="2000" b="1" i="0" u="none" strike="noStrike" cap="none" dirty="0">
                <a:solidFill>
                  <a:schemeClr val="tx1"/>
                </a:solidFill>
                <a:latin typeface="Times New Roman" panose="02020603050405020304" pitchFamily="18" charset="0"/>
                <a:cs typeface="Times New Roman" panose="02020603050405020304" pitchFamily="18" charset="0"/>
                <a:sym typeface="Arial"/>
              </a:rPr>
              <a:t>Purpose</a:t>
            </a:r>
          </a:p>
          <a:p>
            <a:pPr marL="0" marR="0" lvl="0" indent="0" algn="just" rtl="0">
              <a:lnSpc>
                <a:spcPct val="100000"/>
              </a:lnSpc>
              <a:spcBef>
                <a:spcPts val="0"/>
              </a:spcBef>
              <a:spcAft>
                <a:spcPts val="0"/>
              </a:spcAft>
              <a:buClr>
                <a:srgbClr val="336699"/>
              </a:buClr>
              <a:buSzPct val="25000"/>
              <a:buFont typeface="Arial"/>
              <a:buNone/>
            </a:pPr>
            <a:r>
              <a:rPr lang="en-US" sz="2000" dirty="0">
                <a:solidFill>
                  <a:schemeClr val="tx1"/>
                </a:solidFill>
                <a:latin typeface="Times New Roman" panose="02020603050405020304" pitchFamily="18" charset="0"/>
                <a:cs typeface="Times New Roman" panose="02020603050405020304" pitchFamily="18" charset="0"/>
              </a:rPr>
              <a:t>Ensure that the user is able to select the game mode, level, and range initially.</a:t>
            </a:r>
          </a:p>
          <a:p>
            <a:pPr marL="0" marR="0" lvl="0" indent="0" algn="just" rtl="0">
              <a:lnSpc>
                <a:spcPct val="100000"/>
              </a:lnSpc>
              <a:spcBef>
                <a:spcPts val="0"/>
              </a:spcBef>
              <a:spcAft>
                <a:spcPts val="0"/>
              </a:spcAft>
              <a:buClr>
                <a:srgbClr val="336699"/>
              </a:buClr>
              <a:buSzPct val="25000"/>
              <a:buFont typeface="Arial"/>
              <a:buNone/>
            </a:pPr>
            <a:r>
              <a:rPr lang="en-US" sz="2000" b="1" i="0" u="none" strike="noStrike" cap="none" dirty="0">
                <a:solidFill>
                  <a:schemeClr val="tx1"/>
                </a:solidFill>
                <a:latin typeface="Times New Roman" panose="02020603050405020304" pitchFamily="18" charset="0"/>
                <a:cs typeface="Times New Roman" panose="02020603050405020304" pitchFamily="18" charset="0"/>
                <a:sym typeface="Arial"/>
              </a:rPr>
              <a:t>Precondition</a:t>
            </a:r>
            <a:endParaRPr lang="en-US" sz="200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336699"/>
              </a:buClr>
              <a:buSzPct val="25000"/>
              <a:buFont typeface="Arial"/>
              <a:buNone/>
            </a:pPr>
            <a:r>
              <a:rPr lang="en-US" sz="2000" dirty="0">
                <a:solidFill>
                  <a:schemeClr val="tx1"/>
                </a:solidFill>
                <a:latin typeface="Times New Roman" panose="02020603050405020304" pitchFamily="18" charset="0"/>
                <a:cs typeface="Times New Roman" panose="02020603050405020304" pitchFamily="18" charset="0"/>
              </a:rPr>
              <a:t>The user must be logged in and had just started the app.</a:t>
            </a:r>
          </a:p>
          <a:p>
            <a:pPr marL="0" marR="0" lvl="0" indent="0" algn="just" rtl="0">
              <a:lnSpc>
                <a:spcPct val="100000"/>
              </a:lnSpc>
              <a:spcBef>
                <a:spcPts val="0"/>
              </a:spcBef>
              <a:spcAft>
                <a:spcPts val="0"/>
              </a:spcAft>
              <a:buClr>
                <a:srgbClr val="336699"/>
              </a:buClr>
              <a:buSzPct val="25000"/>
              <a:buFont typeface="Arial"/>
              <a:buNone/>
            </a:pPr>
            <a:r>
              <a:rPr lang="en-US" sz="2000" b="1" i="0" u="none" strike="noStrike" cap="none" dirty="0">
                <a:solidFill>
                  <a:schemeClr val="tx1"/>
                </a:solidFill>
                <a:latin typeface="Times New Roman" panose="02020603050405020304" pitchFamily="18" charset="0"/>
                <a:cs typeface="Times New Roman" panose="02020603050405020304" pitchFamily="18" charset="0"/>
                <a:sym typeface="Arial"/>
              </a:rPr>
              <a:t>Input</a:t>
            </a:r>
          </a:p>
          <a:p>
            <a:pPr marL="0" marR="0" lvl="0" indent="0" algn="just" rtl="0">
              <a:lnSpc>
                <a:spcPct val="100000"/>
              </a:lnSpc>
              <a:spcBef>
                <a:spcPts val="0"/>
              </a:spcBef>
              <a:spcAft>
                <a:spcPts val="0"/>
              </a:spcAft>
              <a:buClr>
                <a:srgbClr val="336699"/>
              </a:buClr>
              <a:buSzPct val="25000"/>
              <a:buFont typeface="Arial"/>
              <a:buNone/>
            </a:pPr>
            <a:r>
              <a:rPr lang="en-US" sz="2000" dirty="0">
                <a:solidFill>
                  <a:schemeClr val="tx1"/>
                </a:solidFill>
                <a:latin typeface="Times New Roman" panose="02020603050405020304" pitchFamily="18" charset="0"/>
                <a:cs typeface="Times New Roman" panose="02020603050405020304" pitchFamily="18" charset="0"/>
              </a:rPr>
              <a:t>The user selects the level and range desired followed by tapping the mode button.</a:t>
            </a:r>
          </a:p>
          <a:p>
            <a:pPr marL="0" marR="0" lvl="0" indent="0" algn="just" rtl="0">
              <a:lnSpc>
                <a:spcPct val="100000"/>
              </a:lnSpc>
              <a:spcBef>
                <a:spcPts val="0"/>
              </a:spcBef>
              <a:spcAft>
                <a:spcPts val="0"/>
              </a:spcAft>
              <a:buClr>
                <a:srgbClr val="336699"/>
              </a:buClr>
              <a:buSzPct val="25000"/>
              <a:buFont typeface="Arial"/>
              <a:buNone/>
            </a:pPr>
            <a:r>
              <a:rPr lang="en-US" sz="2000" b="1" i="0" u="none" strike="noStrike" cap="none" dirty="0">
                <a:solidFill>
                  <a:schemeClr val="tx1"/>
                </a:solidFill>
                <a:latin typeface="Times New Roman" panose="02020603050405020304" pitchFamily="18" charset="0"/>
                <a:cs typeface="Times New Roman" panose="02020603050405020304" pitchFamily="18" charset="0"/>
                <a:sym typeface="Arial"/>
              </a:rPr>
              <a:t>Expected Result</a:t>
            </a:r>
          </a:p>
          <a:p>
            <a:pPr marL="0" marR="0" lvl="0" indent="0" algn="just" rtl="0">
              <a:lnSpc>
                <a:spcPct val="100000"/>
              </a:lnSpc>
              <a:spcBef>
                <a:spcPts val="0"/>
              </a:spcBef>
              <a:spcAft>
                <a:spcPts val="0"/>
              </a:spcAft>
              <a:buClr>
                <a:srgbClr val="336699"/>
              </a:buClr>
              <a:buSzPct val="25000"/>
              <a:buFont typeface="Arial"/>
              <a:buNone/>
            </a:pPr>
            <a:r>
              <a:rPr lang="en-US" sz="2000" dirty="0">
                <a:solidFill>
                  <a:schemeClr val="tx1"/>
                </a:solidFill>
                <a:latin typeface="Times New Roman" panose="02020603050405020304" pitchFamily="18" charset="0"/>
                <a:cs typeface="Times New Roman" panose="02020603050405020304" pitchFamily="18" charset="0"/>
              </a:rPr>
              <a:t>The game should proceed to the selected game mode and level. If mode A is selected, a screen containing the mathematical rules will be shown to the user. If mode B is selected, the game directly proceeds to the level selected. Finally, only numbers within the selected range can be given to the user.</a:t>
            </a:r>
            <a:endParaRPr lang="en-US" sz="200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336699"/>
              </a:buClr>
              <a:buSzPct val="25000"/>
              <a:buFont typeface="Arial"/>
              <a:buNone/>
            </a:pPr>
            <a:r>
              <a:rPr lang="en-US" sz="2000" b="1" dirty="0">
                <a:solidFill>
                  <a:schemeClr val="tx1"/>
                </a:solidFill>
                <a:latin typeface="Times New Roman" panose="02020603050405020304" pitchFamily="18" charset="0"/>
                <a:cs typeface="Times New Roman" panose="02020603050405020304" pitchFamily="18" charset="0"/>
              </a:rPr>
              <a:t>Actual Result</a:t>
            </a:r>
          </a:p>
          <a:p>
            <a:pPr lvl="0" algn="just">
              <a:buClr>
                <a:srgbClr val="336699"/>
              </a:buClr>
              <a:buSzPct val="25000"/>
            </a:pPr>
            <a:r>
              <a:rPr lang="en-US" sz="2000" dirty="0">
                <a:solidFill>
                  <a:schemeClr val="tx1"/>
                </a:solidFill>
                <a:latin typeface="Times New Roman" panose="02020603050405020304" pitchFamily="18" charset="0"/>
                <a:cs typeface="Times New Roman" panose="02020603050405020304" pitchFamily="18" charset="0"/>
              </a:rPr>
              <a:t>The game proceeded as expected. Mode A leads to a screen showing the rules, followed by the game level selected, while mode B leads directly to the game level selected. The numbers shown to the user.</a:t>
            </a:r>
          </a:p>
          <a:p>
            <a:pPr algn="just">
              <a:buClr>
                <a:srgbClr val="336699"/>
              </a:buClr>
              <a:buSzPct val="25000"/>
            </a:pPr>
            <a:endParaRPr lang="en-US" sz="2000" b="1" dirty="0">
              <a:solidFill>
                <a:schemeClr val="tx1"/>
              </a:solidFill>
            </a:endParaRPr>
          </a:p>
          <a:p>
            <a:pPr algn="just">
              <a:buClr>
                <a:srgbClr val="336699"/>
              </a:buClr>
              <a:buSzPct val="25000"/>
            </a:pPr>
            <a:endParaRPr lang="en-US" sz="2000" b="1" dirty="0">
              <a:solidFill>
                <a:schemeClr val="tx1"/>
              </a:solidFill>
            </a:endParaRPr>
          </a:p>
          <a:p>
            <a:pPr algn="just">
              <a:buClr>
                <a:srgbClr val="336699"/>
              </a:buClr>
              <a:buSzPct val="25000"/>
            </a:pPr>
            <a:r>
              <a:rPr lang="en-US" sz="3000" b="1" dirty="0">
                <a:solidFill>
                  <a:schemeClr val="tx1"/>
                </a:solidFill>
                <a:latin typeface="Times New Roman" panose="02020603050405020304" pitchFamily="18" charset="0"/>
                <a:cs typeface="Times New Roman" panose="02020603050405020304" pitchFamily="18" charset="0"/>
              </a:rPr>
              <a:t>Test Case </a:t>
            </a:r>
            <a:r>
              <a:rPr lang="en-US" sz="3000" b="1" dirty="0" smtClean="0">
                <a:solidFill>
                  <a:schemeClr val="tx1"/>
                </a:solidFill>
                <a:latin typeface="Times New Roman" panose="02020603050405020304" pitchFamily="18" charset="0"/>
                <a:cs typeface="Times New Roman" panose="02020603050405020304" pitchFamily="18" charset="0"/>
              </a:rPr>
              <a:t>4 </a:t>
            </a:r>
            <a:r>
              <a:rPr lang="en-US" sz="3000" b="1" dirty="0">
                <a:solidFill>
                  <a:schemeClr val="tx1"/>
                </a:solidFill>
                <a:latin typeface="Times New Roman" panose="02020603050405020304" pitchFamily="18" charset="0"/>
                <a:cs typeface="Times New Roman" panose="02020603050405020304" pitchFamily="18" charset="0"/>
              </a:rPr>
              <a:t>(Number Assignment Verification)</a:t>
            </a:r>
          </a:p>
          <a:p>
            <a:pPr algn="just">
              <a:buClr>
                <a:srgbClr val="336699"/>
              </a:buClr>
              <a:buSzPct val="25000"/>
            </a:pPr>
            <a:endParaRPr lang="en-US" sz="3000" dirty="0">
              <a:solidFill>
                <a:schemeClr val="tx1"/>
              </a:solidFill>
              <a:latin typeface="Times New Roman" panose="02020603050405020304" pitchFamily="18" charset="0"/>
              <a:cs typeface="Times New Roman" panose="02020603050405020304" pitchFamily="18" charset="0"/>
            </a:endParaRPr>
          </a:p>
          <a:p>
            <a:pPr algn="just">
              <a:buClr>
                <a:srgbClr val="336699"/>
              </a:buClr>
              <a:buSzPct val="25000"/>
            </a:pPr>
            <a:r>
              <a:rPr lang="en-US" sz="2000" b="1" dirty="0">
                <a:solidFill>
                  <a:schemeClr val="tx1"/>
                </a:solidFill>
                <a:latin typeface="Times New Roman" panose="02020603050405020304" pitchFamily="18" charset="0"/>
                <a:cs typeface="Times New Roman" panose="02020603050405020304" pitchFamily="18" charset="0"/>
              </a:rPr>
              <a:t>Purpose</a:t>
            </a:r>
          </a:p>
          <a:p>
            <a:pPr algn="just">
              <a:buClr>
                <a:srgbClr val="336699"/>
              </a:buClr>
              <a:buSzPct val="25000"/>
            </a:pPr>
            <a:r>
              <a:rPr lang="en-US" sz="2000" dirty="0">
                <a:solidFill>
                  <a:schemeClr val="tx1"/>
                </a:solidFill>
                <a:latin typeface="Times New Roman" panose="02020603050405020304" pitchFamily="18" charset="0"/>
                <a:cs typeface="Times New Roman" panose="02020603050405020304" pitchFamily="18" charset="0"/>
              </a:rPr>
              <a:t>To ensure that the game verifies the user selection (rule selection) and provides appropriate feedback to the user.</a:t>
            </a:r>
          </a:p>
          <a:p>
            <a:pPr algn="just">
              <a:buClr>
                <a:srgbClr val="336699"/>
              </a:buClr>
              <a:buSzPct val="25000"/>
            </a:pPr>
            <a:r>
              <a:rPr lang="en-US" sz="2000" b="1" dirty="0">
                <a:solidFill>
                  <a:schemeClr val="tx1"/>
                </a:solidFill>
                <a:latin typeface="Times New Roman" panose="02020603050405020304" pitchFamily="18" charset="0"/>
                <a:cs typeface="Times New Roman" panose="02020603050405020304" pitchFamily="18" charset="0"/>
              </a:rPr>
              <a:t>Precondition</a:t>
            </a:r>
          </a:p>
          <a:p>
            <a:pPr algn="just">
              <a:buClr>
                <a:srgbClr val="336699"/>
              </a:buClr>
              <a:buSzPct val="25000"/>
            </a:pPr>
            <a:r>
              <a:rPr lang="en-US" sz="2000" dirty="0">
                <a:solidFill>
                  <a:schemeClr val="tx1"/>
                </a:solidFill>
                <a:latin typeface="Times New Roman" panose="02020603050405020304" pitchFamily="18" charset="0"/>
                <a:cs typeface="Times New Roman" panose="02020603050405020304" pitchFamily="18" charset="0"/>
              </a:rPr>
              <a:t>The user is in either mode A or B (any level and range). The user is prompted with a number and is asked to assign it to a color (red, blue, or yellow).</a:t>
            </a:r>
          </a:p>
          <a:p>
            <a:pPr algn="just">
              <a:buClr>
                <a:srgbClr val="336699"/>
              </a:buClr>
              <a:buSzPct val="25000"/>
            </a:pPr>
            <a:r>
              <a:rPr lang="en-US" sz="2000" b="1" dirty="0">
                <a:solidFill>
                  <a:schemeClr val="tx1"/>
                </a:solidFill>
                <a:latin typeface="Times New Roman" panose="02020603050405020304" pitchFamily="18" charset="0"/>
                <a:cs typeface="Times New Roman" panose="02020603050405020304" pitchFamily="18" charset="0"/>
              </a:rPr>
              <a:t>Input</a:t>
            </a:r>
            <a:r>
              <a:rPr lang="en-US" sz="2000" dirty="0">
                <a:solidFill>
                  <a:schemeClr val="tx1"/>
                </a:solidFill>
                <a:latin typeface="Times New Roman" panose="02020603050405020304" pitchFamily="18" charset="0"/>
                <a:cs typeface="Times New Roman" panose="02020603050405020304" pitchFamily="18" charset="0"/>
              </a:rPr>
              <a:t> </a:t>
            </a:r>
          </a:p>
          <a:p>
            <a:pPr algn="just">
              <a:buClr>
                <a:srgbClr val="336699"/>
              </a:buClr>
              <a:buSzPct val="25000"/>
            </a:pPr>
            <a:r>
              <a:rPr lang="en-US" sz="2000" dirty="0">
                <a:solidFill>
                  <a:schemeClr val="tx1"/>
                </a:solidFill>
                <a:latin typeface="Times New Roman" panose="02020603050405020304" pitchFamily="18" charset="0"/>
                <a:cs typeface="Times New Roman" panose="02020603050405020304" pitchFamily="18" charset="0"/>
              </a:rPr>
              <a:t>The user selects the desired color and taps the submit button.</a:t>
            </a:r>
          </a:p>
          <a:p>
            <a:pPr algn="just">
              <a:buClr>
                <a:srgbClr val="336699"/>
              </a:buClr>
              <a:buSzPct val="25000"/>
            </a:pPr>
            <a:r>
              <a:rPr lang="en-US" sz="2000" b="1" dirty="0">
                <a:solidFill>
                  <a:schemeClr val="tx1"/>
                </a:solidFill>
                <a:latin typeface="Times New Roman" panose="02020603050405020304" pitchFamily="18" charset="0"/>
                <a:cs typeface="Times New Roman" panose="02020603050405020304" pitchFamily="18" charset="0"/>
              </a:rPr>
              <a:t>Expected Result</a:t>
            </a:r>
          </a:p>
          <a:p>
            <a:pPr algn="just">
              <a:buClr>
                <a:srgbClr val="336699"/>
              </a:buClr>
              <a:buSzPct val="25000"/>
            </a:pPr>
            <a:r>
              <a:rPr lang="en-US" sz="2000" dirty="0">
                <a:solidFill>
                  <a:schemeClr val="tx1"/>
                </a:solidFill>
                <a:latin typeface="Times New Roman" panose="02020603050405020304" pitchFamily="18" charset="0"/>
                <a:cs typeface="Times New Roman" panose="02020603050405020304" pitchFamily="18" charset="0"/>
              </a:rPr>
              <a:t>If the user made the correct selection, a feedback message will inform the user of a correct answer. Consequently, the number assigned must appear in the color circle box. If the selection is incorrect, the user will receive an appropriate feedback message asking for a retry.</a:t>
            </a:r>
          </a:p>
          <a:p>
            <a:pPr algn="just">
              <a:buClr>
                <a:srgbClr val="336699"/>
              </a:buClr>
              <a:buSzPct val="25000"/>
            </a:pPr>
            <a:r>
              <a:rPr lang="en-US" sz="2000" b="1" dirty="0">
                <a:solidFill>
                  <a:schemeClr val="tx1"/>
                </a:solidFill>
                <a:latin typeface="Times New Roman" panose="02020603050405020304" pitchFamily="18" charset="0"/>
                <a:cs typeface="Times New Roman" panose="02020603050405020304" pitchFamily="18" charset="0"/>
              </a:rPr>
              <a:t>Actual result</a:t>
            </a:r>
          </a:p>
          <a:p>
            <a:pPr algn="just">
              <a:buClr>
                <a:srgbClr val="336699"/>
              </a:buClr>
              <a:buSzPct val="25000"/>
            </a:pPr>
            <a:r>
              <a:rPr lang="en-US" sz="2000" dirty="0">
                <a:solidFill>
                  <a:schemeClr val="tx1"/>
                </a:solidFill>
                <a:latin typeface="Times New Roman" panose="02020603050405020304" pitchFamily="18" charset="0"/>
                <a:cs typeface="Times New Roman" panose="02020603050405020304" pitchFamily="18" charset="0"/>
              </a:rPr>
              <a:t>When the user made the correct selection, a feedback message was shown indicating a correct answer. Consequently, the number assigned appeared in the respective color-circle’s box. When the selection was incorrect, the user received an appropriate feedback message asking for a retry.</a:t>
            </a:r>
            <a:endParaRPr lang="en-US" sz="2000" dirty="0">
              <a:solidFill>
                <a:srgbClr val="336699"/>
              </a:solidFill>
            </a:endParaRPr>
          </a:p>
          <a:p>
            <a:pPr algn="just">
              <a:buClr>
                <a:srgbClr val="336699"/>
              </a:buClr>
              <a:buSzPct val="25000"/>
            </a:pPr>
            <a:endParaRPr lang="en-US" sz="2000" b="1" dirty="0">
              <a:solidFill>
                <a:srgbClr val="336699"/>
              </a:solidFill>
            </a:endParaRPr>
          </a:p>
          <a:p>
            <a:pPr algn="just">
              <a:buClr>
                <a:srgbClr val="336699"/>
              </a:buClr>
              <a:buSzPct val="25000"/>
            </a:pPr>
            <a:endParaRPr lang="en-US" sz="2000" b="1" dirty="0">
              <a:solidFill>
                <a:srgbClr val="336699"/>
              </a:solidFill>
            </a:endParaRPr>
          </a:p>
          <a:p>
            <a:pPr marL="0" marR="0" lvl="0" indent="0" algn="just" rtl="0">
              <a:lnSpc>
                <a:spcPct val="100000"/>
              </a:lnSpc>
              <a:spcBef>
                <a:spcPts val="0"/>
              </a:spcBef>
              <a:spcAft>
                <a:spcPts val="0"/>
              </a:spcAft>
              <a:buClr>
                <a:srgbClr val="336699"/>
              </a:buClr>
              <a:buSzPct val="25000"/>
              <a:buFont typeface="Arial"/>
              <a:buNone/>
            </a:pPr>
            <a:endParaRPr lang="en-US" sz="2000" b="1" dirty="0">
              <a:solidFill>
                <a:srgbClr val="336699"/>
              </a:solidFill>
            </a:endParaRPr>
          </a:p>
          <a:p>
            <a:pPr marL="0" marR="0" lvl="0" indent="0" algn="just" rtl="0">
              <a:lnSpc>
                <a:spcPct val="100000"/>
              </a:lnSpc>
              <a:spcBef>
                <a:spcPts val="0"/>
              </a:spcBef>
              <a:spcAft>
                <a:spcPts val="0"/>
              </a:spcAft>
              <a:buClr>
                <a:srgbClr val="336699"/>
              </a:buClr>
              <a:buSzPct val="25000"/>
              <a:buFont typeface="Arial"/>
              <a:buNone/>
            </a:pPr>
            <a:endParaRPr lang="en-US" sz="2000" b="1" i="0" u="none" strike="noStrike" cap="none" dirty="0">
              <a:solidFill>
                <a:srgbClr val="336699"/>
              </a:solidFill>
              <a:latin typeface="Arial"/>
              <a:ea typeface="Arial"/>
              <a:cs typeface="Arial"/>
              <a:sym typeface="Arial"/>
            </a:endParaRPr>
          </a:p>
        </p:txBody>
      </p:sp>
      <p:pic>
        <p:nvPicPr>
          <p:cNvPr id="4" name="Picture 3"/>
          <p:cNvPicPr>
            <a:picLocks noChangeAspect="1"/>
          </p:cNvPicPr>
          <p:nvPr/>
        </p:nvPicPr>
        <p:blipFill>
          <a:blip r:embed="rId4"/>
          <a:stretch>
            <a:fillRect/>
          </a:stretch>
        </p:blipFill>
        <p:spPr>
          <a:xfrm>
            <a:off x="4934030" y="1510440"/>
            <a:ext cx="3224399" cy="425983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779462" y="381000"/>
            <a:ext cx="7583486" cy="1044575"/>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Summary</a:t>
            </a:r>
          </a:p>
        </p:txBody>
      </p:sp>
      <p:sp>
        <p:nvSpPr>
          <p:cNvPr id="243" name="Shape 243"/>
          <p:cNvSpPr txBox="1">
            <a:spLocks noGrp="1"/>
          </p:cNvSpPr>
          <p:nvPr>
            <p:ph type="body" idx="1"/>
          </p:nvPr>
        </p:nvSpPr>
        <p:spPr>
          <a:xfrm>
            <a:off x="779462" y="1706252"/>
            <a:ext cx="7583486" cy="4208462"/>
          </a:xfrm>
          <a:prstGeom prst="rect">
            <a:avLst/>
          </a:prstGeom>
          <a:noFill/>
          <a:ln>
            <a:noFill/>
          </a:ln>
        </p:spPr>
        <p:txBody>
          <a:bodyPr lIns="91425" tIns="45700" rIns="91425" bIns="45700" anchor="t" anchorCtr="0">
            <a:noAutofit/>
          </a:bodyPr>
          <a:lstStyle/>
          <a:p>
            <a:pPr lvl="0" indent="-282575">
              <a:spcBef>
                <a:spcPts val="0"/>
              </a:spcBef>
            </a:pPr>
            <a:r>
              <a:rPr lang="en-US" sz="2400" dirty="0">
                <a:solidFill>
                  <a:schemeClr val="tx1"/>
                </a:solidFill>
                <a:latin typeface="Times New Roman" panose="02020603050405020304" pitchFamily="18" charset="0"/>
                <a:cs typeface="Times New Roman" panose="02020603050405020304" pitchFamily="18" charset="0"/>
                <a:sym typeface="Arial"/>
              </a:rPr>
              <a:t>The </a:t>
            </a:r>
            <a:r>
              <a:rPr lang="en-US" sz="2400" dirty="0" err="1">
                <a:solidFill>
                  <a:schemeClr val="tx1"/>
                </a:solidFill>
                <a:latin typeface="Times New Roman" panose="02020603050405020304" pitchFamily="18" charset="0"/>
                <a:cs typeface="Times New Roman" panose="02020603050405020304" pitchFamily="18" charset="0"/>
                <a:sym typeface="Arial"/>
              </a:rPr>
              <a:t>Flagway</a:t>
            </a:r>
            <a:r>
              <a:rPr lang="en-US" sz="2400" dirty="0">
                <a:solidFill>
                  <a:schemeClr val="tx1"/>
                </a:solidFill>
                <a:latin typeface="Times New Roman" panose="02020603050405020304" pitchFamily="18" charset="0"/>
                <a:cs typeface="Times New Roman" panose="02020603050405020304" pitchFamily="18" charset="0"/>
                <a:sym typeface="Arial"/>
              </a:rPr>
              <a:t> game app is now in its first </a:t>
            </a:r>
            <a:r>
              <a:rPr lang="en-US" sz="2400" dirty="0" smtClean="0">
                <a:solidFill>
                  <a:schemeClr val="tx1"/>
                </a:solidFill>
                <a:latin typeface="Times New Roman" panose="02020603050405020304" pitchFamily="18" charset="0"/>
                <a:cs typeface="Times New Roman" panose="02020603050405020304" pitchFamily="18" charset="0"/>
                <a:sym typeface="Arial"/>
              </a:rPr>
              <a:t>version</a:t>
            </a:r>
          </a:p>
          <a:p>
            <a:pPr lvl="0" indent="-282575">
              <a:spcBef>
                <a:spcPts val="0"/>
              </a:spcBef>
            </a:pPr>
            <a:r>
              <a:rPr lang="en-US" sz="2400" dirty="0" smtClean="0">
                <a:solidFill>
                  <a:schemeClr val="tx1"/>
                </a:solidFill>
                <a:latin typeface="Times New Roman" panose="02020603050405020304" pitchFamily="18" charset="0"/>
                <a:cs typeface="Times New Roman" panose="02020603050405020304" pitchFamily="18" charset="0"/>
                <a:sym typeface="Arial"/>
              </a:rPr>
              <a:t>It will </a:t>
            </a:r>
            <a:r>
              <a:rPr lang="en-US" sz="2400" dirty="0">
                <a:solidFill>
                  <a:schemeClr val="tx1"/>
                </a:solidFill>
                <a:latin typeface="Times New Roman" panose="02020603050405020304" pitchFamily="18" charset="0"/>
                <a:cs typeface="Times New Roman" panose="02020603050405020304" pitchFamily="18" charset="0"/>
                <a:sym typeface="Arial"/>
              </a:rPr>
              <a:t>be a powerful tool to implicitly </a:t>
            </a:r>
            <a:r>
              <a:rPr lang="en-US" sz="2400" dirty="0" smtClean="0">
                <a:solidFill>
                  <a:schemeClr val="tx1"/>
                </a:solidFill>
                <a:latin typeface="Times New Roman" panose="02020603050405020304" pitchFamily="18" charset="0"/>
                <a:cs typeface="Times New Roman" panose="02020603050405020304" pitchFamily="18" charset="0"/>
                <a:sym typeface="Arial"/>
              </a:rPr>
              <a:t>teach mathematics</a:t>
            </a:r>
          </a:p>
          <a:p>
            <a:pPr lvl="0" indent="-282575">
              <a:spcBef>
                <a:spcPts val="0"/>
              </a:spcBef>
            </a:pPr>
            <a:r>
              <a:rPr lang="en-US" sz="2400" dirty="0" smtClean="0">
                <a:solidFill>
                  <a:schemeClr val="tx1"/>
                </a:solidFill>
                <a:latin typeface="Times New Roman" panose="02020603050405020304" pitchFamily="18" charset="0"/>
                <a:cs typeface="Times New Roman" panose="02020603050405020304" pitchFamily="18" charset="0"/>
                <a:sym typeface="Arial"/>
              </a:rPr>
              <a:t>The game will need to be extended </a:t>
            </a:r>
          </a:p>
          <a:p>
            <a:pPr lvl="0" indent="-282575">
              <a:spcBef>
                <a:spcPts val="0"/>
              </a:spcBef>
            </a:pPr>
            <a:r>
              <a:rPr lang="en-US" sz="2400" dirty="0" smtClean="0">
                <a:solidFill>
                  <a:schemeClr val="tx1"/>
                </a:solidFill>
                <a:latin typeface="Times New Roman" panose="02020603050405020304" pitchFamily="18" charset="0"/>
                <a:cs typeface="Times New Roman" panose="02020603050405020304" pitchFamily="18" charset="0"/>
                <a:sym typeface="Arial"/>
              </a:rPr>
              <a:t>UI can be made more user friendly</a:t>
            </a:r>
            <a:endParaRPr lang="en-US" sz="2400" b="0" i="0" u="none" strike="noStrike" cap="none" dirty="0">
              <a:solidFill>
                <a:schemeClr val="tx1"/>
              </a:solidFill>
              <a:latin typeface="Times New Roman" panose="02020603050405020304" pitchFamily="18" charset="0"/>
              <a:ea typeface="Trebuchet MS"/>
              <a:cs typeface="Times New Roman" panose="02020603050405020304" pitchFamily="18" charset="0"/>
              <a:sym typeface="Arial"/>
            </a:endParaRPr>
          </a:p>
          <a:p>
            <a:pPr marL="0" marR="0" lvl="0" indent="0" algn="l" rtl="0">
              <a:spcBef>
                <a:spcPts val="2000"/>
              </a:spcBef>
              <a:spcAft>
                <a:spcPts val="0"/>
              </a:spcAft>
              <a:buNone/>
            </a:pP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779462" y="381000"/>
            <a:ext cx="7583486" cy="1044575"/>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smtClean="0">
                <a:solidFill>
                  <a:srgbClr val="001D4D"/>
                </a:solidFill>
                <a:latin typeface="Trebuchet MS"/>
                <a:ea typeface="Trebuchet MS"/>
                <a:cs typeface="Trebuchet MS"/>
                <a:sym typeface="Trebuchet MS"/>
              </a:rPr>
              <a:t>Contact Information</a:t>
            </a:r>
            <a:endParaRPr lang="en-US" sz="3800" b="0" i="0" u="none" strike="noStrike" cap="none" dirty="0">
              <a:solidFill>
                <a:srgbClr val="001D4D"/>
              </a:solidFill>
              <a:latin typeface="Trebuchet MS"/>
              <a:ea typeface="Trebuchet MS"/>
              <a:cs typeface="Trebuchet MS"/>
              <a:sym typeface="Trebuchet MS"/>
            </a:endParaRPr>
          </a:p>
        </p:txBody>
      </p:sp>
      <p:sp>
        <p:nvSpPr>
          <p:cNvPr id="243" name="Shape 243"/>
          <p:cNvSpPr txBox="1">
            <a:spLocks noGrp="1"/>
          </p:cNvSpPr>
          <p:nvPr>
            <p:ph type="body" idx="1"/>
          </p:nvPr>
        </p:nvSpPr>
        <p:spPr>
          <a:xfrm>
            <a:off x="779462" y="1706252"/>
            <a:ext cx="7583486" cy="4208462"/>
          </a:xfrm>
          <a:prstGeom prst="rect">
            <a:avLst/>
          </a:prstGeom>
          <a:noFill/>
          <a:ln>
            <a:noFill/>
          </a:ln>
        </p:spPr>
        <p:txBody>
          <a:bodyPr lIns="91425" tIns="45700" rIns="91425" bIns="45700" anchor="t" anchorCtr="0">
            <a:noAutofit/>
          </a:bodyPr>
          <a:lstStyle/>
          <a:p>
            <a:pPr lvl="0" indent="-282575">
              <a:spcBef>
                <a:spcPts val="0"/>
              </a:spcBef>
            </a:pPr>
            <a:r>
              <a:rPr lang="en-US" dirty="0" smtClean="0"/>
              <a:t>Design and Developed by:</a:t>
            </a:r>
            <a:endParaRPr lang="en-US" sz="2200" b="0" i="0" u="none" strike="noStrike" cap="none" dirty="0" smtClean="0">
              <a:solidFill>
                <a:srgbClr val="001D4D"/>
              </a:solidFill>
              <a:latin typeface="Trebuchet MS"/>
              <a:ea typeface="Trebuchet MS"/>
              <a:cs typeface="Trebuchet MS"/>
              <a:sym typeface="Trebuchet MS"/>
            </a:endParaRPr>
          </a:p>
          <a:p>
            <a:pPr marL="0" lvl="0" indent="0">
              <a:spcBef>
                <a:spcPts val="0"/>
              </a:spcBef>
              <a:buNone/>
            </a:pPr>
            <a:r>
              <a:rPr lang="en-US" dirty="0" smtClean="0"/>
              <a:t>   Md Musfiqur Rahman Sazal (</a:t>
            </a:r>
            <a:r>
              <a:rPr lang="en-US" dirty="0" smtClean="0">
                <a:hlinkClick r:id="rId3"/>
              </a:rPr>
              <a:t>msaza001@fiu.edu</a:t>
            </a:r>
            <a:r>
              <a:rPr lang="en-US" dirty="0" smtClean="0"/>
              <a:t>)</a:t>
            </a:r>
          </a:p>
          <a:p>
            <a:pPr marL="0" lvl="0" indent="0">
              <a:spcBef>
                <a:spcPts val="0"/>
              </a:spcBef>
              <a:buNone/>
            </a:pPr>
            <a:r>
              <a:rPr lang="en-US" dirty="0"/>
              <a:t> </a:t>
            </a:r>
            <a:r>
              <a:rPr lang="en-US" dirty="0" smtClean="0"/>
              <a:t>  </a:t>
            </a:r>
            <a:r>
              <a:rPr lang="en-US" sz="2400" dirty="0" err="1" smtClean="0"/>
              <a:t>Deya</a:t>
            </a:r>
            <a:r>
              <a:rPr lang="en-US" sz="2400" dirty="0" smtClean="0"/>
              <a:t> </a:t>
            </a:r>
            <a:r>
              <a:rPr lang="en-US" sz="2400" dirty="0" err="1" smtClean="0"/>
              <a:t>Banisakher</a:t>
            </a:r>
            <a:r>
              <a:rPr lang="en-US" dirty="0"/>
              <a:t> </a:t>
            </a:r>
            <a:r>
              <a:rPr lang="en-US" dirty="0" smtClean="0"/>
              <a:t>(</a:t>
            </a:r>
            <a:r>
              <a:rPr lang="en-US" dirty="0">
                <a:hlinkClick r:id="rId4"/>
              </a:rPr>
              <a:t>dbani001@fiu.edu</a:t>
            </a:r>
            <a:r>
              <a:rPr lang="en-US" dirty="0" smtClean="0"/>
              <a:t>)</a:t>
            </a:r>
          </a:p>
          <a:p>
            <a:pPr marL="0" lvl="0" indent="0">
              <a:spcBef>
                <a:spcPts val="0"/>
              </a:spcBef>
              <a:buNone/>
            </a:pPr>
            <a:r>
              <a:rPr lang="en-US" sz="2200" b="0" i="0" u="none" strike="noStrike" cap="none" dirty="0" smtClean="0">
                <a:solidFill>
                  <a:srgbClr val="001D4D"/>
                </a:solidFill>
                <a:latin typeface="Trebuchet MS"/>
                <a:ea typeface="Trebuchet MS"/>
                <a:cs typeface="Trebuchet MS"/>
                <a:sym typeface="Trebuchet MS"/>
              </a:rPr>
              <a:t> </a:t>
            </a:r>
            <a:endParaRPr lang="en-US" dirty="0"/>
          </a:p>
          <a:p>
            <a:pPr marL="342900" lvl="0" indent="-342900">
              <a:spcBef>
                <a:spcPts val="0"/>
              </a:spcBef>
              <a:buFont typeface="Arial" panose="020B0604020202020204" pitchFamily="34" charset="0"/>
              <a:buChar char="•"/>
            </a:pPr>
            <a:r>
              <a:rPr lang="en-US" sz="2200" b="0" i="0" u="none" strike="noStrike" cap="none" dirty="0" smtClean="0">
                <a:solidFill>
                  <a:srgbClr val="001D4D"/>
                </a:solidFill>
                <a:latin typeface="Trebuchet MS"/>
                <a:ea typeface="Trebuchet MS"/>
                <a:cs typeface="Trebuchet MS"/>
                <a:sym typeface="Trebuchet MS"/>
              </a:rPr>
              <a:t>Questions</a:t>
            </a:r>
            <a:r>
              <a:rPr lang="en-US" sz="2200" b="0" i="0" u="none" strike="noStrike" cap="none" dirty="0">
                <a:solidFill>
                  <a:srgbClr val="001D4D"/>
                </a:solidFill>
                <a:latin typeface="Trebuchet MS"/>
                <a:ea typeface="Trebuchet MS"/>
                <a:cs typeface="Trebuchet MS"/>
                <a:sym typeface="Trebuchet MS"/>
              </a:rPr>
              <a:t>?</a:t>
            </a:r>
          </a:p>
          <a:p>
            <a:pPr marL="0" marR="0" lvl="0" indent="0" algn="l" rtl="0">
              <a:spcBef>
                <a:spcPts val="2000"/>
              </a:spcBef>
              <a:spcAft>
                <a:spcPts val="0"/>
              </a:spcAft>
              <a:buClr>
                <a:srgbClr val="001D4D"/>
              </a:buClr>
              <a:buSzPct val="100000"/>
              <a:buNone/>
            </a:pPr>
            <a:r>
              <a:rPr lang="en-US" sz="2200" b="0" i="0" u="none" strike="noStrike" cap="none" dirty="0" smtClean="0">
                <a:solidFill>
                  <a:srgbClr val="001D4D"/>
                </a:solidFill>
                <a:latin typeface="Trebuchet MS"/>
                <a:ea typeface="Trebuchet MS"/>
                <a:cs typeface="Trebuchet MS"/>
                <a:sym typeface="Trebuchet MS"/>
              </a:rPr>
              <a:t>                              </a:t>
            </a:r>
            <a:r>
              <a:rPr lang="en-US" sz="2800" b="0" i="0" u="none" strike="noStrike" cap="none" dirty="0" smtClean="0">
                <a:solidFill>
                  <a:srgbClr val="001D4D"/>
                </a:solidFill>
                <a:latin typeface="Trebuchet MS"/>
                <a:ea typeface="Trebuchet MS"/>
                <a:cs typeface="Trebuchet MS"/>
                <a:sym typeface="Trebuchet MS"/>
              </a:rPr>
              <a:t>Thank </a:t>
            </a:r>
            <a:r>
              <a:rPr lang="en-US" sz="2800" b="0" i="0" u="none" strike="noStrike" cap="none" dirty="0">
                <a:solidFill>
                  <a:srgbClr val="001D4D"/>
                </a:solidFill>
                <a:latin typeface="Trebuchet MS"/>
                <a:ea typeface="Trebuchet MS"/>
                <a:cs typeface="Trebuchet MS"/>
                <a:sym typeface="Trebuchet MS"/>
              </a:rPr>
              <a:t>You!</a:t>
            </a:r>
          </a:p>
          <a:p>
            <a:pPr marL="0" marR="0" lvl="0" indent="0" algn="l" rtl="0">
              <a:spcBef>
                <a:spcPts val="2000"/>
              </a:spcBef>
              <a:spcAft>
                <a:spcPts val="0"/>
              </a:spcAft>
              <a:buNone/>
            </a:pPr>
            <a:endParaRPr dirty="0"/>
          </a:p>
        </p:txBody>
      </p:sp>
      <p:pic>
        <p:nvPicPr>
          <p:cNvPr id="3" name="Picture 2"/>
          <p:cNvPicPr>
            <a:picLocks noChangeAspect="1"/>
          </p:cNvPicPr>
          <p:nvPr/>
        </p:nvPicPr>
        <p:blipFill>
          <a:blip r:embed="rId5"/>
          <a:stretch>
            <a:fillRect/>
          </a:stretch>
        </p:blipFill>
        <p:spPr>
          <a:xfrm>
            <a:off x="1078525" y="4317768"/>
            <a:ext cx="1315884" cy="1315884"/>
          </a:xfrm>
          <a:prstGeom prst="rect">
            <a:avLst/>
          </a:prstGeom>
        </p:spPr>
      </p:pic>
      <p:pic>
        <p:nvPicPr>
          <p:cNvPr id="4" name="Picture 3"/>
          <p:cNvPicPr>
            <a:picLocks noChangeAspect="1"/>
          </p:cNvPicPr>
          <p:nvPr/>
        </p:nvPicPr>
        <p:blipFill>
          <a:blip r:embed="rId6"/>
          <a:stretch>
            <a:fillRect/>
          </a:stretch>
        </p:blipFill>
        <p:spPr>
          <a:xfrm>
            <a:off x="3358456" y="4222144"/>
            <a:ext cx="1411508" cy="1411508"/>
          </a:xfrm>
          <a:prstGeom prst="rect">
            <a:avLst/>
          </a:prstGeom>
        </p:spPr>
      </p:pic>
      <p:pic>
        <p:nvPicPr>
          <p:cNvPr id="5" name="Picture 4"/>
          <p:cNvPicPr>
            <a:picLocks noChangeAspect="1"/>
          </p:cNvPicPr>
          <p:nvPr/>
        </p:nvPicPr>
        <p:blipFill>
          <a:blip r:embed="rId7"/>
          <a:stretch>
            <a:fillRect/>
          </a:stretch>
        </p:blipFill>
        <p:spPr>
          <a:xfrm>
            <a:off x="5535873" y="4317768"/>
            <a:ext cx="2458058" cy="1130938"/>
          </a:xfrm>
          <a:prstGeom prst="rect">
            <a:avLst/>
          </a:prstGeom>
        </p:spPr>
      </p:pic>
    </p:spTree>
    <p:extLst>
      <p:ext uri="{BB962C8B-B14F-4D97-AF65-F5344CB8AC3E}">
        <p14:creationId xmlns:p14="http://schemas.microsoft.com/office/powerpoint/2010/main" val="647705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779462" y="381000"/>
            <a:ext cx="7583486" cy="1044575"/>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Pro</a:t>
            </a:r>
            <a:r>
              <a:rPr lang="en-US"/>
              <a:t>ject</a:t>
            </a:r>
            <a:r>
              <a:rPr lang="en-US" sz="3800" b="0" i="0" u="none" strike="noStrike" cap="none">
                <a:solidFill>
                  <a:srgbClr val="001D4D"/>
                </a:solidFill>
                <a:latin typeface="Trebuchet MS"/>
                <a:ea typeface="Trebuchet MS"/>
                <a:cs typeface="Trebuchet MS"/>
                <a:sym typeface="Trebuchet MS"/>
              </a:rPr>
              <a:t> definition</a:t>
            </a:r>
          </a:p>
        </p:txBody>
      </p:sp>
      <p:pic>
        <p:nvPicPr>
          <p:cNvPr id="2" name="Picture 1"/>
          <p:cNvPicPr>
            <a:picLocks noChangeAspect="1"/>
          </p:cNvPicPr>
          <p:nvPr/>
        </p:nvPicPr>
        <p:blipFill>
          <a:blip r:embed="rId3"/>
          <a:stretch>
            <a:fillRect/>
          </a:stretch>
        </p:blipFill>
        <p:spPr>
          <a:xfrm>
            <a:off x="750776" y="1524000"/>
            <a:ext cx="2374239" cy="3807854"/>
          </a:xfrm>
          <a:prstGeom prst="rect">
            <a:avLst/>
          </a:prstGeom>
        </p:spPr>
      </p:pic>
      <p:pic>
        <p:nvPicPr>
          <p:cNvPr id="4" name="Picture 3"/>
          <p:cNvPicPr>
            <a:picLocks noChangeAspect="1"/>
          </p:cNvPicPr>
          <p:nvPr/>
        </p:nvPicPr>
        <p:blipFill>
          <a:blip r:embed="rId4"/>
          <a:stretch>
            <a:fillRect/>
          </a:stretch>
        </p:blipFill>
        <p:spPr>
          <a:xfrm>
            <a:off x="6120220" y="1524000"/>
            <a:ext cx="2344218" cy="3807854"/>
          </a:xfrm>
          <a:prstGeom prst="rect">
            <a:avLst/>
          </a:prstGeom>
        </p:spPr>
      </p:pic>
      <p:pic>
        <p:nvPicPr>
          <p:cNvPr id="5" name="Picture 4"/>
          <p:cNvPicPr>
            <a:picLocks noChangeAspect="1"/>
          </p:cNvPicPr>
          <p:nvPr/>
        </p:nvPicPr>
        <p:blipFill>
          <a:blip r:embed="rId5"/>
          <a:stretch>
            <a:fillRect/>
          </a:stretch>
        </p:blipFill>
        <p:spPr>
          <a:xfrm>
            <a:off x="3440961" y="1524001"/>
            <a:ext cx="2341653" cy="380785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Pro</a:t>
            </a:r>
            <a:r>
              <a:rPr lang="en-US"/>
              <a:t>ject</a:t>
            </a:r>
            <a:r>
              <a:rPr lang="en-US" sz="3800" b="0" i="0" u="none" strike="noStrike" cap="none">
                <a:solidFill>
                  <a:srgbClr val="001D4D"/>
                </a:solidFill>
                <a:latin typeface="Trebuchet MS"/>
                <a:ea typeface="Trebuchet MS"/>
                <a:cs typeface="Trebuchet MS"/>
                <a:sym typeface="Trebuchet MS"/>
              </a:rPr>
              <a:t> definition</a:t>
            </a:r>
          </a:p>
        </p:txBody>
      </p:sp>
      <p:pic>
        <p:nvPicPr>
          <p:cNvPr id="3" name="Picture 2"/>
          <p:cNvPicPr>
            <a:picLocks noChangeAspect="1"/>
          </p:cNvPicPr>
          <p:nvPr/>
        </p:nvPicPr>
        <p:blipFill>
          <a:blip r:embed="rId3"/>
          <a:stretch>
            <a:fillRect/>
          </a:stretch>
        </p:blipFill>
        <p:spPr>
          <a:xfrm>
            <a:off x="779462" y="1571004"/>
            <a:ext cx="2386484" cy="3973476"/>
          </a:xfrm>
          <a:prstGeom prst="rect">
            <a:avLst/>
          </a:prstGeom>
        </p:spPr>
      </p:pic>
      <p:pic>
        <p:nvPicPr>
          <p:cNvPr id="4" name="Picture 3"/>
          <p:cNvPicPr>
            <a:picLocks noChangeAspect="1"/>
          </p:cNvPicPr>
          <p:nvPr/>
        </p:nvPicPr>
        <p:blipFill>
          <a:blip r:embed="rId4"/>
          <a:stretch>
            <a:fillRect/>
          </a:stretch>
        </p:blipFill>
        <p:spPr>
          <a:xfrm>
            <a:off x="3305978" y="1571004"/>
            <a:ext cx="2734214" cy="3973476"/>
          </a:xfrm>
          <a:prstGeom prst="rect">
            <a:avLst/>
          </a:prstGeom>
        </p:spPr>
      </p:pic>
      <p:pic>
        <p:nvPicPr>
          <p:cNvPr id="6" name="Picture 5"/>
          <p:cNvPicPr>
            <a:picLocks noChangeAspect="1"/>
          </p:cNvPicPr>
          <p:nvPr/>
        </p:nvPicPr>
        <p:blipFill>
          <a:blip r:embed="rId5"/>
          <a:stretch>
            <a:fillRect/>
          </a:stretch>
        </p:blipFill>
        <p:spPr>
          <a:xfrm>
            <a:off x="6303565" y="1571005"/>
            <a:ext cx="2470839" cy="397347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Requirements: Use Cases</a:t>
            </a:r>
          </a:p>
        </p:txBody>
      </p:sp>
      <p:pic>
        <p:nvPicPr>
          <p:cNvPr id="2" name="Picture 1"/>
          <p:cNvPicPr>
            <a:picLocks noChangeAspect="1"/>
          </p:cNvPicPr>
          <p:nvPr/>
        </p:nvPicPr>
        <p:blipFill>
          <a:blip r:embed="rId3"/>
          <a:stretch>
            <a:fillRect/>
          </a:stretch>
        </p:blipFill>
        <p:spPr>
          <a:xfrm>
            <a:off x="1616766" y="1425600"/>
            <a:ext cx="5609480" cy="458143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System Design: Architecture</a:t>
            </a:r>
          </a:p>
        </p:txBody>
      </p:sp>
      <p:pic>
        <p:nvPicPr>
          <p:cNvPr id="2" name="Picture 1"/>
          <p:cNvPicPr>
            <a:picLocks noChangeAspect="1"/>
          </p:cNvPicPr>
          <p:nvPr/>
        </p:nvPicPr>
        <p:blipFill>
          <a:blip r:embed="rId3"/>
          <a:stretch>
            <a:fillRect/>
          </a:stretch>
        </p:blipFill>
        <p:spPr>
          <a:xfrm>
            <a:off x="779462" y="1602950"/>
            <a:ext cx="2736470" cy="2827015"/>
          </a:xfrm>
          <a:prstGeom prst="rect">
            <a:avLst/>
          </a:prstGeom>
        </p:spPr>
      </p:pic>
      <p:pic>
        <p:nvPicPr>
          <p:cNvPr id="3" name="Picture 2"/>
          <p:cNvPicPr>
            <a:picLocks noChangeAspect="1"/>
          </p:cNvPicPr>
          <p:nvPr/>
        </p:nvPicPr>
        <p:blipFill>
          <a:blip r:embed="rId4"/>
          <a:stretch>
            <a:fillRect/>
          </a:stretch>
        </p:blipFill>
        <p:spPr>
          <a:xfrm>
            <a:off x="779462" y="4704377"/>
            <a:ext cx="4032009" cy="1413088"/>
          </a:xfrm>
          <a:prstGeom prst="rect">
            <a:avLst/>
          </a:prstGeom>
        </p:spPr>
      </p:pic>
      <p:pic>
        <p:nvPicPr>
          <p:cNvPr id="4" name="Picture 3"/>
          <p:cNvPicPr>
            <a:picLocks noChangeAspect="1"/>
          </p:cNvPicPr>
          <p:nvPr/>
        </p:nvPicPr>
        <p:blipFill>
          <a:blip r:embed="rId5"/>
          <a:stretch>
            <a:fillRect/>
          </a:stretch>
        </p:blipFill>
        <p:spPr>
          <a:xfrm>
            <a:off x="3656525" y="1564634"/>
            <a:ext cx="4096557" cy="1353862"/>
          </a:xfrm>
          <a:prstGeom prst="rect">
            <a:avLst/>
          </a:prstGeom>
        </p:spPr>
      </p:pic>
      <p:pic>
        <p:nvPicPr>
          <p:cNvPr id="5" name="Picture 4"/>
          <p:cNvPicPr>
            <a:picLocks noChangeAspect="1"/>
          </p:cNvPicPr>
          <p:nvPr/>
        </p:nvPicPr>
        <p:blipFill>
          <a:blip r:embed="rId6"/>
          <a:stretch>
            <a:fillRect/>
          </a:stretch>
        </p:blipFill>
        <p:spPr>
          <a:xfrm>
            <a:off x="3656525" y="2918496"/>
            <a:ext cx="4096557" cy="1342402"/>
          </a:xfrm>
          <a:prstGeom prst="rect">
            <a:avLst/>
          </a:prstGeom>
        </p:spPr>
      </p:pic>
      <p:pic>
        <p:nvPicPr>
          <p:cNvPr id="9" name="Picture 8"/>
          <p:cNvPicPr>
            <a:picLocks noChangeAspect="1"/>
          </p:cNvPicPr>
          <p:nvPr/>
        </p:nvPicPr>
        <p:blipFill>
          <a:blip r:embed="rId7"/>
          <a:stretch>
            <a:fillRect/>
          </a:stretch>
        </p:blipFill>
        <p:spPr>
          <a:xfrm>
            <a:off x="4455254" y="4429965"/>
            <a:ext cx="4317398" cy="14147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Minimal Class Diagram</a:t>
            </a:r>
          </a:p>
        </p:txBody>
      </p:sp>
      <p:pic>
        <p:nvPicPr>
          <p:cNvPr id="1026" name="Picture 2" descr="https://lh4.googleusercontent.com/abzf2S0AVQSZV6ptuL630sAl9_shmSHHiqa3XUjtljeMWAKA6U2X_tPlieY1vrDJpZToE2BLGAgGoipPSWISYTwI6lOYU5t5rbTnjfFpUH-c5QY8s0EbgDvOOce8ifdgRX0apg4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252" y="1425600"/>
            <a:ext cx="5062193" cy="45884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Stories </a:t>
            </a:r>
          </a:p>
        </p:txBody>
      </p:sp>
      <p:sp>
        <p:nvSpPr>
          <p:cNvPr id="194" name="Shape 194"/>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marL="0" marR="0" lvl="0" indent="0" algn="l" rtl="0">
              <a:spcBef>
                <a:spcPts val="2000"/>
              </a:spcBef>
              <a:spcAft>
                <a:spcPts val="0"/>
              </a:spcAft>
              <a:buNone/>
            </a:pPr>
            <a:r>
              <a:rPr lang="en-US" dirty="0"/>
              <a:t>1</a:t>
            </a:r>
            <a:r>
              <a:rPr lang="en-US" dirty="0" smtClean="0"/>
              <a:t>. Develop a very basic prototype from scratch </a:t>
            </a:r>
            <a:endParaRPr lang="en-US" dirty="0"/>
          </a:p>
          <a:p>
            <a:pPr marL="0" marR="0" lvl="0" indent="0" algn="l" rtl="0">
              <a:spcBef>
                <a:spcPts val="2000"/>
              </a:spcBef>
              <a:spcAft>
                <a:spcPts val="0"/>
              </a:spcAft>
              <a:buNone/>
            </a:pPr>
            <a:r>
              <a:rPr lang="en-US" dirty="0"/>
              <a:t>2</a:t>
            </a:r>
            <a:r>
              <a:rPr lang="en-US" dirty="0" smtClean="0"/>
              <a:t>. Design UI for initial game level</a:t>
            </a:r>
            <a:endParaRPr lang="en-US" dirty="0"/>
          </a:p>
          <a:p>
            <a:pPr marL="0" marR="0" lvl="0" indent="0" algn="l" rtl="0">
              <a:spcBef>
                <a:spcPts val="2000"/>
              </a:spcBef>
              <a:spcAft>
                <a:spcPts val="0"/>
              </a:spcAft>
              <a:buNone/>
            </a:pPr>
            <a:r>
              <a:rPr lang="en-US" dirty="0"/>
              <a:t>3</a:t>
            </a:r>
            <a:r>
              <a:rPr lang="en-US" dirty="0" smtClean="0"/>
              <a:t>. Integrate UI and basic game</a:t>
            </a:r>
            <a:endParaRPr lang="en-US" dirty="0"/>
          </a:p>
          <a:p>
            <a:pPr marL="0" marR="0" lvl="0" indent="0" algn="l" rtl="0">
              <a:spcBef>
                <a:spcPts val="2000"/>
              </a:spcBef>
              <a:spcAft>
                <a:spcPts val="0"/>
              </a:spcAft>
              <a:buNone/>
            </a:pPr>
            <a:r>
              <a:rPr lang="en-US" dirty="0"/>
              <a:t>4</a:t>
            </a:r>
            <a:r>
              <a:rPr lang="en-US" dirty="0" smtClean="0"/>
              <a:t>. Input the algebraic rules of game</a:t>
            </a:r>
            <a:endParaRPr lang="en-US" dirty="0"/>
          </a:p>
          <a:p>
            <a:pPr marL="0" marR="0" lvl="0" indent="0" algn="l" rtl="0">
              <a:spcBef>
                <a:spcPts val="2000"/>
              </a:spcBef>
              <a:spcAft>
                <a:spcPts val="0"/>
              </a:spcAft>
              <a:buNone/>
            </a:pPr>
            <a:r>
              <a:rPr lang="en-US" dirty="0"/>
              <a:t>5</a:t>
            </a:r>
            <a:r>
              <a:rPr lang="en-US" dirty="0" smtClean="0"/>
              <a:t>. Interact with game interface</a:t>
            </a:r>
          </a:p>
          <a:p>
            <a:pPr marL="0" marR="0" lvl="0" indent="0" algn="l" rtl="0">
              <a:spcBef>
                <a:spcPts val="2000"/>
              </a:spcBef>
              <a:spcAft>
                <a:spcPts val="0"/>
              </a:spcAft>
              <a:buNone/>
            </a:pPr>
            <a:r>
              <a:rPr lang="en-US" dirty="0" smtClean="0"/>
              <a:t>6. Develop game mode and setting menu</a:t>
            </a:r>
          </a:p>
          <a:p>
            <a:pPr marL="0" lvl="0" indent="0">
              <a:buNone/>
            </a:pPr>
            <a:r>
              <a:rPr lang="en-US" dirty="0" smtClean="0"/>
              <a:t>7. </a:t>
            </a:r>
            <a:r>
              <a:rPr lang="en-US" dirty="0"/>
              <a:t>Select the rules the number </a:t>
            </a:r>
            <a:r>
              <a:rPr lang="en-US" dirty="0" smtClean="0"/>
              <a:t>follows and scoring</a:t>
            </a:r>
            <a:endParaRPr lang="en-US" dirty="0"/>
          </a:p>
          <a:p>
            <a:pPr marL="0" marR="0" lvl="0" indent="0" algn="l" rtl="0">
              <a:spcBef>
                <a:spcPts val="2000"/>
              </a:spcBef>
              <a:spcAft>
                <a:spcPts val="0"/>
              </a:spcAft>
              <a:buNone/>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#1</a:t>
            </a:r>
          </a:p>
        </p:txBody>
      </p:sp>
      <p:sp>
        <p:nvSpPr>
          <p:cNvPr id="201" name="Shape 201"/>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fontAlgn="base"/>
            <a:r>
              <a:rPr lang="en-US" dirty="0"/>
              <a:t>Develop an initial/demo version of the game</a:t>
            </a:r>
          </a:p>
          <a:p>
            <a:pPr fontAlgn="base"/>
            <a:r>
              <a:rPr lang="en-US" dirty="0"/>
              <a:t>The prototype will have only basic features </a:t>
            </a:r>
          </a:p>
          <a:p>
            <a:pPr fontAlgn="base"/>
            <a:r>
              <a:rPr lang="en-US" dirty="0"/>
              <a:t>May not have all functions workable</a:t>
            </a:r>
          </a:p>
          <a:p>
            <a:pPr marL="0" lvl="0" indent="0">
              <a:buNone/>
            </a:pPr>
            <a:r>
              <a:rPr lang="en-US" dirty="0"/>
              <a:t>Acceptance </a:t>
            </a:r>
            <a:r>
              <a:rPr lang="en-US" dirty="0" smtClean="0"/>
              <a:t>Criteria:</a:t>
            </a:r>
          </a:p>
          <a:p>
            <a:pPr fontAlgn="base"/>
            <a:r>
              <a:rPr lang="en-US" dirty="0"/>
              <a:t>Product owner should have a big picture from the prototype</a:t>
            </a:r>
          </a:p>
          <a:p>
            <a:pPr fontAlgn="base"/>
            <a:r>
              <a:rPr lang="en-US" dirty="0"/>
              <a:t>Well organized and easily understandable as our target customer is school going children</a:t>
            </a:r>
          </a:p>
          <a:p>
            <a:pPr marL="0" lvl="0" indent="0">
              <a:buNone/>
            </a:pPr>
            <a:endParaRPr sz="2200" b="0" i="0" u="none" strike="noStrike" cap="none" dirty="0">
              <a:solidFill>
                <a:srgbClr val="001D4D"/>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a:t>
            </a:r>
            <a:r>
              <a:rPr lang="en-US"/>
              <a:t>y #2</a:t>
            </a:r>
          </a:p>
        </p:txBody>
      </p:sp>
      <p:sp>
        <p:nvSpPr>
          <p:cNvPr id="208" name="Shape 208"/>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fontAlgn="base"/>
            <a:r>
              <a:rPr lang="en-US" dirty="0"/>
              <a:t>This will be an initial/primitive design to accelerate development of the prototype app.</a:t>
            </a:r>
          </a:p>
          <a:p>
            <a:pPr fontAlgn="base"/>
            <a:r>
              <a:rPr lang="en-US" dirty="0"/>
              <a:t>The design will consist of 4 circles containing initial </a:t>
            </a:r>
            <a:r>
              <a:rPr lang="en-US" dirty="0" smtClean="0"/>
              <a:t>numbers.</a:t>
            </a:r>
          </a:p>
          <a:p>
            <a:pPr marL="139700" indent="0" fontAlgn="base">
              <a:buNone/>
            </a:pPr>
            <a:r>
              <a:rPr lang="en-US" dirty="0" smtClean="0"/>
              <a:t>Acceptance </a:t>
            </a:r>
            <a:r>
              <a:rPr lang="en-US" dirty="0"/>
              <a:t>Criteria</a:t>
            </a:r>
            <a:endParaRPr lang="en-US" dirty="0"/>
          </a:p>
          <a:p>
            <a:pPr fontAlgn="base"/>
            <a:r>
              <a:rPr lang="en-US" dirty="0"/>
              <a:t>The shape must reflect user requirement demonstrated in the sprint planning meeting.</a:t>
            </a:r>
          </a:p>
          <a:p>
            <a:pPr fontAlgn="base"/>
            <a:r>
              <a:rPr lang="en-US" dirty="0"/>
              <a:t>The UI must be simple and not cluttered.</a:t>
            </a:r>
          </a:p>
          <a:p>
            <a:pPr marL="0" marR="0" lvl="0" indent="0" algn="l" rtl="0">
              <a:spcBef>
                <a:spcPts val="2000"/>
              </a:spcBef>
              <a:spcAft>
                <a:spcPts val="0"/>
              </a:spcAft>
              <a:buNone/>
            </a:pPr>
            <a:endParaRPr sz="2200" b="0" i="0" u="none" strike="noStrike" cap="none" dirty="0">
              <a:solidFill>
                <a:srgbClr val="001D4D"/>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1666</Words>
  <Application>Microsoft Office PowerPoint</Application>
  <PresentationFormat>On-screen Show (4:3)</PresentationFormat>
  <Paragraphs>190</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Noto Sans Symbols</vt:lpstr>
      <vt:lpstr>Times New Roman</vt:lpstr>
      <vt:lpstr>Trebuchet MS</vt:lpstr>
      <vt:lpstr>gold</vt:lpstr>
      <vt:lpstr>Flagway App for the Algebra &amp; Young People’s Project  Team Member(s): Musfiqur Sazal, Deya Banisakher Product Owner(s): Mohsen Taheri, Mario Eraso Instructor: Masoud Sadjadi  School of Computing and Information Sciences Florida International University</vt:lpstr>
      <vt:lpstr>Project definition</vt:lpstr>
      <vt:lpstr>Project definition</vt:lpstr>
      <vt:lpstr>Requirements: Use Cases</vt:lpstr>
      <vt:lpstr>System Design: Architecture</vt:lpstr>
      <vt:lpstr>Minimal Class Diagram</vt:lpstr>
      <vt:lpstr>User Stories </vt:lpstr>
      <vt:lpstr>User Story #1</vt:lpstr>
      <vt:lpstr>User Story #2</vt:lpstr>
      <vt:lpstr>User Story #3</vt:lpstr>
      <vt:lpstr>User Story #4</vt:lpstr>
      <vt:lpstr>User Story #5</vt:lpstr>
      <vt:lpstr>User Story #6</vt:lpstr>
      <vt:lpstr>User Story # 7</vt:lpstr>
      <vt:lpstr>Test Suites and Test Cases</vt:lpstr>
      <vt:lpstr>Summary</vt:lpstr>
      <vt:lpstr>Contact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Flagway App for the Algebra &amp; Young People’s Project  Team Member(s): Musfiqur Sazal, Deya Banisakher Product Owner(s): Mohsen Taheri, Mario Eraso Instructor: Masoud Sadjadi  School of Computing and Information Sciences Florida International University</dc:title>
  <dc:creator>md musfiqur rahman sazal</dc:creator>
  <cp:lastModifiedBy>md musfiqur rahman sazal</cp:lastModifiedBy>
  <cp:revision>29</cp:revision>
  <dcterms:modified xsi:type="dcterms:W3CDTF">2016-12-09T20:23:47Z</dcterms:modified>
</cp:coreProperties>
</file>