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19"/>
    <p:restoredTop sz="94643"/>
  </p:normalViewPr>
  <p:slideViewPr>
    <p:cSldViewPr>
      <p:cViewPr>
        <p:scale>
          <a:sx n="51" d="100"/>
          <a:sy n="51" d="100"/>
        </p:scale>
        <p:origin x="24" y="-302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B60418-55DF-2D41-8EE0-4B60BD821874}" type="datetime1">
              <a:rPr lang="en-US" altLang="en-US"/>
              <a:pPr/>
              <a:t>12/7/2015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AE29D-E3A7-534B-96CC-0CBBBB773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669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5DB743F-6BFA-9C46-9CBD-A354941AD370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2362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321"/>
            <a:ext cx="27979687" cy="940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579"/>
            <a:ext cx="23043356" cy="1121484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D2B63-D5A3-1F41-B270-BA83105A06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6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31A9F-234C-D24A-AD1C-9BF96785D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65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1757084"/>
            <a:ext cx="7406878" cy="3745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757084"/>
            <a:ext cx="22106335" cy="3745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BDE7FB-8164-AA4E-BAD9-485A6F894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F8E9D-8085-304A-AC0E-E41803002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5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5210"/>
            <a:ext cx="27980878" cy="87159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4007"/>
            <a:ext cx="27980878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C0D1B-F429-8549-AED0-FC2861184D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93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DD7AB-339F-FF41-BE18-01E842A8B6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14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318"/>
            <a:ext cx="14544676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949"/>
            <a:ext cx="14544676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318"/>
            <a:ext cx="14550628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949"/>
            <a:ext cx="14550628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027DB-A776-E149-B654-EFD11DA4A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B8701-F438-364D-9F7B-0E3A561B17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90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6BF81-0457-F644-8260-E3EC663FAC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1748118"/>
            <a:ext cx="10829926" cy="743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118"/>
            <a:ext cx="18402300" cy="3745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9184341"/>
            <a:ext cx="10829926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069DD-1837-264C-A310-2B7CA95BF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9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4289"/>
            <a:ext cx="19751278" cy="362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059"/>
            <a:ext cx="19751278" cy="26333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0512"/>
            <a:ext cx="19751278" cy="515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04FF4-57AE-D042-A8BC-2C2BD9932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7512" cy="289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0" y="39968488"/>
            <a:ext cx="76819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>
              <a:defRPr sz="6600"/>
            </a:lvl1pPr>
          </a:lstStyle>
          <a:p>
            <a:fld id="{4B79FC08-0B68-F049-9D98-8A6975A8A9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ＭＳ Ｐゴシック" charset="-128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charset="-128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ＭＳ Ｐゴシック" charset="-128"/>
        </a:defRPr>
      </a:lvl4pPr>
      <a:lvl5pPr marL="9640888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ＭＳ Ｐゴシック" charset="-128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5791200" y="2257425"/>
            <a:ext cx="21336000" cy="43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US" sz="7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Senior Project, </a:t>
            </a:r>
            <a:r>
              <a:rPr lang="en-US" altLang="en-US" sz="7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2015, Fall</a:t>
            </a:r>
            <a:endParaRPr lang="en-US" altLang="en-US" sz="7200" dirty="0">
              <a:latin typeface="Times New Roman" charset="0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567488" y="2743200"/>
            <a:ext cx="19797712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4800" b="1" dirty="0" smtClean="0">
                <a:solidFill>
                  <a:srgbClr val="3333CC"/>
                </a:solidFill>
              </a:rPr>
              <a:t>Go Local Staff App 1.0</a:t>
            </a:r>
            <a:endParaRPr lang="en-US" altLang="en-US" sz="4800" b="1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altLang="en-US" sz="3500" b="1" dirty="0">
                <a:solidFill>
                  <a:srgbClr val="3333CC"/>
                </a:solidFill>
              </a:rPr>
              <a:t>Student: </a:t>
            </a:r>
            <a:r>
              <a:rPr lang="en-US" altLang="en-US" sz="3500" dirty="0" smtClean="0">
                <a:solidFill>
                  <a:srgbClr val="3333CC"/>
                </a:solidFill>
              </a:rPr>
              <a:t>Wilfredo G Gomez, </a:t>
            </a:r>
            <a:r>
              <a:rPr lang="en-US" alt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 eaLnBrk="1" hangingPunct="1"/>
            <a:r>
              <a:rPr lang="en-US" altLang="en-US" sz="3500" b="1" dirty="0">
                <a:solidFill>
                  <a:srgbClr val="3333CC"/>
                </a:solidFill>
              </a:rPr>
              <a:t>Mentor:</a:t>
            </a:r>
            <a:r>
              <a:rPr lang="en-US" altLang="en-US" sz="3500" b="1" i="1" dirty="0">
                <a:solidFill>
                  <a:srgbClr val="3333CC"/>
                </a:solidFill>
              </a:rPr>
              <a:t> </a:t>
            </a:r>
            <a:r>
              <a:rPr lang="en-US" altLang="en-US" sz="3500" i="1" dirty="0" smtClean="0">
                <a:solidFill>
                  <a:srgbClr val="3333CC"/>
                </a:solidFill>
              </a:rPr>
              <a:t>Eduardo Garcia</a:t>
            </a:r>
            <a:r>
              <a:rPr lang="en-US" altLang="ja-JP" sz="3500" i="1" dirty="0" smtClean="0">
                <a:solidFill>
                  <a:srgbClr val="3333CC"/>
                </a:solidFill>
              </a:rPr>
              <a:t>, Go Local Promotions</a:t>
            </a:r>
            <a:r>
              <a:rPr lang="en-US" altLang="ja-JP" sz="3500" dirty="0" smtClean="0">
                <a:solidFill>
                  <a:srgbClr val="3333CC"/>
                </a:solidFill>
              </a:rPr>
              <a:t> </a:t>
            </a:r>
            <a:endParaRPr lang="en-US" altLang="ja-JP" sz="3500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altLang="en-US" sz="3500" b="1" dirty="0">
                <a:solidFill>
                  <a:srgbClr val="3333CC"/>
                </a:solidFill>
              </a:rPr>
              <a:t>Instructor:</a:t>
            </a:r>
            <a:r>
              <a:rPr lang="en-US" altLang="en-US" sz="3500" b="1" i="1" dirty="0">
                <a:solidFill>
                  <a:srgbClr val="3333CC"/>
                </a:solidFill>
              </a:rPr>
              <a:t> </a:t>
            </a:r>
            <a:r>
              <a:rPr lang="en-US" altLang="en-US" sz="3500" dirty="0">
                <a:solidFill>
                  <a:srgbClr val="3333CC"/>
                </a:solidFill>
              </a:rPr>
              <a:t>Masoud Sadjadi, Florida International University</a:t>
            </a:r>
          </a:p>
        </p:txBody>
      </p:sp>
      <p:sp>
        <p:nvSpPr>
          <p:cNvPr id="14340" name="Text Box 72"/>
          <p:cNvSpPr txBox="1">
            <a:spLocks noChangeArrowheads="1"/>
          </p:cNvSpPr>
          <p:nvPr/>
        </p:nvSpPr>
        <p:spPr bwMode="auto">
          <a:xfrm>
            <a:off x="1217613" y="42367056"/>
            <a:ext cx="30632400" cy="102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marL="493713" indent="-493713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>
                <a:srgbClr val="3333CC"/>
              </a:buClr>
            </a:pPr>
            <a:r>
              <a:rPr lang="en-US" altLang="en-US" sz="3000" dirty="0"/>
              <a:t>The material presented in this poster is based upon the work supported </a:t>
            </a:r>
            <a:r>
              <a:rPr lang="en-US" altLang="en-US" sz="3000" dirty="0" smtClean="0"/>
              <a:t>by my product owner, Eduardo Garcia and my teammate, Luis Castillo. </a:t>
            </a:r>
            <a:r>
              <a:rPr lang="en-US" altLang="en-US" sz="3000" dirty="0"/>
              <a:t>I am </a:t>
            </a:r>
            <a:r>
              <a:rPr lang="en-US" altLang="en-US" sz="3000" dirty="0" smtClean="0"/>
              <a:t>thankful for all the support I received from my family and friends, specially my parents.</a:t>
            </a:r>
            <a:endParaRPr lang="en-US" altLang="en-US" sz="3000" dirty="0"/>
          </a:p>
        </p:txBody>
      </p:sp>
      <p:sp>
        <p:nvSpPr>
          <p:cNvPr id="14341" name="Rectangle 18"/>
          <p:cNvSpPr>
            <a:spLocks noChangeArrowheads="1"/>
          </p:cNvSpPr>
          <p:nvPr/>
        </p:nvSpPr>
        <p:spPr bwMode="auto">
          <a:xfrm>
            <a:off x="914400" y="5486400"/>
            <a:ext cx="31089600" cy="356616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4114800" y="5789613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Problem</a:t>
            </a:r>
          </a:p>
        </p:txBody>
      </p:sp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914400" y="42062400"/>
            <a:ext cx="31089600" cy="13716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1192213" y="41605200"/>
            <a:ext cx="4979987" cy="730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Acknowledgement</a:t>
            </a:r>
          </a:p>
        </p:txBody>
      </p: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15925800" y="446088"/>
            <a:ext cx="4724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accent2"/>
                </a:solidFill>
              </a:rPr>
              <a:t>School of Computing &amp; Information Sciences</a:t>
            </a:r>
            <a:endParaRPr lang="en-US" altLang="en-US" sz="3200">
              <a:solidFill>
                <a:schemeClr val="accent2"/>
              </a:solidFill>
            </a:endParaRPr>
          </a:p>
        </p:txBody>
      </p:sp>
      <p:pic>
        <p:nvPicPr>
          <p:cNvPr id="14346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81000"/>
            <a:ext cx="26304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3716000" y="5792788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Current System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3317200" y="5792788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Requirements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114800" y="17373600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System Design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3716000" y="17373600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Object Design</a:t>
            </a: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23317200" y="17373600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Implementation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4114800" y="29260800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Verification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13716000" y="29260800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Screenshots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3317200" y="29260800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184" y="3166096"/>
            <a:ext cx="2840745" cy="1505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975" y="218245"/>
            <a:ext cx="2997200" cy="1798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000" y="3266403"/>
            <a:ext cx="2980600" cy="223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089" y="2002403"/>
            <a:ext cx="2556652" cy="1495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796" y="2215444"/>
            <a:ext cx="1764382" cy="1764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889" y="3392738"/>
            <a:ext cx="2616200" cy="261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982" y="300667"/>
            <a:ext cx="1446904" cy="1446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310" y="2442564"/>
            <a:ext cx="1970834" cy="13943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232" y="381000"/>
            <a:ext cx="1450862" cy="14508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993" y="345871"/>
            <a:ext cx="2232982" cy="22329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77" y="859803"/>
            <a:ext cx="7594600" cy="3276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15556" y="6978650"/>
            <a:ext cx="9858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 today’s society there are events happening around us at all times. However, event organizers still need to go through staffing agencies to hire the crew. This creates a huge financial overhead. </a:t>
            </a:r>
            <a:endParaRPr lang="en-US" sz="3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242" y="9372600"/>
            <a:ext cx="5717958" cy="42792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62200" y="14409242"/>
            <a:ext cx="9220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we are proposing is a way to cut the middle man, the staffing agencies. We will have an </a:t>
            </a:r>
            <a:r>
              <a:rPr lang="en-US" sz="3000" smtClean="0"/>
              <a:t>iPhone </a:t>
            </a:r>
            <a:r>
              <a:rPr lang="en-US" sz="3000" smtClean="0"/>
              <a:t>application </a:t>
            </a:r>
            <a:r>
              <a:rPr lang="en-US" sz="3000" dirty="0" smtClean="0"/>
              <a:t>where crew members can find events around them, and event organizers can post jobs looking for crew in the same vicinity.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25400" y="7141554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The current system in place for these types of </a:t>
            </a:r>
            <a:r>
              <a:rPr lang="en-US" sz="3000" smtClean="0"/>
              <a:t>services are </a:t>
            </a:r>
            <a:r>
              <a:rPr lang="en-US" sz="3000" dirty="0" smtClean="0"/>
              <a:t>online staffing agencies with local offices in some metropolitan cities.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The event organizers need to sign a contract with the agency and they will provide the staff.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This restricts the organizers from discovering talents that may not be registered with the agency.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Event organizers end up paying more to the staffing agencies. However, staff get paid less money due to the agencies’ fees.</a:t>
            </a:r>
            <a:endParaRPr lang="en-US" sz="3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0"/>
          <a:stretch/>
        </p:blipFill>
        <p:spPr>
          <a:xfrm>
            <a:off x="13704425" y="13091880"/>
            <a:ext cx="6101556" cy="37180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098000" y="7491467"/>
            <a:ext cx="88392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 order to overcome the problems with the current system, the Go Local Staff App should allow:</a:t>
            </a:r>
          </a:p>
          <a:p>
            <a:endParaRPr lang="en-US" sz="3000" dirty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Users to sign up for service as different type of actors.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Users to verify their phone number during registration.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Organizers to search and filter a list of staff saved on the database, based on current event’s needs.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Organizers to favorite and un-favorite staff from the resulted list.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Organizers to see staff, already registered, in a map to gauge how far they are from the event.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The owner </a:t>
            </a:r>
            <a:r>
              <a:rPr lang="en-US" sz="3000" smtClean="0"/>
              <a:t>to use </a:t>
            </a:r>
            <a:r>
              <a:rPr lang="en-US" sz="3000" dirty="0" smtClean="0"/>
              <a:t>an admin website to see all the users, staff and employers, that are currently registered.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174200" y="18640462"/>
            <a:ext cx="883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The iPhone application was built on </a:t>
            </a:r>
            <a:r>
              <a:rPr lang="en-US" sz="3000" dirty="0" err="1" smtClean="0"/>
              <a:t>Xcode</a:t>
            </a:r>
            <a:r>
              <a:rPr lang="en-US" sz="3000" dirty="0" smtClean="0"/>
              <a:t> using Objective-C. We implemented it using an MVC architectural pattern.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We had a LAMP server hosted on </a:t>
            </a:r>
            <a:r>
              <a:rPr lang="en-US" sz="3000" dirty="0" err="1" smtClean="0"/>
              <a:t>DigitalOcean</a:t>
            </a:r>
            <a:r>
              <a:rPr lang="en-US" sz="3000" dirty="0" smtClean="0"/>
              <a:t> for our admin website and database.</a:t>
            </a:r>
            <a:endParaRPr lang="en-US" sz="3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945" y="21355745"/>
            <a:ext cx="4285887" cy="701476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2174200" y="21487198"/>
            <a:ext cx="4419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The application running on the iPhone will connect to the database to show either a detailed information about a registered user, or a map view of the users in the list represented by pins.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The transfer of data from and to the application was done using JSON open standard format.</a:t>
            </a:r>
            <a:endParaRPr lang="en-US" sz="3000" dirty="0"/>
          </a:p>
        </p:txBody>
      </p:sp>
      <p:sp>
        <p:nvSpPr>
          <p:cNvPr id="14338" name="TextBox 14337"/>
          <p:cNvSpPr txBox="1"/>
          <p:nvPr/>
        </p:nvSpPr>
        <p:spPr>
          <a:xfrm>
            <a:off x="2115556" y="30403800"/>
            <a:ext cx="94668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Manual verification was used to test the application.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Data was inserted into the database for testing purposes.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The test data was collected from real life users except their pictures.</a:t>
            </a:r>
          </a:p>
        </p:txBody>
      </p:sp>
      <p:pic>
        <p:nvPicPr>
          <p:cNvPr id="14342" name="Picture 1434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77" y="33161968"/>
            <a:ext cx="10557724" cy="5365671"/>
          </a:xfrm>
          <a:prstGeom prst="rect">
            <a:avLst/>
          </a:prstGeom>
        </p:spPr>
      </p:pic>
      <p:pic>
        <p:nvPicPr>
          <p:cNvPr id="14344" name="Picture 1434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84" y="37689439"/>
            <a:ext cx="1486293" cy="838200"/>
          </a:xfrm>
          <a:prstGeom prst="rect">
            <a:avLst/>
          </a:prstGeom>
        </p:spPr>
      </p:pic>
      <p:pic>
        <p:nvPicPr>
          <p:cNvPr id="14345" name="Picture 1434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88" y="36202454"/>
            <a:ext cx="1472789" cy="1239993"/>
          </a:xfrm>
          <a:prstGeom prst="rect">
            <a:avLst/>
          </a:prstGeom>
        </p:spPr>
      </p:pic>
      <p:pic>
        <p:nvPicPr>
          <p:cNvPr id="14347" name="Picture 1434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4653422"/>
            <a:ext cx="1481105" cy="1279133"/>
          </a:xfrm>
          <a:prstGeom prst="rect">
            <a:avLst/>
          </a:prstGeom>
        </p:spPr>
      </p:pic>
      <p:pic>
        <p:nvPicPr>
          <p:cNvPr id="14348" name="Picture 1434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58" y="19003662"/>
            <a:ext cx="4120587" cy="9158588"/>
          </a:xfrm>
          <a:prstGeom prst="rect">
            <a:avLst/>
          </a:prstGeom>
        </p:spPr>
      </p:pic>
      <p:pic>
        <p:nvPicPr>
          <p:cNvPr id="14349" name="Picture 1434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595" y="19106339"/>
            <a:ext cx="10058400" cy="6995160"/>
          </a:xfrm>
          <a:prstGeom prst="rect">
            <a:avLst/>
          </a:prstGeom>
        </p:spPr>
      </p:pic>
      <p:pic>
        <p:nvPicPr>
          <p:cNvPr id="14350" name="Picture 1434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475" y="30254213"/>
            <a:ext cx="2478088" cy="4398606"/>
          </a:xfrm>
          <a:prstGeom prst="rect">
            <a:avLst/>
          </a:prstGeom>
        </p:spPr>
      </p:pic>
      <p:pic>
        <p:nvPicPr>
          <p:cNvPr id="14351" name="Picture 14350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356" y="30254213"/>
            <a:ext cx="2462125" cy="4370272"/>
          </a:xfrm>
          <a:prstGeom prst="rect">
            <a:avLst/>
          </a:prstGeom>
        </p:spPr>
      </p:pic>
      <p:pic>
        <p:nvPicPr>
          <p:cNvPr id="14352" name="Picture 14351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557" y="30254213"/>
            <a:ext cx="2462125" cy="4370272"/>
          </a:xfrm>
          <a:prstGeom prst="rect">
            <a:avLst/>
          </a:prstGeom>
        </p:spPr>
      </p:pic>
      <p:pic>
        <p:nvPicPr>
          <p:cNvPr id="14354" name="Picture 1435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856" y="34946713"/>
            <a:ext cx="2462125" cy="4370272"/>
          </a:xfrm>
          <a:prstGeom prst="rect">
            <a:avLst/>
          </a:prstGeom>
        </p:spPr>
      </p:pic>
      <p:pic>
        <p:nvPicPr>
          <p:cNvPr id="14357" name="Picture 1435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717" y="34943331"/>
            <a:ext cx="2478088" cy="4398606"/>
          </a:xfrm>
          <a:prstGeom prst="rect">
            <a:avLst/>
          </a:prstGeom>
        </p:spPr>
      </p:pic>
      <p:sp>
        <p:nvSpPr>
          <p:cNvPr id="14359" name="TextBox 14358"/>
          <p:cNvSpPr txBox="1"/>
          <p:nvPr/>
        </p:nvSpPr>
        <p:spPr>
          <a:xfrm>
            <a:off x="22311510" y="30630039"/>
            <a:ext cx="845820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 promotions industry right now is over saturated with staffing agencies.</a:t>
            </a:r>
          </a:p>
          <a:p>
            <a:r>
              <a:rPr lang="en-US" sz="3000" dirty="0" smtClean="0"/>
              <a:t>All of these agencies charge different fees and are limited to the staff that goes to them, either physically or online, and actually sign up.</a:t>
            </a:r>
          </a:p>
          <a:p>
            <a:r>
              <a:rPr lang="en-US" sz="3000" dirty="0" smtClean="0"/>
              <a:t>I created, along with my teammate, an iPhone application that tries to address the aforementioned issues.</a:t>
            </a:r>
          </a:p>
          <a:p>
            <a:r>
              <a:rPr lang="en-US" sz="3000" dirty="0" smtClean="0"/>
              <a:t>Using this application, event organizers can see potential staff that are available at a </a:t>
            </a:r>
            <a:r>
              <a:rPr lang="en-US" sz="3000" smtClean="0"/>
              <a:t>moment’s notice, </a:t>
            </a:r>
            <a:r>
              <a:rPr lang="en-US" sz="3000" dirty="0" smtClean="0"/>
              <a:t>and that are in the same area where the event is happening.</a:t>
            </a:r>
          </a:p>
          <a:p>
            <a:r>
              <a:rPr lang="en-US" sz="3000" dirty="0" smtClean="0"/>
              <a:t>Similarly, a staff user can see the events listed around him or her and apply if they seem fit to his or her abilities.</a:t>
            </a:r>
          </a:p>
          <a:p>
            <a:r>
              <a:rPr lang="en-US" sz="3000" dirty="0" smtClean="0"/>
              <a:t>The financial burden of a staffing agency is also removed from the equation, since the events organizers will be dealing directly with interested people suitable for the job.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643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Diseño predeterminado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G Gomez</dc:creator>
  <cp:lastModifiedBy>Willy Gomez</cp:lastModifiedBy>
  <cp:revision>31</cp:revision>
  <cp:lastPrinted>2015-12-07T19:26:27Z</cp:lastPrinted>
  <dcterms:created xsi:type="dcterms:W3CDTF">2015-12-07T02:01:19Z</dcterms:created>
  <dcterms:modified xsi:type="dcterms:W3CDTF">2015-12-07T21:57:28Z</dcterms:modified>
</cp:coreProperties>
</file>