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4" r:id="rId1"/>
  </p:sldMasterIdLst>
  <p:notesMasterIdLst>
    <p:notesMasterId r:id="rId19"/>
  </p:notesMasterIdLst>
  <p:handoutMasterIdLst>
    <p:handoutMasterId r:id="rId20"/>
  </p:handoutMasterIdLst>
  <p:sldIdLst>
    <p:sldId id="256" r:id="rId2"/>
    <p:sldId id="343" r:id="rId3"/>
    <p:sldId id="344" r:id="rId4"/>
    <p:sldId id="356" r:id="rId5"/>
    <p:sldId id="357" r:id="rId6"/>
    <p:sldId id="345" r:id="rId7"/>
    <p:sldId id="346" r:id="rId8"/>
    <p:sldId id="347" r:id="rId9"/>
    <p:sldId id="359" r:id="rId10"/>
    <p:sldId id="349" r:id="rId11"/>
    <p:sldId id="350" r:id="rId12"/>
    <p:sldId id="352" r:id="rId13"/>
    <p:sldId id="353" r:id="rId14"/>
    <p:sldId id="354" r:id="rId15"/>
    <p:sldId id="358" r:id="rId16"/>
    <p:sldId id="355" r:id="rId17"/>
    <p:sldId id="360" r:id="rId18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D"/>
    <a:srgbClr val="AC8800"/>
    <a:srgbClr val="B2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7" autoAdjust="0"/>
    <p:restoredTop sz="63950" autoAdjust="0"/>
  </p:normalViewPr>
  <p:slideViewPr>
    <p:cSldViewPr snapToObjects="1">
      <p:cViewPr varScale="1">
        <p:scale>
          <a:sx n="68" d="100"/>
          <a:sy n="68" d="100"/>
        </p:scale>
        <p:origin x="99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673A1D-CA7C-2142-B4A7-2120819DBEF7}" type="datetime1">
              <a:rPr lang="en-US"/>
              <a:pPr>
                <a:defRPr/>
              </a:pPr>
              <a:t>12/10/15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1485053A-06DE-4098-9318-500CD16FC6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911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7E0628F4-B50B-49E8-83AB-39D50AFED8CD}" type="datetimeFigureOut">
              <a:rPr lang="en-US"/>
              <a:pPr>
                <a:defRPr/>
              </a:pPr>
              <a:t>12/10/15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6446FAC-226B-4115-960C-7B2E97248D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306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Greet</a:t>
            </a:r>
            <a:r>
              <a:rPr lang="en-US" baseline="0" dirty="0" smtClean="0"/>
              <a:t> your audience, thank them for attending your presentation, introduce yourself, introduce your project, </a:t>
            </a:r>
            <a:r>
              <a:rPr lang="en-US" dirty="0" smtClean="0"/>
              <a:t>introduce your team</a:t>
            </a:r>
            <a:r>
              <a:rPr lang="en-US" baseline="0" dirty="0" smtClean="0"/>
              <a:t> members, </a:t>
            </a:r>
            <a:r>
              <a:rPr lang="en-US" dirty="0" smtClean="0"/>
              <a:t>and quickly indicate what each of you</a:t>
            </a:r>
            <a:r>
              <a:rPr lang="en-US" baseline="0" dirty="0" smtClean="0"/>
              <a:t> did in a high-level manner, and put more emphasis on your part/contribution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741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 System design:</a:t>
            </a:r>
          </a:p>
          <a:p>
            <a:r>
              <a:rPr lang="en-US" dirty="0" smtClean="0"/>
              <a:t>5.1. System decomposition; identify the architecture patterns used (one slide).</a:t>
            </a:r>
          </a:p>
          <a:p>
            <a:r>
              <a:rPr lang="en-US" dirty="0" smtClean="0"/>
              <a:t>5.2. System deployment – h/w and s/w requirements (one slide).</a:t>
            </a:r>
          </a:p>
          <a:p>
            <a:r>
              <a:rPr lang="en-US" dirty="0" smtClean="0"/>
              <a:t>5.3. Persistent data design (one slide).</a:t>
            </a:r>
          </a:p>
          <a:p>
            <a:r>
              <a:rPr lang="en-US" dirty="0" smtClean="0"/>
              <a:t>5.4. Security/Privacy (one slide).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857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 System design:</a:t>
            </a:r>
          </a:p>
          <a:p>
            <a:r>
              <a:rPr lang="en-US" dirty="0" smtClean="0"/>
              <a:t>5.1. System decomposition; identify the architecture patterns used (one slide).</a:t>
            </a:r>
          </a:p>
          <a:p>
            <a:r>
              <a:rPr lang="en-US" dirty="0" smtClean="0"/>
              <a:t>5.2. System deployment – h/w and s/w requirements (one slide).</a:t>
            </a:r>
          </a:p>
          <a:p>
            <a:r>
              <a:rPr lang="en-US" dirty="0" smtClean="0"/>
              <a:t>5.3. Persistent data design (one slide).</a:t>
            </a:r>
          </a:p>
          <a:p>
            <a:r>
              <a:rPr lang="en-US" dirty="0" smtClean="0"/>
              <a:t>5.4. Security/Privacy (one slide).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857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Detailed design:</a:t>
            </a:r>
          </a:p>
          <a:p>
            <a:r>
              <a:rPr lang="en-US" dirty="0" smtClean="0"/>
              <a:t>6.1. Minimal class diagram. Identify the design patterns used (one or more slides).</a:t>
            </a:r>
          </a:p>
          <a:p>
            <a:r>
              <a:rPr lang="en-US" dirty="0" smtClean="0"/>
              <a:t>6.2. State machine for the main control object or the most important object of the implemented uses cases (one or more slides).</a:t>
            </a:r>
          </a:p>
          <a:p>
            <a:r>
              <a:rPr lang="en-US" dirty="0" smtClean="0"/>
              <a:t>6.3. Main algorithm used related to an implemented use case described above (one or more slides).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351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Detailed design:</a:t>
            </a:r>
          </a:p>
          <a:p>
            <a:r>
              <a:rPr lang="en-US" dirty="0" smtClean="0"/>
              <a:t>6.1. Minimal class diagram. Identify the design patterns used (one or more slides).</a:t>
            </a:r>
          </a:p>
          <a:p>
            <a:r>
              <a:rPr lang="en-US" dirty="0" smtClean="0"/>
              <a:t>6.2. State machine for the main control object or the most important object of the implemented uses cases (one or more slides).</a:t>
            </a:r>
          </a:p>
          <a:p>
            <a:r>
              <a:rPr lang="en-US" dirty="0" smtClean="0"/>
              <a:t>6.3. Main algorithm used related to an implemented use case described above (one or more slides).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6442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7. Test Suites and Test Cases (one sunny day and one rainy day) for the use case represented in part (5) above (2 slides).</a:t>
            </a:r>
          </a:p>
          <a:p>
            <a:r>
              <a:rPr lang="en-US" dirty="0" smtClean="0"/>
              <a:t>7.1 One sunny day and one rainy day for the implemented use cases (one or more slides).</a:t>
            </a:r>
          </a:p>
          <a:p>
            <a:r>
              <a:rPr lang="en-US" dirty="0" smtClean="0"/>
              <a:t>7.2 Automated test scripts for the implemented use cases (one or more slides).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89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7. Test Suites and Test Cases (one sunny day and one rainy day) for the use case represented in part (5) above (2 slides).</a:t>
            </a:r>
          </a:p>
          <a:p>
            <a:r>
              <a:rPr lang="en-US" dirty="0" smtClean="0"/>
              <a:t>7.1 One sunny day and one rainy day for the implemented use cases (one or more slides).</a:t>
            </a:r>
          </a:p>
          <a:p>
            <a:r>
              <a:rPr lang="en-US" dirty="0" smtClean="0"/>
              <a:t>7.2 Automated test scripts for the implemented use cases (one or more slides).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938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Summarize your contribution</a:t>
            </a:r>
          </a:p>
          <a:p>
            <a:r>
              <a:rPr lang="en-US" dirty="0" smtClean="0"/>
              <a:t>Include your contact information</a:t>
            </a:r>
          </a:p>
          <a:p>
            <a:r>
              <a:rPr lang="en-US" dirty="0" smtClean="0"/>
              <a:t>Ask if anyone has any questions for you.</a:t>
            </a:r>
          </a:p>
          <a:p>
            <a:r>
              <a:rPr lang="en-US" dirty="0" smtClean="0"/>
              <a:t>Thank your audience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5670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Summarize your contribution</a:t>
            </a:r>
          </a:p>
          <a:p>
            <a:r>
              <a:rPr lang="en-US" dirty="0" smtClean="0"/>
              <a:t>Include your contact information</a:t>
            </a:r>
          </a:p>
          <a:p>
            <a:r>
              <a:rPr lang="en-US" dirty="0" smtClean="0"/>
              <a:t>Ask if anyone has any questions for you.</a:t>
            </a:r>
          </a:p>
          <a:p>
            <a:r>
              <a:rPr lang="en-US" dirty="0" smtClean="0"/>
              <a:t>Thank your audience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308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the problem that the whole project tackles and stay focused on the parts that you have been working. Indicate </a:t>
            </a:r>
            <a:r>
              <a:rPr lang="en-US" dirty="0" smtClean="0"/>
              <a:t>if there is an existing previous system, enumerate its problems/limitations,</a:t>
            </a:r>
            <a:r>
              <a:rPr lang="en-US" baseline="0" dirty="0" smtClean="0"/>
              <a:t> etc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287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 Management (schedule for entire semester) (one slide; Gantt Chart).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4759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 Management (schedule for entire semester) (one slide; Gantt Chart).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 Management (schedule for entire semester) (one slide; Gantt Chart).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595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595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595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14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Title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C94BC1-1497-4BDC-A1E5-B32793525C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4C51E-94FE-4EA3-9632-37695468AD72}" type="datetime1">
              <a:rPr lang="en-US"/>
              <a:pPr>
                <a:defRPr/>
              </a:pPr>
              <a:t>12/10/15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6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44D78-FCC2-40B4-987C-246307192CE6}" type="datetime1">
              <a:rPr lang="en-US"/>
              <a:pPr>
                <a:defRPr/>
              </a:pPr>
              <a:t>12/10/15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CA3598-FCF8-48A4-9FF5-EF2B5DDBAA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8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ContentCap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0CBCA-7388-4E1A-BAF6-17486ACF2434}" type="datetime1">
              <a:rPr lang="en-US"/>
              <a:pPr>
                <a:defRPr/>
              </a:pPr>
              <a:t>12/10/15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3ECB25-1E4F-4A8B-8783-EC7587DDB6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647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PictureCap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87325"/>
            <a:ext cx="8535987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200" y="6288088"/>
            <a:ext cx="18875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F3A49-14E6-442A-8033-A8225B229CA5}" type="datetime1">
              <a:rPr lang="en-US"/>
              <a:pPr>
                <a:defRPr/>
              </a:pPr>
              <a:t>12/10/15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288088"/>
            <a:ext cx="26765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AC369-66D3-4EFC-BB3B-678C81E215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619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PictureCaption-Extr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65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2A322-CABC-4460-A606-AB4BCCCBEACD}" type="datetime1">
              <a:rPr lang="en-US"/>
              <a:pPr>
                <a:defRPr/>
              </a:pPr>
              <a:t>12/10/15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088"/>
            <a:ext cx="52181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93BB5-5A86-4E4F-8673-ADE41ED1BC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052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PictureCaption-Extr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65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85573-B59F-4A40-8715-17FA852A1259}" type="datetime1">
              <a:rPr lang="en-US"/>
              <a:pPr>
                <a:defRPr/>
              </a:pPr>
              <a:t>12/10/15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088"/>
            <a:ext cx="52181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D5BC46-E68C-4DA3-94B3-06FB2468F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2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C08AD-425F-4775-B4E0-BB115F66D29C}" type="datetime1">
              <a:rPr lang="en-US"/>
              <a:pPr>
                <a:defRPr/>
              </a:pPr>
              <a:t>12/10/15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55F54-7FB7-4864-A52B-2722A7103E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908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D29FD-4BC1-4E48-B7DD-BCBA95BC7AF9}" type="datetime1">
              <a:rPr lang="en-US"/>
              <a:pPr>
                <a:defRPr/>
              </a:pPr>
              <a:t>12/10/15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4C96F-308B-488D-8EB8-53D9861104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50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5597D-6130-464B-9D3E-3A1D0D3CB7DB}" type="datetime1">
              <a:rPr lang="en-US"/>
              <a:pPr>
                <a:defRPr/>
              </a:pPr>
              <a:t>12/10/15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668F5-6BE9-42B2-89D8-E57480DDCA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2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Section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>
            <a:noAutofit/>
          </a:bodyPr>
          <a:lstStyle>
            <a:lvl1pPr algn="l">
              <a:defRPr sz="4400" b="1" cap="none" baseline="0">
                <a:solidFill>
                  <a:srgbClr val="001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rgbClr val="001D4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16B0D-9E78-4000-9B46-108CCFA59DB2}" type="datetime1">
              <a:rPr lang="en-US"/>
              <a:pPr>
                <a:defRPr/>
              </a:pPr>
              <a:t>12/10/15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455A5-A4A9-468F-A1D3-4785F870EB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799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457D7-E072-4C6B-85A3-FC101812524D}" type="datetime1">
              <a:rPr lang="en-US"/>
              <a:pPr>
                <a:defRPr/>
              </a:pPr>
              <a:t>12/10/15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C070B-E897-4FE2-87D3-937C19FE74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74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874713" y="2286000"/>
            <a:ext cx="356235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16475" y="2286000"/>
            <a:ext cx="3565525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74713" y="2286000"/>
            <a:ext cx="356235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16475" y="2286000"/>
            <a:ext cx="3565525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21417-C2DD-4C9C-9B7F-24A4905C0EAD}" type="datetime1">
              <a:rPr lang="en-US"/>
              <a:pPr>
                <a:defRPr/>
              </a:pPr>
              <a:t>12/10/15</a:t>
            </a:fld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9F1A1-38E2-4BE0-8480-E43DB31206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56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4E409-C98F-4836-AB37-F938F6FE38A7}" type="datetime1">
              <a:rPr lang="en-US"/>
              <a:pPr>
                <a:defRPr/>
              </a:pPr>
              <a:t>12/10/15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A9BF686-F77E-47DC-BAD5-34ADE684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81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EB1C2-62C7-4F1A-9DF0-1804097D74BC}" type="datetime1">
              <a:rPr lang="en-US"/>
              <a:pPr>
                <a:defRPr/>
              </a:pPr>
              <a:t>12/10/15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C3E92E7-5F71-48EF-B9A7-7D646EA2EE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72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8EFB1-89E3-4517-A18C-02DD58AA2D7B}" type="datetime1">
              <a:rPr lang="en-US"/>
              <a:pPr>
                <a:defRPr/>
              </a:pPr>
              <a:t>12/10/15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742D7D0C-8D30-4A66-A10F-512DACA83C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0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1B9FD-5F84-40EE-BE92-5187585C0991}" type="datetime1">
              <a:rPr lang="en-US"/>
              <a:pPr>
                <a:defRPr/>
              </a:pPr>
              <a:t>12/10/15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91F6D4-B72F-4031-BB13-DF465A8C78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02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90500" y="190500"/>
            <a:ext cx="8764588" cy="6478588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3000">
                <a:srgbClr val="B27A00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79463" y="1828800"/>
            <a:ext cx="7583487" cy="420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9BB3EB8-314F-4CE3-939A-F78A6BE43B76}" type="datetime1">
              <a:rPr lang="en-US"/>
              <a:pPr>
                <a:defRPr/>
              </a:pPr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5175" y="6288088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225" y="219075"/>
            <a:ext cx="4937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2"/>
                </a:solidFill>
                <a:latin typeface="Trebuchet MS" pitchFamily="34" charset="0"/>
              </a:defRPr>
            </a:lvl1pPr>
          </a:lstStyle>
          <a:p>
            <a:fld id="{12B113F0-A774-4A14-AA2C-3A403885806F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2" name="Picture 8" descr="FIULogo_H_CMYK_fx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38" y="5959475"/>
            <a:ext cx="2430462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83" r:id="rId2"/>
    <p:sldLayoutId id="2147484684" r:id="rId3"/>
    <p:sldLayoutId id="2147484685" r:id="rId4"/>
    <p:sldLayoutId id="2147484686" r:id="rId5"/>
    <p:sldLayoutId id="2147484687" r:id="rId6"/>
    <p:sldLayoutId id="2147484688" r:id="rId7"/>
    <p:sldLayoutId id="2147484689" r:id="rId8"/>
    <p:sldLayoutId id="2147484690" r:id="rId9"/>
    <p:sldLayoutId id="2147484691" r:id="rId10"/>
    <p:sldLayoutId id="2147484692" r:id="rId11"/>
    <p:sldLayoutId id="2147484693" r:id="rId12"/>
    <p:sldLayoutId id="2147484694" r:id="rId13"/>
    <p:sldLayoutId id="2147484695" r:id="rId14"/>
    <p:sldLayoutId id="2147484696" r:id="rId15"/>
    <p:sldLayoutId id="2147484697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rgbClr val="001D4D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282575" indent="-282575" algn="l" rtl="0" eaLnBrk="0" fontAlgn="base" hangingPunct="0">
        <a:spcBef>
          <a:spcPts val="2000"/>
        </a:spcBef>
        <a:spcAft>
          <a:spcPct val="0"/>
        </a:spcAft>
        <a:buFont typeface="Wingdings 2" pitchFamily="18" charset="2"/>
        <a:buChar char=""/>
        <a:defRPr sz="2200" kern="1200">
          <a:solidFill>
            <a:srgbClr val="001D4D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577850" indent="-2952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sz="2000"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2pPr>
      <a:lvl3pPr marL="860425" indent="-2825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3pPr>
      <a:lvl4pPr marL="1143000" indent="-2825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4pPr>
      <a:lvl5pPr marL="1425575" indent="-2825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ctrTitle"/>
          </p:nvPr>
        </p:nvSpPr>
        <p:spPr>
          <a:xfrm>
            <a:off x="228600" y="2667000"/>
            <a:ext cx="8686800" cy="2438400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ea typeface="ＭＳ Ｐゴシック" pitchFamily="34" charset="-128"/>
              </a:rPr>
              <a:t>Go Local Staff App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Team Member(s):Luis Castillo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800" dirty="0">
                <a:ea typeface="ＭＳ Ｐゴシック" pitchFamily="34" charset="-128"/>
              </a:rPr>
              <a:t> </a:t>
            </a:r>
            <a:r>
              <a:rPr lang="en-US" altLang="en-US" sz="2800" dirty="0" smtClean="0">
                <a:ea typeface="ＭＳ Ｐゴシック" pitchFamily="34" charset="-128"/>
              </a:rPr>
              <a:t>         			Wilfredo Gomez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Product Owner(s): Eduardo Garcia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Instructor: Masoud Sadjadi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1800" dirty="0" smtClean="0">
                <a:ea typeface="ＭＳ Ｐゴシック" pitchFamily="34" charset="-128"/>
              </a:rPr>
              <a:t>School of Computing and Information Sciences</a:t>
            </a:r>
            <a:br>
              <a:rPr lang="en-US" altLang="en-US" sz="1800" dirty="0" smtClean="0">
                <a:ea typeface="ＭＳ Ｐゴシック" pitchFamily="34" charset="-128"/>
              </a:rPr>
            </a:br>
            <a:r>
              <a:rPr lang="en-US" altLang="en-US" sz="1800" dirty="0" smtClean="0">
                <a:ea typeface="ＭＳ Ｐゴシック" pitchFamily="34" charset="-128"/>
              </a:rPr>
              <a:t>Florida International University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20483" name="Subtitle 2"/>
          <p:cNvSpPr>
            <a:spLocks noGrp="1"/>
          </p:cNvSpPr>
          <p:nvPr>
            <p:ph type="subTitle" idx="1"/>
          </p:nvPr>
        </p:nvSpPr>
        <p:spPr>
          <a:xfrm>
            <a:off x="228600" y="5643562"/>
            <a:ext cx="8686800" cy="1219200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12/11/15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0"/>
            <a:ext cx="868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1D4D"/>
                </a:solidFill>
                <a:latin typeface="+mj-lt"/>
                <a:ea typeface="ＭＳ Ｐゴシック" pitchFamily="-111" charset="-128"/>
                <a:cs typeface="ＭＳ Ｐゴシック" pitchFamily="-11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9pPr>
          </a:lstStyle>
          <a:p>
            <a:pPr algn="ctr" eaLnBrk="1" hangingPunct="1"/>
            <a:r>
              <a:rPr lang="en-US" altLang="en-US" sz="3600" dirty="0" smtClean="0">
                <a:ea typeface="ＭＳ Ｐゴシック" pitchFamily="34" charset="-128"/>
              </a:rPr>
              <a:t>Senior Project Final Presentation</a:t>
            </a: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Fall 2015</a:t>
            </a:r>
            <a:endParaRPr lang="en-US" alt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Design: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362" y="1524000"/>
            <a:ext cx="369368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Design: Deployment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52" y="2286000"/>
            <a:ext cx="7929108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9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Class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23" y="1600200"/>
            <a:ext cx="8408566" cy="352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9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135937" cy="1044575"/>
          </a:xfrm>
        </p:spPr>
        <p:txBody>
          <a:bodyPr/>
          <a:lstStyle/>
          <a:p>
            <a:r>
              <a:rPr lang="en-US" dirty="0"/>
              <a:t>Main algorithm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8229600" cy="379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for Search Staff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71232"/>
              </p:ext>
            </p:extLst>
          </p:nvPr>
        </p:nvGraphicFramePr>
        <p:xfrm>
          <a:off x="786390" y="1905000"/>
          <a:ext cx="7921469" cy="3799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941"/>
                <a:gridCol w="5969528"/>
              </a:tblGrid>
              <a:tr h="646112">
                <a:tc>
                  <a:txBody>
                    <a:bodyPr/>
                    <a:lstStyle/>
                    <a:p>
                      <a:r>
                        <a:rPr lang="en-US" dirty="0" smtClean="0"/>
                        <a:t>Test Case ID: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iOS_Search_Staff_Sunny_Day</a:t>
                      </a:r>
                      <a:endParaRPr lang="en-US" dirty="0"/>
                    </a:p>
                  </a:txBody>
                  <a:tcPr/>
                </a:tc>
              </a:tr>
              <a:tr h="655086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search for people, that have already been registered, that meet specific requirements. </a:t>
                      </a:r>
                      <a:endParaRPr lang="en-US" dirty="0"/>
                    </a:p>
                  </a:txBody>
                  <a:tcPr/>
                </a:tc>
              </a:tr>
              <a:tr h="921417">
                <a:tc>
                  <a:txBody>
                    <a:bodyPr/>
                    <a:lstStyle/>
                    <a:p>
                      <a:r>
                        <a:rPr lang="en-US" dirty="0" smtClean="0"/>
                        <a:t>Preconditions: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The app is running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iPhone has internet connection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smtClean="0"/>
                        <a:t>A valid employer user is logged in</a:t>
                      </a:r>
                      <a:endParaRPr lang="en-US" dirty="0"/>
                    </a:p>
                  </a:txBody>
                  <a:tcPr/>
                </a:tc>
              </a:tr>
              <a:tr h="655086">
                <a:tc>
                  <a:txBody>
                    <a:bodyPr/>
                    <a:lstStyle/>
                    <a:p>
                      <a:r>
                        <a:rPr lang="en-US" dirty="0" smtClean="0"/>
                        <a:t>Inputs: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selects multiple requirements for the query</a:t>
                      </a:r>
                      <a:endParaRPr lang="en-US" dirty="0"/>
                    </a:p>
                  </a:txBody>
                  <a:tcPr/>
                </a:tc>
              </a:tr>
              <a:tr h="921417"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</a:t>
                      </a:r>
                      <a:r>
                        <a:rPr lang="en-US" baseline="0" dirty="0" smtClean="0"/>
                        <a:t> Output: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app goes to the</a:t>
                      </a:r>
                      <a:r>
                        <a:rPr lang="en-US" baseline="0" dirty="0" smtClean="0"/>
                        <a:t> following view displaying a table view with the list of people meeting those requirements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1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</a:t>
            </a:r>
            <a:r>
              <a:rPr lang="en-US" smtClean="0"/>
              <a:t>for Search Staff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37164" y="10806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748720"/>
              </p:ext>
            </p:extLst>
          </p:nvPr>
        </p:nvGraphicFramePr>
        <p:xfrm>
          <a:off x="610471" y="1905000"/>
          <a:ext cx="7921469" cy="3799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941"/>
                <a:gridCol w="5969528"/>
              </a:tblGrid>
              <a:tr h="646112">
                <a:tc>
                  <a:txBody>
                    <a:bodyPr/>
                    <a:lstStyle/>
                    <a:p>
                      <a:r>
                        <a:rPr lang="en-US" dirty="0" smtClean="0"/>
                        <a:t>Test Case ID: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iOS_Search_Staff_Rainy_Day</a:t>
                      </a:r>
                      <a:endParaRPr lang="en-US" dirty="0"/>
                    </a:p>
                  </a:txBody>
                  <a:tcPr/>
                </a:tc>
              </a:tr>
              <a:tr h="655086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search for people, that have already been registered, that meet specific requirements. </a:t>
                      </a:r>
                      <a:endParaRPr lang="en-US" dirty="0"/>
                    </a:p>
                  </a:txBody>
                  <a:tcPr/>
                </a:tc>
              </a:tr>
              <a:tr h="921417">
                <a:tc>
                  <a:txBody>
                    <a:bodyPr/>
                    <a:lstStyle/>
                    <a:p>
                      <a:r>
                        <a:rPr lang="en-US" dirty="0" smtClean="0"/>
                        <a:t>Preconditions: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The app is running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iPhone has internet connection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smtClean="0"/>
                        <a:t>A valid employer user is logged in</a:t>
                      </a:r>
                      <a:endParaRPr lang="en-US" dirty="0"/>
                    </a:p>
                  </a:txBody>
                  <a:tcPr/>
                </a:tc>
              </a:tr>
              <a:tr h="655086">
                <a:tc>
                  <a:txBody>
                    <a:bodyPr/>
                    <a:lstStyle/>
                    <a:p>
                      <a:r>
                        <a:rPr lang="en-US" dirty="0" smtClean="0"/>
                        <a:t>Inputs: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selects multiple requirements in a way that no results come back</a:t>
                      </a:r>
                      <a:endParaRPr lang="en-US" dirty="0"/>
                    </a:p>
                  </a:txBody>
                  <a:tcPr/>
                </a:tc>
              </a:tr>
              <a:tr h="921417"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</a:t>
                      </a:r>
                      <a:r>
                        <a:rPr lang="en-US" baseline="0" dirty="0" smtClean="0"/>
                        <a:t> Output: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app remains</a:t>
                      </a:r>
                      <a:r>
                        <a:rPr lang="en-US" baseline="0" dirty="0" smtClean="0"/>
                        <a:t> in the current view and shows an alert saying that the query didn’t return any result.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72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754937" cy="4208463"/>
          </a:xfrm>
        </p:spPr>
        <p:txBody>
          <a:bodyPr/>
          <a:lstStyle/>
          <a:p>
            <a:r>
              <a:rPr lang="en-US" dirty="0" smtClean="0"/>
              <a:t>In order to facilitate </a:t>
            </a:r>
            <a:r>
              <a:rPr lang="en-US" dirty="0"/>
              <a:t>the financial burden and drawbacks of using staffing </a:t>
            </a:r>
            <a:r>
              <a:rPr lang="en-US" dirty="0" smtClean="0"/>
              <a:t>agencies, my teammate and I created the Go Local Staff App. Some of my major contributions on the project were:</a:t>
            </a:r>
          </a:p>
          <a:p>
            <a:pPr>
              <a:spcBef>
                <a:spcPts val="1300"/>
              </a:spcBef>
            </a:pPr>
            <a:r>
              <a:rPr lang="en-US" dirty="0" smtClean="0"/>
              <a:t>SMS Authentication on registration and forgot password</a:t>
            </a:r>
            <a:endParaRPr lang="en-US" dirty="0"/>
          </a:p>
          <a:p>
            <a:pPr>
              <a:spcBef>
                <a:spcPts val="1300"/>
              </a:spcBef>
            </a:pPr>
            <a:r>
              <a:rPr lang="en-US" dirty="0" smtClean="0"/>
              <a:t>Employer </a:t>
            </a:r>
            <a:r>
              <a:rPr lang="en-US" dirty="0"/>
              <a:t>Staff </a:t>
            </a:r>
            <a:r>
              <a:rPr lang="en-US" dirty="0" smtClean="0"/>
              <a:t>Search</a:t>
            </a:r>
            <a:endParaRPr lang="en-US" dirty="0"/>
          </a:p>
          <a:p>
            <a:pPr>
              <a:spcBef>
                <a:spcPts val="1300"/>
              </a:spcBef>
            </a:pPr>
            <a:r>
              <a:rPr lang="en-US" dirty="0"/>
              <a:t>Map for Staff Search Results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7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286000"/>
            <a:ext cx="7907337" cy="1447800"/>
          </a:xfrm>
        </p:spPr>
        <p:txBody>
          <a:bodyPr/>
          <a:lstStyle/>
          <a:p>
            <a:r>
              <a:rPr lang="en-US" sz="5000" smtClean="0"/>
              <a:t>Thank you, Any Questions</a:t>
            </a:r>
            <a:r>
              <a:rPr lang="en-US" sz="5000" dirty="0" smtClean="0"/>
              <a:t>?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4572000"/>
            <a:ext cx="4419600" cy="1465263"/>
          </a:xfrm>
        </p:spPr>
        <p:txBody>
          <a:bodyPr/>
          <a:lstStyle/>
          <a:p>
            <a:pPr marL="282575" lvl="1" indent="0">
              <a:buNone/>
            </a:pPr>
            <a:r>
              <a:rPr lang="en-US" sz="3500" smtClean="0"/>
              <a:t>lcast053@fiu.edu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99570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Problem </a:t>
            </a:r>
            <a:r>
              <a:rPr lang="en-US" altLang="en-US" dirty="0" smtClean="0">
                <a:ea typeface="ＭＳ Ｐゴシック" pitchFamily="34" charset="-128"/>
              </a:rPr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524000"/>
            <a:ext cx="7583487" cy="4208463"/>
          </a:xfrm>
        </p:spPr>
        <p:txBody>
          <a:bodyPr/>
          <a:lstStyle/>
          <a:p>
            <a:r>
              <a:rPr lang="en-US" sz="1800" dirty="0" smtClean="0"/>
              <a:t>Currently </a:t>
            </a:r>
            <a:r>
              <a:rPr lang="en-US" sz="1800" dirty="0"/>
              <a:t>promotional staff and event organizers are limited by staffing agencies in the following manner: </a:t>
            </a:r>
          </a:p>
          <a:p>
            <a:pPr lvl="1"/>
            <a:r>
              <a:rPr lang="en-US" sz="1600" dirty="0"/>
              <a:t>High overhead expenses </a:t>
            </a:r>
          </a:p>
          <a:p>
            <a:pPr lvl="1"/>
            <a:r>
              <a:rPr lang="en-US" sz="1600" dirty="0"/>
              <a:t>Limited number of talent </a:t>
            </a:r>
          </a:p>
          <a:p>
            <a:pPr lvl="1"/>
            <a:r>
              <a:rPr lang="en-US" sz="1600" dirty="0"/>
              <a:t>Sufficient planning required to execute </a:t>
            </a:r>
            <a:r>
              <a:rPr lang="en-US" sz="1600" dirty="0" smtClean="0"/>
              <a:t>events </a:t>
            </a:r>
            <a:endParaRPr lang="is-IS" sz="1800" dirty="0" smtClean="0"/>
          </a:p>
          <a:p>
            <a:pPr>
              <a:defRPr/>
            </a:pPr>
            <a:r>
              <a:rPr lang="is-IS" sz="1800" dirty="0" smtClean="0"/>
              <a:t>There is no alternative system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84" y="1828800"/>
            <a:ext cx="8097043" cy="376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4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5" y="1752600"/>
            <a:ext cx="8248882" cy="374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66" y="1600200"/>
            <a:ext cx="6458280" cy="435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Implemented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600200"/>
            <a:ext cx="7583487" cy="4365624"/>
          </a:xfrm>
        </p:spPr>
        <p:txBody>
          <a:bodyPr/>
          <a:lstStyle/>
          <a:p>
            <a:pPr>
              <a:spcBef>
                <a:spcPts val="1300"/>
              </a:spcBef>
            </a:pPr>
            <a:r>
              <a:rPr lang="en-US" dirty="0"/>
              <a:t>Login in iPhone</a:t>
            </a:r>
          </a:p>
          <a:p>
            <a:pPr>
              <a:spcBef>
                <a:spcPts val="1300"/>
              </a:spcBef>
            </a:pPr>
            <a:r>
              <a:rPr lang="en-US" dirty="0"/>
              <a:t>Register as a Staff user using SMS Authentication</a:t>
            </a:r>
          </a:p>
          <a:p>
            <a:pPr>
              <a:spcBef>
                <a:spcPts val="1300"/>
              </a:spcBef>
            </a:pPr>
            <a:r>
              <a:rPr lang="en-US" dirty="0"/>
              <a:t>Forgot password on iPhone</a:t>
            </a:r>
          </a:p>
          <a:p>
            <a:pPr>
              <a:spcBef>
                <a:spcPts val="1300"/>
              </a:spcBef>
            </a:pPr>
            <a:r>
              <a:rPr lang="en-US" dirty="0"/>
              <a:t>Implement search filters for employer staff search</a:t>
            </a:r>
          </a:p>
          <a:p>
            <a:pPr>
              <a:spcBef>
                <a:spcPts val="1300"/>
              </a:spcBef>
            </a:pPr>
            <a:r>
              <a:rPr lang="en-US" dirty="0"/>
              <a:t>Employer Staff Search</a:t>
            </a:r>
          </a:p>
          <a:p>
            <a:pPr>
              <a:spcBef>
                <a:spcPts val="1300"/>
              </a:spcBef>
            </a:pPr>
            <a:r>
              <a:rPr lang="en-US" dirty="0"/>
              <a:t>Employer Staff Search Result List </a:t>
            </a:r>
          </a:p>
          <a:p>
            <a:pPr>
              <a:spcBef>
                <a:spcPts val="1300"/>
              </a:spcBef>
            </a:pPr>
            <a:r>
              <a:rPr lang="en-US" dirty="0"/>
              <a:t>Talent Profile for Staff Search Results</a:t>
            </a:r>
          </a:p>
          <a:p>
            <a:pPr>
              <a:spcBef>
                <a:spcPts val="1300"/>
              </a:spcBef>
            </a:pPr>
            <a:r>
              <a:rPr lang="en-US" dirty="0"/>
              <a:t>Map for Staff Search </a:t>
            </a:r>
            <a:r>
              <a:rPr lang="en-US" dirty="0" smtClean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3814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45" y="1524000"/>
            <a:ext cx="7281457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381000"/>
            <a:ext cx="8458200" cy="1044575"/>
          </a:xfrm>
        </p:spPr>
        <p:txBody>
          <a:bodyPr/>
          <a:lstStyle/>
          <a:p>
            <a:r>
              <a:rPr lang="en-US" smtClean="0"/>
              <a:t>Staff Registration Sequence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00200"/>
            <a:ext cx="5521897" cy="4208463"/>
          </a:xfrm>
        </p:spPr>
      </p:pic>
    </p:spTree>
    <p:extLst>
      <p:ext uri="{BB962C8B-B14F-4D97-AF65-F5344CB8AC3E}">
        <p14:creationId xmlns:p14="http://schemas.microsoft.com/office/powerpoint/2010/main" val="106231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059737" cy="1044575"/>
          </a:xfrm>
        </p:spPr>
        <p:txBody>
          <a:bodyPr/>
          <a:lstStyle/>
          <a:p>
            <a:r>
              <a:rPr lang="en-US" dirty="0" smtClean="0"/>
              <a:t>Search Staff Sequence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14"/>
          <a:stretch/>
        </p:blipFill>
        <p:spPr>
          <a:xfrm>
            <a:off x="1471555" y="1600200"/>
            <a:ext cx="6675552" cy="40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ld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3628</TotalTime>
  <Words>1062</Words>
  <Application>Microsoft Macintosh PowerPoint</Application>
  <PresentationFormat>On-screen Show (4:3)</PresentationFormat>
  <Paragraphs>131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ＭＳ Ｐゴシック</vt:lpstr>
      <vt:lpstr>Trebuchet MS</vt:lpstr>
      <vt:lpstr>Wingdings 2</vt:lpstr>
      <vt:lpstr>Arial</vt:lpstr>
      <vt:lpstr>gold</vt:lpstr>
      <vt:lpstr>Go Local Staff App Team Member(s):Luis Castillo              Wilfredo Gomez Product Owner(s): Eduardo Garcia Instructor: Masoud Sadjadi  School of Computing and Information Sciences Florida International University</vt:lpstr>
      <vt:lpstr>Problem definition</vt:lpstr>
      <vt:lpstr>Project Management</vt:lpstr>
      <vt:lpstr>Project Management</vt:lpstr>
      <vt:lpstr>Project Management</vt:lpstr>
      <vt:lpstr>User Stories Implemented </vt:lpstr>
      <vt:lpstr>Use Case Model</vt:lpstr>
      <vt:lpstr>Staff Registration Sequence Diagram</vt:lpstr>
      <vt:lpstr>Search Staff Sequence Diagram</vt:lpstr>
      <vt:lpstr>System Design: Architecture</vt:lpstr>
      <vt:lpstr>System Design: Deployment</vt:lpstr>
      <vt:lpstr>Minimal Class Diagram</vt:lpstr>
      <vt:lpstr>Main algorithm </vt:lpstr>
      <vt:lpstr>Test Case for Search Staff</vt:lpstr>
      <vt:lpstr>Test Case for Search Staff</vt:lpstr>
      <vt:lpstr>Summary</vt:lpstr>
      <vt:lpstr>Thank you, 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Meeting School of Computing and Information Sciences</dc:title>
  <dc:creator>Ivana Rodriguez</dc:creator>
  <cp:lastModifiedBy>Luis Castillo</cp:lastModifiedBy>
  <cp:revision>102</cp:revision>
  <cp:lastPrinted>2008-09-19T17:51:48Z</cp:lastPrinted>
  <dcterms:created xsi:type="dcterms:W3CDTF">2013-04-25T14:14:17Z</dcterms:created>
  <dcterms:modified xsi:type="dcterms:W3CDTF">2015-12-11T01:30:05Z</dcterms:modified>
</cp:coreProperties>
</file>