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18"/>
  </p:notesMasterIdLst>
  <p:handoutMasterIdLst>
    <p:handoutMasterId r:id="rId19"/>
  </p:handoutMasterIdLst>
  <p:sldIdLst>
    <p:sldId id="256" r:id="rId2"/>
    <p:sldId id="343" r:id="rId3"/>
    <p:sldId id="344" r:id="rId4"/>
    <p:sldId id="356" r:id="rId5"/>
    <p:sldId id="357" r:id="rId6"/>
    <p:sldId id="345" r:id="rId7"/>
    <p:sldId id="346" r:id="rId8"/>
    <p:sldId id="347" r:id="rId9"/>
    <p:sldId id="349" r:id="rId10"/>
    <p:sldId id="350" r:id="rId11"/>
    <p:sldId id="352" r:id="rId12"/>
    <p:sldId id="353" r:id="rId13"/>
    <p:sldId id="354" r:id="rId14"/>
    <p:sldId id="358" r:id="rId15"/>
    <p:sldId id="355" r:id="rId16"/>
    <p:sldId id="359" r:id="rId1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76" autoAdjust="0"/>
    <p:restoredTop sz="83839" autoAdjust="0"/>
  </p:normalViewPr>
  <p:slideViewPr>
    <p:cSldViewPr snapToObjects="1">
      <p:cViewPr varScale="1">
        <p:scale>
          <a:sx n="75" d="100"/>
          <a:sy n="75" d="100"/>
        </p:scale>
        <p:origin x="1456" y="160"/>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a:t>
            </a:r>
            <a:r>
              <a:rPr lang="en-US" baseline="0" dirty="0" smtClean="0"/>
              <a:t> your audience, thank them for attending your presentation, introduce yourself, introduce your project, </a:t>
            </a:r>
            <a:r>
              <a:rPr lang="en-US" dirty="0" smtClean="0"/>
              <a:t>introduce your team</a:t>
            </a:r>
            <a:r>
              <a:rPr lang="en-US" baseline="0" dirty="0" smtClean="0"/>
              <a:t> members, </a:t>
            </a:r>
            <a:r>
              <a:rPr lang="en-US" dirty="0" smtClean="0"/>
              <a:t>and quickly indicate what each of you</a:t>
            </a:r>
            <a:r>
              <a:rPr lang="en-US" baseline="0" dirty="0" smtClean="0"/>
              <a:t> did in a high-level manner, and put more emphasis on your part/contribution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12</a:t>
            </a:fld>
            <a:endParaRPr lang="en-US" altLang="en-US"/>
          </a:p>
        </p:txBody>
      </p:sp>
    </p:spTree>
    <p:extLst>
      <p:ext uri="{BB962C8B-B14F-4D97-AF65-F5344CB8AC3E}">
        <p14:creationId xmlns:p14="http://schemas.microsoft.com/office/powerpoint/2010/main" val="242644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982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smtClean="0"/>
              <a:t>Thank your audience</a:t>
            </a:r>
          </a:p>
          <a:p>
            <a:endParaRPr lang="en-US"/>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15</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smtClean="0"/>
              <a:t>Thank your audience</a:t>
            </a:r>
          </a:p>
          <a:p>
            <a:endParaRPr lang="en-US"/>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207476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the problem that the whole project tackles and stay focused on the parts that you have been working. Indicate </a:t>
            </a:r>
            <a:r>
              <a:rPr lang="en-US" dirty="0" smtClean="0"/>
              <a:t>if there is an existing previous system, enumerate its problems/limitations,</a:t>
            </a:r>
            <a:r>
              <a:rPr lang="en-US" baseline="0" dirty="0" smtClean="0"/>
              <a:t> etc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(schedule for entire semester) (one slide; Gantt Chart).</a:t>
            </a:r>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3</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6</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8</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9</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11</a:t>
            </a:fld>
            <a:endParaRPr lang="en-US" altLang="en-US"/>
          </a:p>
        </p:txBody>
      </p:sp>
    </p:spTree>
    <p:extLst>
      <p:ext uri="{BB962C8B-B14F-4D97-AF65-F5344CB8AC3E}">
        <p14:creationId xmlns:p14="http://schemas.microsoft.com/office/powerpoint/2010/main" val="45835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Overlay-TitleSli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Slide Number Placeholder 5"/>
          <p:cNvSpPr>
            <a:spLocks noGrp="1"/>
          </p:cNvSpPr>
          <p:nvPr>
            <p:ph type="sldNum" sz="quarter" idx="10"/>
          </p:nvPr>
        </p:nvSpPr>
        <p:spPr/>
        <p:txBody>
          <a:bodyPr/>
          <a:lstStyle>
            <a:lvl1pPr>
              <a:defRPr/>
            </a:lvl1pPr>
          </a:lstStyle>
          <a:p>
            <a:fld id="{54C94BC1-1497-4BDC-A1E5-B32793525C11}" type="slidenum">
              <a:rPr lang="en-US" altLang="en-US"/>
              <a:pPr/>
              <a:t>‹#›</a:t>
            </a:fld>
            <a:endParaRPr lang="en-US" altLang="en-US"/>
          </a:p>
        </p:txBody>
      </p:sp>
      <p:sp>
        <p:nvSpPr>
          <p:cNvPr id="6" name="Date Placeholder 3"/>
          <p:cNvSpPr>
            <a:spLocks noGrp="1"/>
          </p:cNvSpPr>
          <p:nvPr>
            <p:ph type="dt" sz="half" idx="11"/>
          </p:nvPr>
        </p:nvSpPr>
        <p:spPr/>
        <p:txBody>
          <a:bodyPr/>
          <a:lstStyle>
            <a:lvl1pPr>
              <a:defRPr/>
            </a:lvl1pPr>
          </a:lstStyle>
          <a:p>
            <a:pPr>
              <a:defRPr/>
            </a:pPr>
            <a:fld id="{05F4C51E-94FE-4EA3-9632-37695468AD72}" type="datetime1">
              <a:rPr lang="en-US"/>
              <a:pPr>
                <a:defRPr/>
              </a:pPr>
              <a:t>12/10/15</a:t>
            </a:fld>
            <a:endParaRPr lang="en-US"/>
          </a:p>
        </p:txBody>
      </p:sp>
      <p:sp>
        <p:nvSpPr>
          <p:cNvPr id="7"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4683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F8A44D78-FCC2-40B4-987C-246307192CE6}" type="datetime1">
              <a:rPr lang="en-US"/>
              <a:pPr>
                <a:defRPr/>
              </a:pPr>
              <a:t>12/10/15</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A8CA3598-FCF8-48A4-9FF5-EF2B5DDBAA8F}" type="slidenum">
              <a:rPr lang="en-US" altLang="en-US"/>
              <a:pPr/>
              <a:t>‹#›</a:t>
            </a:fld>
            <a:endParaRPr lang="en-US" altLang="en-US"/>
          </a:p>
        </p:txBody>
      </p:sp>
    </p:spTree>
    <p:extLst>
      <p:ext uri="{BB962C8B-B14F-4D97-AF65-F5344CB8AC3E}">
        <p14:creationId xmlns:p14="http://schemas.microsoft.com/office/powerpoint/2010/main" val="709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descr="Overlay-Content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79464" y="590550"/>
            <a:ext cx="365760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C60CBCA-7388-4E1A-BAF6-17486ACF2434}" type="datetime1">
              <a:rPr lang="en-US"/>
              <a:pPr>
                <a:defRPr/>
              </a:pPr>
              <a:t>12/10/15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3ECB25-1E4F-4A8B-8783-EC7587DDB69B}" type="slidenum">
              <a:rPr lang="en-US" altLang="en-US"/>
              <a:pPr/>
              <a:t>‹#›</a:t>
            </a:fld>
            <a:endParaRPr lang="en-US" altLang="en-US"/>
          </a:p>
        </p:txBody>
      </p:sp>
    </p:spTree>
    <p:extLst>
      <p:ext uri="{BB962C8B-B14F-4D97-AF65-F5344CB8AC3E}">
        <p14:creationId xmlns:p14="http://schemas.microsoft.com/office/powerpoint/2010/main" val="158264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Overlay-Picture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87325"/>
            <a:ext cx="8535987"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86200" y="533400"/>
            <a:ext cx="4476750" cy="1252538"/>
          </a:xfrm>
        </p:spPr>
        <p:txBody>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6" name="Date Placeholder 4"/>
          <p:cNvSpPr>
            <a:spLocks noGrp="1"/>
          </p:cNvSpPr>
          <p:nvPr>
            <p:ph type="dt" sz="half" idx="10"/>
          </p:nvPr>
        </p:nvSpPr>
        <p:spPr>
          <a:xfrm>
            <a:off x="3886200" y="6288088"/>
            <a:ext cx="1887538" cy="365125"/>
          </a:xfrm>
        </p:spPr>
        <p:txBody>
          <a:bodyPr/>
          <a:lstStyle>
            <a:lvl1pPr>
              <a:defRPr/>
            </a:lvl1pPr>
          </a:lstStyle>
          <a:p>
            <a:pPr>
              <a:defRPr/>
            </a:pPr>
            <a:fld id="{0ACF3A49-14E6-442A-8033-A8225B229CA5}" type="datetime1">
              <a:rPr lang="en-US"/>
              <a:pPr>
                <a:defRPr/>
              </a:pPr>
              <a:t>12/10/15</a:t>
            </a:fld>
            <a:endParaRPr lang="en-US"/>
          </a:p>
        </p:txBody>
      </p:sp>
      <p:sp>
        <p:nvSpPr>
          <p:cNvPr id="7" name="Footer Placeholder 5"/>
          <p:cNvSpPr>
            <a:spLocks noGrp="1"/>
          </p:cNvSpPr>
          <p:nvPr>
            <p:ph type="ftr" sz="quarter" idx="11"/>
          </p:nvPr>
        </p:nvSpPr>
        <p:spPr>
          <a:xfrm>
            <a:off x="5867400" y="6288088"/>
            <a:ext cx="2676525"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DAC369-66D3-4EFC-BB3B-678C81E21597}" type="slidenum">
              <a:rPr lang="en-US" altLang="en-US"/>
              <a:pPr/>
              <a:t>‹#›</a:t>
            </a:fld>
            <a:endParaRPr lang="en-US" altLang="en-US"/>
          </a:p>
        </p:txBody>
      </p:sp>
    </p:spTree>
    <p:extLst>
      <p:ext uri="{BB962C8B-B14F-4D97-AF65-F5344CB8AC3E}">
        <p14:creationId xmlns:p14="http://schemas.microsoft.com/office/powerpoint/2010/main" val="420361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10953" y="533400"/>
            <a:ext cx="3657600" cy="125253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6212A322-CABC-4460-A606-AB4BCCCBEACD}" type="datetime1">
              <a:rPr lang="en-US"/>
              <a:pPr>
                <a:defRPr/>
              </a:pPr>
              <a:t>12/10/15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24D93BB5-5A86-4E4F-8673-ADE41ED1BC89}" type="slidenum">
              <a:rPr lang="en-US" altLang="en-US"/>
              <a:pPr/>
              <a:t>‹#›</a:t>
            </a:fld>
            <a:endParaRPr lang="en-US" altLang="en-US"/>
          </a:p>
        </p:txBody>
      </p:sp>
    </p:spTree>
    <p:extLst>
      <p:ext uri="{BB962C8B-B14F-4D97-AF65-F5344CB8AC3E}">
        <p14:creationId xmlns:p14="http://schemas.microsoft.com/office/powerpoint/2010/main" val="336705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808038" y="3778624"/>
            <a:ext cx="7560515" cy="110265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2B685573-B59F-4A40-8715-17FA852A1259}" type="datetime1">
              <a:rPr lang="en-US"/>
              <a:pPr>
                <a:defRPr/>
              </a:pPr>
              <a:t>12/10/15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98D5BC46-E68C-4DA3-94B3-06FB2468F9A3}" type="slidenum">
              <a:rPr lang="en-US" altLang="en-US"/>
              <a:pPr/>
              <a:t>‹#›</a:t>
            </a:fld>
            <a:endParaRPr lang="en-US" altLang="en-US"/>
          </a:p>
        </p:txBody>
      </p:sp>
    </p:spTree>
    <p:extLst>
      <p:ext uri="{BB962C8B-B14F-4D97-AF65-F5344CB8AC3E}">
        <p14:creationId xmlns:p14="http://schemas.microsoft.com/office/powerpoint/2010/main" val="3616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4DFC08AD-425F-4775-B4E0-BB115F66D29C}" type="datetime1">
              <a:rPr lang="en-US"/>
              <a:pPr>
                <a:defRPr/>
              </a:pPr>
              <a:t>12/10/15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355F54-7FB7-4864-A52B-2722A7103E10}" type="slidenum">
              <a:rPr lang="en-US" altLang="en-US"/>
              <a:pPr/>
              <a:t>‹#›</a:t>
            </a:fld>
            <a:endParaRPr lang="en-US" altLang="en-US"/>
          </a:p>
        </p:txBody>
      </p:sp>
    </p:spTree>
    <p:extLst>
      <p:ext uri="{BB962C8B-B14F-4D97-AF65-F5344CB8AC3E}">
        <p14:creationId xmlns:p14="http://schemas.microsoft.com/office/powerpoint/2010/main" val="16579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57D29FD-4BC1-4E48-B7DD-BCBA95BC7AF9}" type="datetime1">
              <a:rPr lang="en-US"/>
              <a:pPr>
                <a:defRPr/>
              </a:pPr>
              <a:t>12/10/15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14C96F-308B-488D-8EB8-53D986110491}" type="slidenum">
              <a:rPr lang="en-US" altLang="en-US"/>
              <a:pPr/>
              <a:t>‹#›</a:t>
            </a:fld>
            <a:endParaRPr lang="en-US" altLang="en-US"/>
          </a:p>
        </p:txBody>
      </p:sp>
    </p:spTree>
    <p:extLst>
      <p:ext uri="{BB962C8B-B14F-4D97-AF65-F5344CB8AC3E}">
        <p14:creationId xmlns:p14="http://schemas.microsoft.com/office/powerpoint/2010/main" val="25665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A15597D-6130-464B-9D3E-3A1D0D3CB7DB}" type="datetime1">
              <a:rPr lang="en-US"/>
              <a:pPr>
                <a:defRPr/>
              </a:pPr>
              <a:t>12/10/15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AD668F5-6BE9-42B2-89D8-E57480DDCA9A}" type="slidenum">
              <a:rPr lang="en-US" altLang="en-US"/>
              <a:pPr/>
              <a:t>‹#›</a:t>
            </a:fld>
            <a:endParaRPr lang="en-US" altLang="en-US"/>
          </a:p>
        </p:txBody>
      </p:sp>
    </p:spTree>
    <p:extLst>
      <p:ext uri="{BB962C8B-B14F-4D97-AF65-F5344CB8AC3E}">
        <p14:creationId xmlns:p14="http://schemas.microsoft.com/office/powerpoint/2010/main" val="1263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Overlay-Section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79463" y="2591360"/>
            <a:ext cx="7583487" cy="1362075"/>
          </a:xfrm>
        </p:spPr>
        <p:txBody>
          <a:bodyPr>
            <a:noAutofit/>
          </a:bodyPr>
          <a:lstStyle>
            <a:lvl1pPr algn="l">
              <a:defRPr sz="4400" b="1" cap="none" baseline="0">
                <a:solidFill>
                  <a:srgbClr val="001D4D"/>
                </a:solidFill>
              </a:defRPr>
            </a:lvl1pPr>
          </a:lstStyle>
          <a:p>
            <a:r>
              <a:rPr lang="en-US" smtClean="0"/>
              <a:t>Click to edit Master title style</a:t>
            </a:r>
            <a:endParaRPr dirty="0"/>
          </a:p>
        </p:txBody>
      </p:sp>
      <p:sp>
        <p:nvSpPr>
          <p:cNvPr id="3" name="Text Placeholder 2"/>
          <p:cNvSpPr>
            <a:spLocks noGrp="1"/>
          </p:cNvSpPr>
          <p:nvPr>
            <p:ph type="body" idx="1"/>
          </p:nvPr>
        </p:nvSpPr>
        <p:spPr>
          <a:xfrm>
            <a:off x="779463" y="3950354"/>
            <a:ext cx="7583487" cy="1500187"/>
          </a:xfrm>
        </p:spPr>
        <p:txBody>
          <a:bodyPr/>
          <a:lstStyle>
            <a:lvl1pPr marL="0" indent="0" algn="l">
              <a:spcBef>
                <a:spcPts val="600"/>
              </a:spcBef>
              <a:buNone/>
              <a:defRPr sz="2000" cap="none" baseline="0">
                <a:solidFill>
                  <a:srgbClr val="001D4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716B0D-9E78-4000-9B46-108CCFA59DB2}" type="datetime1">
              <a:rPr lang="en-US"/>
              <a:pPr>
                <a:defRPr/>
              </a:pPr>
              <a:t>12/10/15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38455A5-A4A9-468F-A1D3-4785F870EBD4}" type="slidenum">
              <a:rPr lang="en-US" altLang="en-US"/>
              <a:pPr/>
              <a:t>‹#›</a:t>
            </a:fld>
            <a:endParaRPr lang="en-US" altLang="en-US"/>
          </a:p>
        </p:txBody>
      </p:sp>
    </p:spTree>
    <p:extLst>
      <p:ext uri="{BB962C8B-B14F-4D97-AF65-F5344CB8AC3E}">
        <p14:creationId xmlns:p14="http://schemas.microsoft.com/office/powerpoint/2010/main" val="40179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0"/>
          </p:nvPr>
        </p:nvSpPr>
        <p:spPr/>
        <p:txBody>
          <a:bodyPr/>
          <a:lstStyle>
            <a:lvl1pPr>
              <a:defRPr/>
            </a:lvl1pPr>
          </a:lstStyle>
          <a:p>
            <a:pPr>
              <a:defRPr/>
            </a:pPr>
            <a:fld id="{ED3457D7-E072-4C6B-85A3-FC101812524D}" type="datetime1">
              <a:rPr lang="en-US"/>
              <a:pPr>
                <a:defRPr/>
              </a:pPr>
              <a:t>12/10/15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8EFC070B-E897-4FE2-87D3-937C19FE74A6}" type="slidenum">
              <a:rPr lang="en-US" altLang="en-US"/>
              <a:pPr/>
              <a:t>‹#›</a:t>
            </a:fld>
            <a:endParaRPr lang="en-US" altLang="en-US"/>
          </a:p>
        </p:txBody>
      </p:sp>
    </p:spTree>
    <p:extLst>
      <p:ext uri="{BB962C8B-B14F-4D97-AF65-F5344CB8AC3E}">
        <p14:creationId xmlns:p14="http://schemas.microsoft.com/office/powerpoint/2010/main" val="332174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fld id="{82521417-C2DD-4C9C-9B7F-24A4905C0EAD}" type="datetime1">
              <a:rPr lang="en-US"/>
              <a:pPr>
                <a:defRPr/>
              </a:pPr>
              <a:t>12/10/15</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fld id="{E879F1A1-38E2-4BE0-8480-E43DB31206EE}" type="slidenum">
              <a:rPr lang="en-US" altLang="en-US"/>
              <a:pPr/>
              <a:t>‹#›</a:t>
            </a:fld>
            <a:endParaRPr lang="en-US" altLang="en-US"/>
          </a:p>
        </p:txBody>
      </p:sp>
    </p:spTree>
    <p:extLst>
      <p:ext uri="{BB962C8B-B14F-4D97-AF65-F5344CB8AC3E}">
        <p14:creationId xmlns:p14="http://schemas.microsoft.com/office/powerpoint/2010/main" val="356456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4"/>
          </p:nvPr>
        </p:nvSpPr>
        <p:spPr/>
        <p:txBody>
          <a:bodyPr/>
          <a:lstStyle>
            <a:lvl1pPr>
              <a:defRPr/>
            </a:lvl1pPr>
          </a:lstStyle>
          <a:p>
            <a:pPr>
              <a:defRPr/>
            </a:pPr>
            <a:fld id="{7314E409-C98F-4836-AB37-F938F6FE38A7}" type="datetime1">
              <a:rPr lang="en-US"/>
              <a:pPr>
                <a:defRPr/>
              </a:pPr>
              <a:t>12/10/15</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p:txBody>
          <a:bodyPr/>
          <a:lstStyle>
            <a:lvl1pPr>
              <a:defRPr/>
            </a:lvl1pPr>
          </a:lstStyle>
          <a:p>
            <a:fld id="{EA9BF686-F77E-47DC-BAD5-34ADE684F9C2}" type="slidenum">
              <a:rPr lang="en-US" altLang="en-US"/>
              <a:pPr/>
              <a:t>‹#›</a:t>
            </a:fld>
            <a:endParaRPr lang="en-US" altLang="en-US"/>
          </a:p>
        </p:txBody>
      </p:sp>
    </p:spTree>
    <p:extLst>
      <p:ext uri="{BB962C8B-B14F-4D97-AF65-F5344CB8AC3E}">
        <p14:creationId xmlns:p14="http://schemas.microsoft.com/office/powerpoint/2010/main" val="93681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6"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4"/>
          <p:cNvSpPr>
            <a:spLocks noGrp="1"/>
          </p:cNvSpPr>
          <p:nvPr>
            <p:ph type="dt" sz="half" idx="15"/>
          </p:nvPr>
        </p:nvSpPr>
        <p:spPr/>
        <p:txBody>
          <a:bodyPr/>
          <a:lstStyle>
            <a:lvl1pPr>
              <a:defRPr/>
            </a:lvl1pPr>
          </a:lstStyle>
          <a:p>
            <a:pPr>
              <a:defRPr/>
            </a:pPr>
            <a:fld id="{7A8EB1C2-62C7-4F1A-9DF0-1804097D74BC}" type="datetime1">
              <a:rPr lang="en-US"/>
              <a:pPr>
                <a:defRPr/>
              </a:pPr>
              <a:t>12/10/15</a:t>
            </a:fld>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2C3E92E7-5F71-48EF-B9A7-7D646EA2EECE}" type="slidenum">
              <a:rPr lang="en-US" altLang="en-US"/>
              <a:pPr/>
              <a:t>‹#›</a:t>
            </a:fld>
            <a:endParaRPr lang="en-US" altLang="en-US"/>
          </a:p>
        </p:txBody>
      </p:sp>
    </p:spTree>
    <p:extLst>
      <p:ext uri="{BB962C8B-B14F-4D97-AF65-F5344CB8AC3E}">
        <p14:creationId xmlns:p14="http://schemas.microsoft.com/office/powerpoint/2010/main" val="34077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6"/>
          </p:nvPr>
        </p:nvSpPr>
        <p:spPr/>
        <p:txBody>
          <a:bodyPr/>
          <a:lstStyle>
            <a:lvl1pPr>
              <a:defRPr/>
            </a:lvl1pPr>
          </a:lstStyle>
          <a:p>
            <a:pPr>
              <a:defRPr/>
            </a:pPr>
            <a:fld id="{E228EFB1-89E3-4517-A18C-02DD58AA2D7B}" type="datetime1">
              <a:rPr lang="en-US"/>
              <a:pPr>
                <a:defRPr/>
              </a:pPr>
              <a:t>12/10/15</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fld id="{742D7D0C-8D30-4A66-A10F-512DACA83C15}" type="slidenum">
              <a:rPr lang="en-US" altLang="en-US"/>
              <a:pPr/>
              <a:t>‹#›</a:t>
            </a:fld>
            <a:endParaRPr lang="en-US" altLang="en-US"/>
          </a:p>
        </p:txBody>
      </p:sp>
    </p:spTree>
    <p:extLst>
      <p:ext uri="{BB962C8B-B14F-4D97-AF65-F5344CB8AC3E}">
        <p14:creationId xmlns:p14="http://schemas.microsoft.com/office/powerpoint/2010/main" val="3644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4" name="Date Placeholder 2"/>
          <p:cNvSpPr>
            <a:spLocks noGrp="1"/>
          </p:cNvSpPr>
          <p:nvPr>
            <p:ph type="dt" sz="half" idx="10"/>
          </p:nvPr>
        </p:nvSpPr>
        <p:spPr/>
        <p:txBody>
          <a:bodyPr/>
          <a:lstStyle>
            <a:lvl1pPr>
              <a:defRPr/>
            </a:lvl1pPr>
          </a:lstStyle>
          <a:p>
            <a:pPr>
              <a:defRPr/>
            </a:pPr>
            <a:fld id="{0C71B9FD-5F84-40EE-BE92-5187585C0991}" type="datetime1">
              <a:rPr lang="en-US"/>
              <a:pPr>
                <a:defRPr/>
              </a:pPr>
              <a:t>12/10/15</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FF91F6D4-B72F-4031-BB13-DF465A8C7873}" type="slidenum">
              <a:rPr lang="en-US" altLang="en-US"/>
              <a:pPr/>
              <a:t>‹#›</a:t>
            </a:fld>
            <a:endParaRPr lang="en-US" altLang="en-US"/>
          </a:p>
        </p:txBody>
      </p:sp>
    </p:spTree>
    <p:extLst>
      <p:ext uri="{BB962C8B-B14F-4D97-AF65-F5344CB8AC3E}">
        <p14:creationId xmlns:p14="http://schemas.microsoft.com/office/powerpoint/2010/main" val="3153029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 Diagonal Corner Rectangle 7"/>
          <p:cNvSpPr/>
          <p:nvPr/>
        </p:nvSpPr>
        <p:spPr>
          <a:xfrm>
            <a:off x="190500" y="190500"/>
            <a:ext cx="8764588" cy="6478588"/>
          </a:xfrm>
          <a:prstGeom prst="round2DiagRect">
            <a:avLst>
              <a:gd name="adj1" fmla="val 9416"/>
              <a:gd name="adj2" fmla="val 0"/>
            </a:avLst>
          </a:prstGeom>
          <a:gradFill>
            <a:gsLst>
              <a:gs pos="13000">
                <a:srgbClr val="B27A00"/>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27" name="Title Placeholder 1"/>
          <p:cNvSpPr>
            <a:spLocks noGrp="1"/>
          </p:cNvSpPr>
          <p:nvPr>
            <p:ph type="title"/>
          </p:nvPr>
        </p:nvSpPr>
        <p:spPr bwMode="auto">
          <a:xfrm>
            <a:off x="779463" y="381000"/>
            <a:ext cx="7583487"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779463" y="1828800"/>
            <a:ext cx="7583487" cy="420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81000" y="6288088"/>
            <a:ext cx="188753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mn-ea"/>
                <a:cs typeface="+mn-cs"/>
              </a:defRPr>
            </a:lvl1pPr>
          </a:lstStyle>
          <a:p>
            <a:pPr>
              <a:defRPr/>
            </a:pPr>
            <a:fld id="{B9BB3EB8-314F-4CE3-939A-F78A6BE43B76}" type="datetime1">
              <a:rPr lang="en-US"/>
              <a:pPr>
                <a:defRPr/>
              </a:pPr>
              <a:t>12/10/15</a:t>
            </a:fld>
            <a:endParaRPr lang="en-US"/>
          </a:p>
        </p:txBody>
      </p:sp>
      <p:sp>
        <p:nvSpPr>
          <p:cNvPr id="5" name="Footer Placeholder 4"/>
          <p:cNvSpPr>
            <a:spLocks noGrp="1"/>
          </p:cNvSpPr>
          <p:nvPr>
            <p:ph type="ftr" sz="quarter" idx="3"/>
          </p:nvPr>
        </p:nvSpPr>
        <p:spPr>
          <a:xfrm>
            <a:off x="3305175" y="6288088"/>
            <a:ext cx="523875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4225" y="219075"/>
            <a:ext cx="4937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tx2"/>
                </a:solidFill>
                <a:latin typeface="Trebuchet MS" pitchFamily="34" charset="0"/>
              </a:defRPr>
            </a:lvl1pPr>
          </a:lstStyle>
          <a:p>
            <a:fld id="{12B113F0-A774-4A14-AA2C-3A403885806F}" type="slidenum">
              <a:rPr lang="en-US" altLang="en-US"/>
              <a:pPr/>
              <a:t>‹#›</a:t>
            </a:fld>
            <a:endParaRPr lang="en-US" altLang="en-US"/>
          </a:p>
        </p:txBody>
      </p:sp>
      <p:pic>
        <p:nvPicPr>
          <p:cNvPr id="1032" name="Picture 8" descr="FIULogo_H_CMYK_fx.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103938" y="5959475"/>
            <a:ext cx="2430462"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 id="2147484694" r:id="rId13"/>
    <p:sldLayoutId id="2147484695" r:id="rId14"/>
    <p:sldLayoutId id="2147484696" r:id="rId15"/>
    <p:sldLayoutId id="2147484697" r:id="rId16"/>
  </p:sldLayoutIdLst>
  <p:txStyles>
    <p:title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p:titleStyle>
    <p:body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2667000"/>
            <a:ext cx="8686800" cy="2438400"/>
          </a:xfrm>
        </p:spPr>
        <p:txBody>
          <a:bodyPr/>
          <a:lstStyle/>
          <a:p>
            <a:pPr algn="ctr" eaLnBrk="1" hangingPunct="1"/>
            <a:r>
              <a:rPr lang="en-US" altLang="en-US" dirty="0" smtClean="0">
                <a:ea typeface="ＭＳ Ｐゴシック" pitchFamily="34" charset="-128"/>
              </a:rPr>
              <a:t>Go Local Staff App</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Team </a:t>
            </a:r>
            <a:r>
              <a:rPr lang="en-US" altLang="en-US" sz="2800" dirty="0" smtClean="0">
                <a:ea typeface="ＭＳ Ｐゴシック" pitchFamily="34" charset="-128"/>
              </a:rPr>
              <a:t>Members: </a:t>
            </a:r>
            <a:r>
              <a:rPr lang="en-US" altLang="en-US" sz="2800" dirty="0" smtClean="0">
                <a:ea typeface="ＭＳ Ｐゴシック" pitchFamily="34" charset="-128"/>
              </a:rPr>
              <a:t>Wilfredo Gomez, Luis Castillo</a:t>
            </a:r>
            <a:r>
              <a:rPr lang="en-US" altLang="en-US" sz="2800" dirty="0" smtClean="0">
                <a:ea typeface="ＭＳ Ｐゴシック" pitchFamily="34" charset="-128"/>
              </a:rPr>
              <a:t/>
            </a:r>
            <a:br>
              <a:rPr lang="en-US" altLang="en-US" sz="2800" dirty="0" smtClean="0">
                <a:ea typeface="ＭＳ Ｐゴシック" pitchFamily="34" charset="-128"/>
              </a:rPr>
            </a:br>
            <a:r>
              <a:rPr lang="en-US" altLang="en-US" sz="2800" dirty="0" smtClean="0">
                <a:ea typeface="ＭＳ Ｐゴシック" pitchFamily="34" charset="-128"/>
              </a:rPr>
              <a:t>Product </a:t>
            </a:r>
            <a:r>
              <a:rPr lang="en-US" altLang="en-US" sz="2800" dirty="0" smtClean="0">
                <a:ea typeface="ＭＳ Ｐゴシック" pitchFamily="34" charset="-128"/>
              </a:rPr>
              <a:t>Owner: </a:t>
            </a:r>
            <a:r>
              <a:rPr lang="en-US" altLang="en-US" sz="2800" dirty="0" smtClean="0">
                <a:ea typeface="ＭＳ Ｐゴシック" pitchFamily="34" charset="-128"/>
              </a:rPr>
              <a:t>Eduardo Garcia</a:t>
            </a:r>
            <a:r>
              <a:rPr lang="en-US" altLang="en-US" sz="2800" dirty="0" smtClean="0">
                <a:ea typeface="ＭＳ Ｐゴシック" pitchFamily="34" charset="-128"/>
              </a:rPr>
              <a:t/>
            </a:r>
            <a:br>
              <a:rPr lang="en-US" altLang="en-US" sz="2800" dirty="0" smtClean="0">
                <a:ea typeface="ＭＳ Ｐゴシック" pitchFamily="34" charset="-128"/>
              </a:rPr>
            </a:br>
            <a:r>
              <a:rPr lang="en-US" altLang="en-US" sz="2800" dirty="0" smtClean="0">
                <a:ea typeface="ＭＳ Ｐゴシック" pitchFamily="34" charset="-128"/>
              </a:rPr>
              <a:t>Instructor: Masoud Sadjadi</a:t>
            </a:r>
            <a:br>
              <a:rPr lang="en-US" altLang="en-US" sz="2800"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sz="1800" dirty="0" smtClean="0">
                <a:ea typeface="ＭＳ Ｐゴシック" pitchFamily="34" charset="-128"/>
              </a:rPr>
              <a:t>School of Computing and Information Sciences</a:t>
            </a:r>
            <a:br>
              <a:rPr lang="en-US" altLang="en-US" sz="1800" dirty="0" smtClean="0">
                <a:ea typeface="ＭＳ Ｐゴシック" pitchFamily="34" charset="-128"/>
              </a:rPr>
            </a:br>
            <a:r>
              <a:rPr lang="en-US" altLang="en-US" sz="1800" dirty="0" smtClean="0">
                <a:ea typeface="ＭＳ Ｐゴシック" pitchFamily="34" charset="-128"/>
              </a:rPr>
              <a:t>Florida International University</a:t>
            </a:r>
            <a:endParaRPr lang="en-US" altLang="en-US" dirty="0" smtClean="0">
              <a:ea typeface="ＭＳ Ｐゴシック" pitchFamily="34" charset="-128"/>
            </a:endParaRPr>
          </a:p>
        </p:txBody>
      </p:sp>
      <p:sp>
        <p:nvSpPr>
          <p:cNvPr id="20483" name="Subtitle 2"/>
          <p:cNvSpPr>
            <a:spLocks noGrp="1"/>
          </p:cNvSpPr>
          <p:nvPr>
            <p:ph type="subTitle" idx="1"/>
          </p:nvPr>
        </p:nvSpPr>
        <p:spPr>
          <a:xfrm>
            <a:off x="228600" y="5643562"/>
            <a:ext cx="8686800" cy="1219200"/>
          </a:xfrm>
        </p:spPr>
        <p:txBody>
          <a:bodyPr/>
          <a:lstStyle/>
          <a:p>
            <a:pPr algn="ctr" eaLnBrk="1" hangingPunct="1"/>
            <a:r>
              <a:rPr lang="en-US" altLang="en-US" dirty="0" smtClean="0">
                <a:solidFill>
                  <a:schemeClr val="tx1"/>
                </a:solidFill>
                <a:ea typeface="ＭＳ Ｐゴシック" pitchFamily="34" charset="-128"/>
              </a:rPr>
              <a:t>Friday, December 11</a:t>
            </a:r>
            <a:r>
              <a:rPr lang="en-US" altLang="en-US" baseline="30000" dirty="0" smtClean="0">
                <a:solidFill>
                  <a:schemeClr val="tx1"/>
                </a:solidFill>
                <a:ea typeface="ＭＳ Ｐゴシック" pitchFamily="34" charset="-128"/>
              </a:rPr>
              <a:t>th</a:t>
            </a:r>
            <a:r>
              <a:rPr lang="en-US" altLang="en-US" dirty="0" smtClean="0">
                <a:solidFill>
                  <a:schemeClr val="tx1"/>
                </a:solidFill>
                <a:ea typeface="ＭＳ Ｐゴシック" pitchFamily="34" charset="-128"/>
              </a:rPr>
              <a:t>, 2015</a:t>
            </a:r>
            <a:endParaRPr lang="en-US" altLang="en-US" dirty="0" smtClean="0">
              <a:solidFill>
                <a:schemeClr val="tx1"/>
              </a:solidFill>
              <a:ea typeface="ＭＳ Ｐゴシック" pitchFamily="34" charset="-128"/>
            </a:endParaRP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smtClean="0">
                <a:ea typeface="ＭＳ Ｐゴシック" pitchFamily="34" charset="-128"/>
              </a:rPr>
              <a:t>Senior Project Final Presentation</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Fall 2015</a:t>
            </a:r>
            <a:endParaRPr lang="en-US" altLang="en-US" dirty="0" smtClean="0">
              <a:ea typeface="ＭＳ Ｐゴシック" pitchFamily="34" charset="-128"/>
            </a:endParaRPr>
          </a:p>
        </p:txBody>
      </p:sp>
      <p:sp>
        <p:nvSpPr>
          <p:cNvPr id="2" name="TextBox 1"/>
          <p:cNvSpPr txBox="1"/>
          <p:nvPr/>
        </p:nvSpPr>
        <p:spPr>
          <a:xfrm>
            <a:off x="7455877" y="6312877"/>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Deployment</a:t>
            </a:r>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79463" y="2133600"/>
            <a:ext cx="7583487" cy="2696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58691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462" y="1905000"/>
            <a:ext cx="7583487" cy="3181301"/>
          </a:xfrm>
        </p:spPr>
      </p:pic>
    </p:spTree>
    <p:extLst>
      <p:ext uri="{BB962C8B-B14F-4D97-AF65-F5344CB8AC3E}">
        <p14:creationId xmlns:p14="http://schemas.microsoft.com/office/powerpoint/2010/main" val="2453098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0" y="1600200"/>
            <a:ext cx="5053405" cy="4208463"/>
          </a:xfrm>
        </p:spPr>
      </p:pic>
    </p:spTree>
    <p:extLst>
      <p:ext uri="{BB962C8B-B14F-4D97-AF65-F5344CB8AC3E}">
        <p14:creationId xmlns:p14="http://schemas.microsoft.com/office/powerpoint/2010/main" val="35682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 </a:t>
            </a:r>
            <a:r>
              <a:rPr lang="en-US" sz="3200" dirty="0" smtClean="0"/>
              <a:t>Case Management Website Login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2865578"/>
              </p:ext>
            </p:extLst>
          </p:nvPr>
        </p:nvGraphicFramePr>
        <p:xfrm>
          <a:off x="754062" y="2133600"/>
          <a:ext cx="7583488" cy="3048000"/>
        </p:xfrm>
        <a:graphic>
          <a:graphicData uri="http://schemas.openxmlformats.org/drawingml/2006/table">
            <a:tbl>
              <a:tblPr firstRow="1" bandRow="1">
                <a:tableStyleId>{5C22544A-7EE6-4342-B048-85BDC9FD1C3A}</a:tableStyleId>
              </a:tblPr>
              <a:tblGrid>
                <a:gridCol w="2217738"/>
                <a:gridCol w="5365750"/>
              </a:tblGrid>
              <a:tr h="563880">
                <a:tc>
                  <a:txBody>
                    <a:bodyPr/>
                    <a:lstStyle/>
                    <a:p>
                      <a:r>
                        <a:rPr lang="en-US" dirty="0" smtClean="0"/>
                        <a:t>Test Case ID:</a:t>
                      </a:r>
                      <a:endParaRPr lang="en-US" dirty="0"/>
                    </a:p>
                  </a:txBody>
                  <a:tcPr/>
                </a:tc>
                <a:tc>
                  <a:txBody>
                    <a:bodyPr/>
                    <a:lstStyle/>
                    <a:p>
                      <a:r>
                        <a:rPr lang="en-US" dirty="0" smtClean="0"/>
                        <a:t>Management_Website_Login_Sunny_day</a:t>
                      </a:r>
                    </a:p>
                  </a:txBody>
                  <a:tcPr/>
                </a:tc>
              </a:tr>
              <a:tr h="563880">
                <a:tc>
                  <a:txBody>
                    <a:bodyPr/>
                    <a:lstStyle/>
                    <a:p>
                      <a:r>
                        <a:rPr lang="en-US" dirty="0" smtClean="0"/>
                        <a:t>Purpose:</a:t>
                      </a:r>
                    </a:p>
                  </a:txBody>
                  <a:tcPr/>
                </a:tc>
                <a:tc>
                  <a:txBody>
                    <a:bodyPr/>
                    <a:lstStyle/>
                    <a:p>
                      <a:r>
                        <a:rPr lang="en-US" dirty="0" smtClean="0"/>
                        <a:t>To ensure that the</a:t>
                      </a:r>
                      <a:r>
                        <a:rPr lang="en-US" baseline="0" dirty="0" smtClean="0"/>
                        <a:t> admin user can log in successfully.</a:t>
                      </a:r>
                      <a:endParaRPr lang="en-US" dirty="0"/>
                    </a:p>
                  </a:txBody>
                  <a:tcPr/>
                </a:tc>
              </a:tr>
              <a:tr h="563880">
                <a:tc>
                  <a:txBody>
                    <a:bodyPr/>
                    <a:lstStyle/>
                    <a:p>
                      <a:r>
                        <a:rPr lang="en-US" dirty="0" smtClean="0"/>
                        <a:t>Preconditions:</a:t>
                      </a:r>
                      <a:endParaRPr lang="en-US" dirty="0"/>
                    </a:p>
                  </a:txBody>
                  <a:tcPr/>
                </a:tc>
                <a:tc>
                  <a:txBody>
                    <a:bodyPr/>
                    <a:lstStyle/>
                    <a:p>
                      <a:r>
                        <a:rPr lang="en-US" dirty="0" smtClean="0"/>
                        <a:t>The computer that the admin</a:t>
                      </a:r>
                      <a:r>
                        <a:rPr lang="en-US" baseline="0" dirty="0" smtClean="0"/>
                        <a:t> user is using is connected to the Internet.</a:t>
                      </a:r>
                      <a:endParaRPr lang="en-US" dirty="0"/>
                    </a:p>
                  </a:txBody>
                  <a:tcPr/>
                </a:tc>
              </a:tr>
              <a:tr h="563880">
                <a:tc>
                  <a:txBody>
                    <a:bodyPr/>
                    <a:lstStyle/>
                    <a:p>
                      <a:r>
                        <a:rPr lang="en-US" dirty="0" smtClean="0"/>
                        <a:t>Inputs:</a:t>
                      </a:r>
                      <a:endParaRPr lang="en-US" dirty="0"/>
                    </a:p>
                  </a:txBody>
                  <a:tcPr/>
                </a:tc>
                <a:tc>
                  <a:txBody>
                    <a:bodyPr/>
                    <a:lstStyle/>
                    <a:p>
                      <a:r>
                        <a:rPr lang="en-US" dirty="0" smtClean="0"/>
                        <a:t>The user enters</a:t>
                      </a:r>
                      <a:r>
                        <a:rPr lang="en-US" baseline="0" dirty="0" smtClean="0"/>
                        <a:t> valid credentials: username and password.</a:t>
                      </a:r>
                      <a:endParaRPr lang="en-US" dirty="0"/>
                    </a:p>
                  </a:txBody>
                  <a:tcPr/>
                </a:tc>
              </a:tr>
              <a:tr h="563880">
                <a:tc>
                  <a:txBody>
                    <a:bodyPr/>
                    <a:lstStyle/>
                    <a:p>
                      <a:r>
                        <a:rPr lang="en-US" dirty="0" smtClean="0"/>
                        <a:t>Expected Output:</a:t>
                      </a:r>
                      <a:endParaRPr lang="en-US" dirty="0"/>
                    </a:p>
                  </a:txBody>
                  <a:tcPr/>
                </a:tc>
                <a:tc>
                  <a:txBody>
                    <a:bodyPr/>
                    <a:lstStyle/>
                    <a:p>
                      <a:r>
                        <a:rPr lang="en-US" dirty="0" smtClean="0"/>
                        <a:t>The</a:t>
                      </a:r>
                      <a:r>
                        <a:rPr lang="en-US" baseline="0" dirty="0" smtClean="0"/>
                        <a:t> user gets authenticated.</a:t>
                      </a:r>
                      <a:endParaRPr lang="en-US" dirty="0"/>
                    </a:p>
                  </a:txBody>
                  <a:tcPr/>
                </a:tc>
              </a:tr>
            </a:tbl>
          </a:graphicData>
        </a:graphic>
      </p:graphicFrame>
    </p:spTree>
    <p:extLst>
      <p:ext uri="{BB962C8B-B14F-4D97-AF65-F5344CB8AC3E}">
        <p14:creationId xmlns:p14="http://schemas.microsoft.com/office/powerpoint/2010/main" val="2164104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 </a:t>
            </a:r>
            <a:r>
              <a:rPr lang="en-US" sz="3200" dirty="0" smtClean="0"/>
              <a:t>Case Management Website Login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463935"/>
              </p:ext>
            </p:extLst>
          </p:nvPr>
        </p:nvGraphicFramePr>
        <p:xfrm>
          <a:off x="754062" y="2133600"/>
          <a:ext cx="7583488" cy="3048000"/>
        </p:xfrm>
        <a:graphic>
          <a:graphicData uri="http://schemas.openxmlformats.org/drawingml/2006/table">
            <a:tbl>
              <a:tblPr firstRow="1" bandRow="1">
                <a:tableStyleId>{5C22544A-7EE6-4342-B048-85BDC9FD1C3A}</a:tableStyleId>
              </a:tblPr>
              <a:tblGrid>
                <a:gridCol w="2217738"/>
                <a:gridCol w="5365750"/>
              </a:tblGrid>
              <a:tr h="563880">
                <a:tc>
                  <a:txBody>
                    <a:bodyPr/>
                    <a:lstStyle/>
                    <a:p>
                      <a:r>
                        <a:rPr lang="en-US" dirty="0" smtClean="0"/>
                        <a:t>Test Case ID:</a:t>
                      </a:r>
                      <a:endParaRPr lang="en-US" dirty="0"/>
                    </a:p>
                  </a:txBody>
                  <a:tcPr/>
                </a:tc>
                <a:tc>
                  <a:txBody>
                    <a:bodyPr/>
                    <a:lstStyle/>
                    <a:p>
                      <a:r>
                        <a:rPr lang="en-US" dirty="0" smtClean="0"/>
                        <a:t>Management_Website_Login_Rainy_Day</a:t>
                      </a:r>
                    </a:p>
                  </a:txBody>
                  <a:tcPr/>
                </a:tc>
              </a:tr>
              <a:tr h="563880">
                <a:tc>
                  <a:txBody>
                    <a:bodyPr/>
                    <a:lstStyle/>
                    <a:p>
                      <a:r>
                        <a:rPr lang="en-US" dirty="0" smtClean="0"/>
                        <a:t>Purpose:</a:t>
                      </a:r>
                    </a:p>
                  </a:txBody>
                  <a:tcPr/>
                </a:tc>
                <a:tc>
                  <a:txBody>
                    <a:bodyPr/>
                    <a:lstStyle/>
                    <a:p>
                      <a:r>
                        <a:rPr lang="en-US" dirty="0" smtClean="0"/>
                        <a:t>To ensure that the</a:t>
                      </a:r>
                      <a:r>
                        <a:rPr lang="en-US" baseline="0" dirty="0" smtClean="0"/>
                        <a:t> admin user can log in successfully.</a:t>
                      </a:r>
                      <a:endParaRPr lang="en-US" dirty="0"/>
                    </a:p>
                  </a:txBody>
                  <a:tcPr/>
                </a:tc>
              </a:tr>
              <a:tr h="563880">
                <a:tc>
                  <a:txBody>
                    <a:bodyPr/>
                    <a:lstStyle/>
                    <a:p>
                      <a:r>
                        <a:rPr lang="en-US" dirty="0" smtClean="0"/>
                        <a:t>Preconditions:</a:t>
                      </a:r>
                      <a:endParaRPr lang="en-US" dirty="0"/>
                    </a:p>
                  </a:txBody>
                  <a:tcPr/>
                </a:tc>
                <a:tc>
                  <a:txBody>
                    <a:bodyPr/>
                    <a:lstStyle/>
                    <a:p>
                      <a:r>
                        <a:rPr lang="en-US" dirty="0" smtClean="0"/>
                        <a:t>The computer that the admin</a:t>
                      </a:r>
                      <a:r>
                        <a:rPr lang="en-US" baseline="0" dirty="0" smtClean="0"/>
                        <a:t> user is using is connected to the Internet.</a:t>
                      </a:r>
                      <a:endParaRPr lang="en-US" dirty="0"/>
                    </a:p>
                  </a:txBody>
                  <a:tcPr/>
                </a:tc>
              </a:tr>
              <a:tr h="563880">
                <a:tc>
                  <a:txBody>
                    <a:bodyPr/>
                    <a:lstStyle/>
                    <a:p>
                      <a:r>
                        <a:rPr lang="en-US" dirty="0" smtClean="0"/>
                        <a:t>Inputs:</a:t>
                      </a:r>
                      <a:endParaRPr lang="en-US" dirty="0"/>
                    </a:p>
                  </a:txBody>
                  <a:tcPr/>
                </a:tc>
                <a:tc>
                  <a:txBody>
                    <a:bodyPr/>
                    <a:lstStyle/>
                    <a:p>
                      <a:r>
                        <a:rPr lang="en-US" dirty="0" smtClean="0"/>
                        <a:t>The user enters</a:t>
                      </a:r>
                      <a:r>
                        <a:rPr lang="en-US" baseline="0" dirty="0" smtClean="0"/>
                        <a:t> invalid credentials: username and password.</a:t>
                      </a:r>
                      <a:endParaRPr lang="en-US" dirty="0"/>
                    </a:p>
                  </a:txBody>
                  <a:tcPr/>
                </a:tc>
              </a:tr>
              <a:tr h="563880">
                <a:tc>
                  <a:txBody>
                    <a:bodyPr/>
                    <a:lstStyle/>
                    <a:p>
                      <a:r>
                        <a:rPr lang="en-US" dirty="0" smtClean="0"/>
                        <a:t>Expected Output:</a:t>
                      </a:r>
                      <a:endParaRPr lang="en-US" dirty="0"/>
                    </a:p>
                  </a:txBody>
                  <a:tcPr/>
                </a:tc>
                <a:tc>
                  <a:txBody>
                    <a:bodyPr/>
                    <a:lstStyle/>
                    <a:p>
                      <a:r>
                        <a:rPr lang="en-US" dirty="0" smtClean="0"/>
                        <a:t>The</a:t>
                      </a:r>
                      <a:r>
                        <a:rPr lang="en-US" baseline="0" dirty="0" smtClean="0"/>
                        <a:t> user does not get authenticated.</a:t>
                      </a:r>
                      <a:endParaRPr lang="en-US" dirty="0"/>
                    </a:p>
                  </a:txBody>
                  <a:tcPr/>
                </a:tc>
              </a:tr>
            </a:tbl>
          </a:graphicData>
        </a:graphic>
      </p:graphicFrame>
    </p:spTree>
    <p:extLst>
      <p:ext uri="{BB962C8B-B14F-4D97-AF65-F5344CB8AC3E}">
        <p14:creationId xmlns:p14="http://schemas.microsoft.com/office/powerpoint/2010/main" val="1813745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smtClean="0"/>
              <a:t>In order to help alleviate the financial overhead that staffing agencies create, my teammate and I created the Go Local Staff App. Specifically, some of my contributions include:</a:t>
            </a:r>
          </a:p>
          <a:p>
            <a:r>
              <a:rPr lang="en-US" dirty="0" smtClean="0"/>
              <a:t>A way for a user to reset his or her password.</a:t>
            </a:r>
          </a:p>
          <a:p>
            <a:r>
              <a:rPr lang="en-US" dirty="0" smtClean="0"/>
              <a:t>A way to navigate from a list of staff to a specific detailed view.</a:t>
            </a:r>
          </a:p>
          <a:p>
            <a:r>
              <a:rPr lang="en-US" dirty="0" smtClean="0"/>
              <a:t>A detailed profile view for a staff user.</a:t>
            </a:r>
          </a:p>
          <a:p>
            <a:r>
              <a:rPr lang="en-US" dirty="0" smtClean="0"/>
              <a:t>A management website for for an admin user.</a:t>
            </a:r>
            <a:endParaRPr lang="en-US" dirty="0"/>
          </a:p>
        </p:txBody>
      </p:sp>
    </p:spTree>
    <p:extLst>
      <p:ext uri="{BB962C8B-B14F-4D97-AF65-F5344CB8AC3E}">
        <p14:creationId xmlns:p14="http://schemas.microsoft.com/office/powerpoint/2010/main" val="977874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1371600"/>
            <a:ext cx="4876800" cy="1323439"/>
          </a:xfrm>
          <a:prstGeom prst="rect">
            <a:avLst/>
          </a:prstGeom>
          <a:noFill/>
        </p:spPr>
        <p:txBody>
          <a:bodyPr wrap="square" rtlCol="0">
            <a:spAutoFit/>
          </a:bodyPr>
          <a:lstStyle/>
          <a:p>
            <a:r>
              <a:rPr lang="en-US" sz="4000" dirty="0" smtClean="0"/>
              <a:t>Wilfredo G Gomez</a:t>
            </a:r>
          </a:p>
          <a:p>
            <a:r>
              <a:rPr lang="en-US" sz="4000" dirty="0" smtClean="0"/>
              <a:t>wgome015@fiu.edu</a:t>
            </a:r>
            <a:endParaRPr lang="en-US" sz="4000" dirty="0"/>
          </a:p>
        </p:txBody>
      </p:sp>
      <p:sp>
        <p:nvSpPr>
          <p:cNvPr id="7" name="Rectangle 6"/>
          <p:cNvSpPr/>
          <p:nvPr/>
        </p:nvSpPr>
        <p:spPr>
          <a:xfrm>
            <a:off x="2480607" y="3429000"/>
            <a:ext cx="387798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114130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a:t>
            </a:r>
            <a:r>
              <a:rPr lang="en-US" altLang="en-US" dirty="0" smtClean="0">
                <a:ea typeface="ＭＳ Ｐゴシック" pitchFamily="34" charset="-128"/>
              </a:rPr>
              <a:t>definition</a:t>
            </a:r>
          </a:p>
        </p:txBody>
      </p:sp>
      <p:sp>
        <p:nvSpPr>
          <p:cNvPr id="3" name="Content Placeholder 2"/>
          <p:cNvSpPr>
            <a:spLocks noGrp="1"/>
          </p:cNvSpPr>
          <p:nvPr>
            <p:ph idx="1"/>
          </p:nvPr>
        </p:nvSpPr>
        <p:spPr>
          <a:xfrm>
            <a:off x="779463" y="1524000"/>
            <a:ext cx="7583487" cy="4208463"/>
          </a:xfrm>
        </p:spPr>
        <p:txBody>
          <a:bodyPr/>
          <a:lstStyle/>
          <a:p>
            <a:pPr>
              <a:buFont typeface="Wingdings" charset="2"/>
              <a:buChar char="v"/>
              <a:defRPr/>
            </a:pPr>
            <a:r>
              <a:rPr lang="en-US" sz="2000" dirty="0"/>
              <a:t>In today’s society there are events happening around us at all times. However, event organizers still need to go through staffing agencies to hire the crew. This creates a huge financial overhead</a:t>
            </a:r>
            <a:r>
              <a:rPr lang="en-US" sz="2000" dirty="0" smtClean="0"/>
              <a:t>.</a:t>
            </a:r>
          </a:p>
          <a:p>
            <a:pPr>
              <a:buFont typeface="Wingdings" charset="2"/>
              <a:buChar char="v"/>
              <a:defRPr/>
            </a:pPr>
            <a:r>
              <a:rPr lang="en-US" sz="2000" dirty="0"/>
              <a:t>What we are proposing is a way to cut the middle man, the staffing agencies. We will have an iPhone application where crew members can find events around them, and event organizers can post jobs looking for crew in the same vicinity</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71" y="1752600"/>
            <a:ext cx="8083470" cy="3753995"/>
          </a:xfrm>
          <a:prstGeom prst="rect">
            <a:avLst/>
          </a:prstGeom>
        </p:spPr>
      </p:pic>
    </p:spTree>
    <p:extLst>
      <p:ext uri="{BB962C8B-B14F-4D97-AF65-F5344CB8AC3E}">
        <p14:creationId xmlns:p14="http://schemas.microsoft.com/office/powerpoint/2010/main" val="383544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9463" y="381000"/>
            <a:ext cx="7583487" cy="1044575"/>
          </a:xfrm>
          <a:prstGeom prst="rect">
            <a:avLst/>
          </a:prstGeom>
        </p:spPr>
        <p:txBody>
          <a:bodyPr/>
          <a:lst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defTabSz="914400"/>
            <a:r>
              <a:rPr lang="en-US" smtClean="0"/>
              <a:t>Gantt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21" y="1425575"/>
            <a:ext cx="8329370" cy="3781685"/>
          </a:xfrm>
          <a:prstGeom prst="rect">
            <a:avLst/>
          </a:prstGeom>
        </p:spPr>
      </p:pic>
    </p:spTree>
    <p:extLst>
      <p:ext uri="{BB962C8B-B14F-4D97-AF65-F5344CB8AC3E}">
        <p14:creationId xmlns:p14="http://schemas.microsoft.com/office/powerpoint/2010/main" val="163049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9463" y="381000"/>
            <a:ext cx="7583487" cy="1044575"/>
          </a:xfrm>
          <a:prstGeom prst="rect">
            <a:avLst/>
          </a:prstGeom>
        </p:spPr>
        <p:txBody>
          <a:bodyPr/>
          <a:lst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defTabSz="914400"/>
            <a:r>
              <a:rPr lang="en-US" smtClean="0"/>
              <a:t>Gantt Chart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21" y="1066800"/>
            <a:ext cx="7286113" cy="4912816"/>
          </a:xfrm>
          <a:prstGeom prst="rect">
            <a:avLst/>
          </a:prstGeom>
        </p:spPr>
      </p:pic>
    </p:spTree>
    <p:extLst>
      <p:ext uri="{BB962C8B-B14F-4D97-AF65-F5344CB8AC3E}">
        <p14:creationId xmlns:p14="http://schemas.microsoft.com/office/powerpoint/2010/main" val="987628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p:txBody>
          <a:bodyPr/>
          <a:lstStyle/>
          <a:p>
            <a:r>
              <a:rPr lang="en-US" dirty="0" smtClean="0"/>
              <a:t>Employer registration</a:t>
            </a:r>
          </a:p>
          <a:p>
            <a:r>
              <a:rPr lang="en-US" dirty="0" smtClean="0"/>
              <a:t>Forgot password</a:t>
            </a:r>
          </a:p>
          <a:p>
            <a:r>
              <a:rPr lang="en-US" dirty="0" smtClean="0"/>
              <a:t>Navigate through talent view and get information on talent</a:t>
            </a:r>
          </a:p>
          <a:p>
            <a:r>
              <a:rPr lang="en-US" dirty="0" smtClean="0"/>
              <a:t>Create detailed profile view</a:t>
            </a:r>
          </a:p>
          <a:p>
            <a:r>
              <a:rPr lang="en-US" dirty="0" smtClean="0"/>
              <a:t>Create management Website</a:t>
            </a:r>
            <a:endParaRPr lang="en-US" dirty="0" smtClean="0"/>
          </a:p>
          <a:p>
            <a:endParaRPr lang="en-US" dirty="0"/>
          </a:p>
        </p:txBody>
      </p:sp>
    </p:spTree>
    <p:extLst>
      <p:ext uri="{BB962C8B-B14F-4D97-AF65-F5344CB8AC3E}">
        <p14:creationId xmlns:p14="http://schemas.microsoft.com/office/powerpoint/2010/main" val="138143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 Cases</a:t>
            </a:r>
            <a:endParaRPr lang="en-US" dirty="0"/>
          </a:p>
        </p:txBody>
      </p:sp>
      <p:sp>
        <p:nvSpPr>
          <p:cNvPr id="3" name="Content Placeholder 2"/>
          <p:cNvSpPr>
            <a:spLocks noGrp="1"/>
          </p:cNvSpPr>
          <p:nvPr>
            <p:ph idx="1"/>
          </p:nvPr>
        </p:nvSpPr>
        <p:spPr/>
        <p:txBody>
          <a:bodyPr/>
          <a:lstStyle/>
          <a:p>
            <a:r>
              <a:rPr lang="en-US" dirty="0" smtClean="0"/>
              <a:t>Show the Use Case Diagram for the whole project.</a:t>
            </a:r>
          </a:p>
          <a:p>
            <a:r>
              <a:rPr lang="en-US" dirty="0" smtClean="0"/>
              <a:t>Highlight your use cases.</a:t>
            </a:r>
          </a:p>
          <a:p>
            <a:r>
              <a:rPr lang="en-US" dirty="0" smtClean="0"/>
              <a:t>Show all the details of the most significant use case.</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87930" y="1524000"/>
            <a:ext cx="7424286" cy="420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5423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lstStyle/>
          <a:p>
            <a:r>
              <a:rPr lang="en-US" dirty="0" smtClean="0"/>
              <a:t>Requirements: Sequence </a:t>
            </a:r>
            <a:r>
              <a:rPr lang="en-US" dirty="0" smtClean="0"/>
              <a:t>Diagram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524000"/>
            <a:ext cx="5715000" cy="4355635"/>
          </a:xfrm>
        </p:spPr>
      </p:pic>
    </p:spTree>
    <p:extLst>
      <p:ext uri="{BB962C8B-B14F-4D97-AF65-F5344CB8AC3E}">
        <p14:creationId xmlns:p14="http://schemas.microsoft.com/office/powerpoint/2010/main" val="106231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9783" y="1600200"/>
            <a:ext cx="3642845" cy="4208463"/>
          </a:xfrm>
        </p:spPr>
      </p:pic>
    </p:spTree>
    <p:extLst>
      <p:ext uri="{BB962C8B-B14F-4D97-AF65-F5344CB8AC3E}">
        <p14:creationId xmlns:p14="http://schemas.microsoft.com/office/powerpoint/2010/main" val="4211570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old">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3554</TotalTime>
  <Words>1024</Words>
  <Application>Microsoft Macintosh PowerPoint</Application>
  <PresentationFormat>On-screen Show (4:3)</PresentationFormat>
  <Paragraphs>116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ＭＳ Ｐゴシック</vt:lpstr>
      <vt:lpstr>Trebuchet MS</vt:lpstr>
      <vt:lpstr>Wingdings</vt:lpstr>
      <vt:lpstr>Wingdings 2</vt:lpstr>
      <vt:lpstr>Arial</vt:lpstr>
      <vt:lpstr>gold</vt:lpstr>
      <vt:lpstr>Go Local Staff App Team Members: Wilfredo Gomez, Luis Castillo Product Owner: Eduardo Garcia Instructor: Masoud Sadjadi  School of Computing and Information Sciences Florida International University</vt:lpstr>
      <vt:lpstr>Problem definition</vt:lpstr>
      <vt:lpstr>Gantt Chart</vt:lpstr>
      <vt:lpstr>PowerPoint Presentation</vt:lpstr>
      <vt:lpstr>PowerPoint Presentation</vt:lpstr>
      <vt:lpstr>Requirements: User Stories </vt:lpstr>
      <vt:lpstr>Requirements: Use Cases</vt:lpstr>
      <vt:lpstr>Requirements: Sequence Diagram</vt:lpstr>
      <vt:lpstr>System Design: Architecture</vt:lpstr>
      <vt:lpstr>System Design: Deployment</vt:lpstr>
      <vt:lpstr>Minimal Class Diagram</vt:lpstr>
      <vt:lpstr>Main algorithm </vt:lpstr>
      <vt:lpstr>Test Case Management Website Login</vt:lpstr>
      <vt:lpstr>Test Case Management Website Login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Willy G Gomez</cp:lastModifiedBy>
  <cp:revision>95</cp:revision>
  <cp:lastPrinted>2008-09-19T17:51:48Z</cp:lastPrinted>
  <dcterms:created xsi:type="dcterms:W3CDTF">2013-04-25T14:14:17Z</dcterms:created>
  <dcterms:modified xsi:type="dcterms:W3CDTF">2015-12-11T01:27:07Z</dcterms:modified>
</cp:coreProperties>
</file>