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charset="-128"/>
        <a:cs typeface="+mn-cs"/>
      </a:defRPr>
    </a:lvl1pPr>
    <a:lvl2pPr marL="457200" algn="l" rtl="0" fontAlgn="base">
      <a:spcBef>
        <a:spcPct val="0"/>
      </a:spcBef>
      <a:spcAft>
        <a:spcPct val="0"/>
      </a:spcAft>
      <a:defRPr sz="8400" kern="1200">
        <a:solidFill>
          <a:schemeClr val="tx1"/>
        </a:solidFill>
        <a:latin typeface="Arial" charset="0"/>
        <a:ea typeface="ＭＳ Ｐゴシック" charset="-128"/>
        <a:cs typeface="+mn-cs"/>
      </a:defRPr>
    </a:lvl2pPr>
    <a:lvl3pPr marL="914400" algn="l" rtl="0" fontAlgn="base">
      <a:spcBef>
        <a:spcPct val="0"/>
      </a:spcBef>
      <a:spcAft>
        <a:spcPct val="0"/>
      </a:spcAft>
      <a:defRPr sz="8400" kern="1200">
        <a:solidFill>
          <a:schemeClr val="tx1"/>
        </a:solidFill>
        <a:latin typeface="Arial" charset="0"/>
        <a:ea typeface="ＭＳ Ｐゴシック" charset="-128"/>
        <a:cs typeface="+mn-cs"/>
      </a:defRPr>
    </a:lvl3pPr>
    <a:lvl4pPr marL="1371600" algn="l" rtl="0" fontAlgn="base">
      <a:spcBef>
        <a:spcPct val="0"/>
      </a:spcBef>
      <a:spcAft>
        <a:spcPct val="0"/>
      </a:spcAft>
      <a:defRPr sz="8400" kern="1200">
        <a:solidFill>
          <a:schemeClr val="tx1"/>
        </a:solidFill>
        <a:latin typeface="Arial" charset="0"/>
        <a:ea typeface="ＭＳ Ｐゴシック" charset="-128"/>
        <a:cs typeface="+mn-cs"/>
      </a:defRPr>
    </a:lvl4pPr>
    <a:lvl5pPr marL="1828800" algn="l" rtl="0" fontAlgn="base">
      <a:spcBef>
        <a:spcPct val="0"/>
      </a:spcBef>
      <a:spcAft>
        <a:spcPct val="0"/>
      </a:spcAft>
      <a:defRPr sz="8400" kern="1200">
        <a:solidFill>
          <a:schemeClr val="tx1"/>
        </a:solidFill>
        <a:latin typeface="Arial" charset="0"/>
        <a:ea typeface="ＭＳ Ｐゴシック" charset="-128"/>
        <a:cs typeface="+mn-cs"/>
      </a:defRPr>
    </a:lvl5pPr>
    <a:lvl6pPr marL="2286000" algn="l" defTabSz="914400" rtl="0" eaLnBrk="1" latinLnBrk="0" hangingPunct="1">
      <a:defRPr sz="8400" kern="1200">
        <a:solidFill>
          <a:schemeClr val="tx1"/>
        </a:solidFill>
        <a:latin typeface="Arial" charset="0"/>
        <a:ea typeface="ＭＳ Ｐゴシック" charset="-128"/>
        <a:cs typeface="+mn-cs"/>
      </a:defRPr>
    </a:lvl6pPr>
    <a:lvl7pPr marL="2743200" algn="l" defTabSz="914400" rtl="0" eaLnBrk="1" latinLnBrk="0" hangingPunct="1">
      <a:defRPr sz="8400" kern="1200">
        <a:solidFill>
          <a:schemeClr val="tx1"/>
        </a:solidFill>
        <a:latin typeface="Arial" charset="0"/>
        <a:ea typeface="ＭＳ Ｐゴシック" charset="-128"/>
        <a:cs typeface="+mn-cs"/>
      </a:defRPr>
    </a:lvl7pPr>
    <a:lvl8pPr marL="3200400" algn="l" defTabSz="914400" rtl="0" eaLnBrk="1" latinLnBrk="0" hangingPunct="1">
      <a:defRPr sz="8400" kern="1200">
        <a:solidFill>
          <a:schemeClr val="tx1"/>
        </a:solidFill>
        <a:latin typeface="Arial" charset="0"/>
        <a:ea typeface="ＭＳ Ｐゴシック" charset="-128"/>
        <a:cs typeface="+mn-cs"/>
      </a:defRPr>
    </a:lvl8pPr>
    <a:lvl9pPr marL="3657600" algn="l" defTabSz="914400" rtl="0" eaLnBrk="1" latinLnBrk="0" hangingPunct="1">
      <a:defRPr sz="8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30" d="100"/>
          <a:sy n="30" d="100"/>
        </p:scale>
        <p:origin x="-264" y="42"/>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688BD02-87C7-4044-AEB8-8B6A14AE84DA}" type="datetime1">
              <a:rPr lang="en-US" altLang="en-US"/>
              <a:pPr/>
              <a:t>12/6/2015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D2D840B-1201-4C89-AD94-D66CBFBE96B5}" type="slidenum">
              <a:rPr lang="en-US" altLang="en-US"/>
              <a:pPr/>
              <a:t>‹#›</a:t>
            </a:fld>
            <a:endParaRPr lang="en-US" altLang="en-US"/>
          </a:p>
        </p:txBody>
      </p:sp>
    </p:spTree>
    <p:extLst>
      <p:ext uri="{BB962C8B-B14F-4D97-AF65-F5344CB8AC3E}">
        <p14:creationId xmlns:p14="http://schemas.microsoft.com/office/powerpoint/2010/main" val="41478397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charset="0"/>
                <a:ea typeface="ＭＳ Ｐゴシック" charset="-128"/>
              </a:defRPr>
            </a:lvl1pPr>
            <a:lvl2pPr marL="37931725" indent="-37474525"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fld id="{A060DE9C-A7B9-4798-A7A7-B87E0C1501F9}" type="slidenum">
              <a:rPr lang="en-US" altLang="en-US" sz="1200"/>
              <a:pPr eaLnBrk="1" hangingPunct="1"/>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C2978FE-4E7B-4376-A9AC-67200A4B2C6E}" type="slidenum">
              <a:rPr lang="en-US" altLang="en-US"/>
              <a:pPr/>
              <a:t>‹#›</a:t>
            </a:fld>
            <a:endParaRPr lang="en-US" altLang="en-US"/>
          </a:p>
        </p:txBody>
      </p:sp>
    </p:spTree>
    <p:extLst>
      <p:ext uri="{BB962C8B-B14F-4D97-AF65-F5344CB8AC3E}">
        <p14:creationId xmlns:p14="http://schemas.microsoft.com/office/powerpoint/2010/main" val="225092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5A7B74-57A9-4519-AD61-AE8B7B6AB142}" type="slidenum">
              <a:rPr lang="en-US" altLang="en-US"/>
              <a:pPr/>
              <a:t>‹#›</a:t>
            </a:fld>
            <a:endParaRPr lang="en-US" altLang="en-US"/>
          </a:p>
        </p:txBody>
      </p:sp>
    </p:spTree>
    <p:extLst>
      <p:ext uri="{BB962C8B-B14F-4D97-AF65-F5344CB8AC3E}">
        <p14:creationId xmlns:p14="http://schemas.microsoft.com/office/powerpoint/2010/main" val="182717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3EE7595-A4F6-4CF6-AE84-00D99834EF7B}" type="slidenum">
              <a:rPr lang="en-US" altLang="en-US"/>
              <a:pPr/>
              <a:t>‹#›</a:t>
            </a:fld>
            <a:endParaRPr lang="en-US" altLang="en-US"/>
          </a:p>
        </p:txBody>
      </p:sp>
    </p:spTree>
    <p:extLst>
      <p:ext uri="{BB962C8B-B14F-4D97-AF65-F5344CB8AC3E}">
        <p14:creationId xmlns:p14="http://schemas.microsoft.com/office/powerpoint/2010/main" val="353902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C167744-B5EC-4BE7-B92E-39E8FB707D85}" type="slidenum">
              <a:rPr lang="en-US" altLang="en-US"/>
              <a:pPr/>
              <a:t>‹#›</a:t>
            </a:fld>
            <a:endParaRPr lang="en-US" altLang="en-US"/>
          </a:p>
        </p:txBody>
      </p:sp>
    </p:spTree>
    <p:extLst>
      <p:ext uri="{BB962C8B-B14F-4D97-AF65-F5344CB8AC3E}">
        <p14:creationId xmlns:p14="http://schemas.microsoft.com/office/powerpoint/2010/main" val="307597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BC66D7F-BC9F-409A-9CA9-E445F6D26A0A}" type="slidenum">
              <a:rPr lang="en-US" altLang="en-US"/>
              <a:pPr/>
              <a:t>‹#›</a:t>
            </a:fld>
            <a:endParaRPr lang="en-US" altLang="en-US"/>
          </a:p>
        </p:txBody>
      </p:sp>
    </p:spTree>
    <p:extLst>
      <p:ext uri="{BB962C8B-B14F-4D97-AF65-F5344CB8AC3E}">
        <p14:creationId xmlns:p14="http://schemas.microsoft.com/office/powerpoint/2010/main" val="377573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DD83269-5DB6-4BE7-86C9-78225FFE7B77}" type="slidenum">
              <a:rPr lang="en-US" altLang="en-US"/>
              <a:pPr/>
              <a:t>‹#›</a:t>
            </a:fld>
            <a:endParaRPr lang="en-US" altLang="en-US"/>
          </a:p>
        </p:txBody>
      </p:sp>
    </p:spTree>
    <p:extLst>
      <p:ext uri="{BB962C8B-B14F-4D97-AF65-F5344CB8AC3E}">
        <p14:creationId xmlns:p14="http://schemas.microsoft.com/office/powerpoint/2010/main" val="370349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59ACB2-4FB3-4516-8611-E1355267339E}" type="slidenum">
              <a:rPr lang="en-US" altLang="en-US"/>
              <a:pPr/>
              <a:t>‹#›</a:t>
            </a:fld>
            <a:endParaRPr lang="en-US" altLang="en-US"/>
          </a:p>
        </p:txBody>
      </p:sp>
    </p:spTree>
    <p:extLst>
      <p:ext uri="{BB962C8B-B14F-4D97-AF65-F5344CB8AC3E}">
        <p14:creationId xmlns:p14="http://schemas.microsoft.com/office/powerpoint/2010/main" val="11406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1AF40A3-57C3-46C8-A101-CBE2CC234C4F}" type="slidenum">
              <a:rPr lang="en-US" altLang="en-US"/>
              <a:pPr/>
              <a:t>‹#›</a:t>
            </a:fld>
            <a:endParaRPr lang="en-US" altLang="en-US"/>
          </a:p>
        </p:txBody>
      </p:sp>
    </p:spTree>
    <p:extLst>
      <p:ext uri="{BB962C8B-B14F-4D97-AF65-F5344CB8AC3E}">
        <p14:creationId xmlns:p14="http://schemas.microsoft.com/office/powerpoint/2010/main" val="332441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8C11EABA-9EA9-42A8-89F6-A49C8CD2BCA8}" type="slidenum">
              <a:rPr lang="en-US" altLang="en-US"/>
              <a:pPr/>
              <a:t>‹#›</a:t>
            </a:fld>
            <a:endParaRPr lang="en-US" altLang="en-US"/>
          </a:p>
        </p:txBody>
      </p:sp>
    </p:spTree>
    <p:extLst>
      <p:ext uri="{BB962C8B-B14F-4D97-AF65-F5344CB8AC3E}">
        <p14:creationId xmlns:p14="http://schemas.microsoft.com/office/powerpoint/2010/main" val="62558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C2AF985-645F-49B5-BF48-310023F818A1}" type="slidenum">
              <a:rPr lang="en-US" altLang="en-US"/>
              <a:pPr/>
              <a:t>‹#›</a:t>
            </a:fld>
            <a:endParaRPr lang="en-US" altLang="en-US"/>
          </a:p>
        </p:txBody>
      </p:sp>
    </p:spTree>
    <p:extLst>
      <p:ext uri="{BB962C8B-B14F-4D97-AF65-F5344CB8AC3E}">
        <p14:creationId xmlns:p14="http://schemas.microsoft.com/office/powerpoint/2010/main" val="168857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727F55B-76F5-450D-A056-59BC8BE3EC71}" type="slidenum">
              <a:rPr lang="en-US" altLang="en-US"/>
              <a:pPr/>
              <a:t>‹#›</a:t>
            </a:fld>
            <a:endParaRPr lang="en-US" altLang="en-US"/>
          </a:p>
        </p:txBody>
      </p:sp>
    </p:spTree>
    <p:extLst>
      <p:ext uri="{BB962C8B-B14F-4D97-AF65-F5344CB8AC3E}">
        <p14:creationId xmlns:p14="http://schemas.microsoft.com/office/powerpoint/2010/main" val="86556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fld id="{87DAE1BE-765E-4902-BF9E-E742EF5FD1B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gif"/><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867400" y="2257425"/>
            <a:ext cx="21336000" cy="432016"/>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128"/>
              </a:defRPr>
            </a:lvl1pPr>
            <a:lvl2pPr marL="37931725" indent="-37474525" defTabSz="985838"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lnSpc>
                <a:spcPct val="30000"/>
              </a:lnSpc>
              <a:spcBef>
                <a:spcPct val="50000"/>
              </a:spcBef>
            </a:pPr>
            <a:r>
              <a:rPr lang="en-US" altLang="en-US" sz="7200" b="1" dirty="0">
                <a:effectLst>
                  <a:outerShdw blurRad="38100" dist="38100" dir="2700000" algn="tl">
                    <a:srgbClr val="C0C0C0"/>
                  </a:outerShdw>
                </a:effectLst>
                <a:latin typeface="Times New Roman" charset="0"/>
              </a:rPr>
              <a:t>Senior Project, </a:t>
            </a:r>
            <a:r>
              <a:rPr lang="en-US" altLang="en-US" sz="7200" b="1" dirty="0" smtClean="0">
                <a:effectLst>
                  <a:outerShdw blurRad="38100" dist="38100" dir="2700000" algn="tl">
                    <a:srgbClr val="C0C0C0"/>
                  </a:outerShdw>
                </a:effectLst>
                <a:latin typeface="Times New Roman" charset="0"/>
              </a:rPr>
              <a:t>2015, Fall</a:t>
            </a:r>
            <a:endParaRPr lang="en-US" altLang="en-US" sz="7200" dirty="0">
              <a:latin typeface="Times New Roman" charset="0"/>
            </a:endParaRPr>
          </a:p>
        </p:txBody>
      </p:sp>
      <p:sp>
        <p:nvSpPr>
          <p:cNvPr id="14339"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defRPr sz="8400">
                <a:solidFill>
                  <a:schemeClr val="tx1"/>
                </a:solidFill>
                <a:latin typeface="Arial" charset="0"/>
                <a:ea typeface="ＭＳ Ｐゴシック" charset="-128"/>
              </a:defRPr>
            </a:lvl1pPr>
            <a:lvl2pPr marL="37931725" indent="-37474525" defTabSz="985838"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r>
              <a:rPr lang="en-US" altLang="en-US" sz="4800" b="1" dirty="0" smtClean="0">
                <a:solidFill>
                  <a:srgbClr val="3333CC"/>
                </a:solidFill>
              </a:rPr>
              <a:t>FIU GPA Tracker and Forecaster</a:t>
            </a:r>
            <a:endParaRPr lang="en-US" altLang="en-US" sz="4800" b="1" dirty="0">
              <a:solidFill>
                <a:srgbClr val="3333CC"/>
              </a:solidFill>
            </a:endParaRPr>
          </a:p>
          <a:p>
            <a:pPr algn="ctr" eaLnBrk="1" hangingPunct="1"/>
            <a:r>
              <a:rPr lang="en-US" altLang="en-US" sz="3500" b="1" dirty="0">
                <a:solidFill>
                  <a:srgbClr val="3333CC"/>
                </a:solidFill>
              </a:rPr>
              <a:t>Student: </a:t>
            </a:r>
            <a:r>
              <a:rPr lang="en-US" altLang="en-US" sz="3500" dirty="0" smtClean="0">
                <a:solidFill>
                  <a:srgbClr val="3333CC"/>
                </a:solidFill>
              </a:rPr>
              <a:t>Juan Machado, </a:t>
            </a:r>
            <a:r>
              <a:rPr lang="en-US" altLang="en-US" sz="3500" dirty="0">
                <a:solidFill>
                  <a:srgbClr val="3333CC"/>
                </a:solidFill>
              </a:rPr>
              <a:t>Florida International University</a:t>
            </a:r>
          </a:p>
          <a:p>
            <a:pPr algn="ctr" eaLnBrk="1" hangingPunct="1"/>
            <a:r>
              <a:rPr lang="en-US" altLang="en-US" sz="3500" b="1" dirty="0">
                <a:solidFill>
                  <a:srgbClr val="3333CC"/>
                </a:solidFill>
              </a:rPr>
              <a:t>Mentor:</a:t>
            </a:r>
            <a:r>
              <a:rPr lang="en-US" altLang="en-US" sz="3500" b="1" i="1" dirty="0">
                <a:solidFill>
                  <a:srgbClr val="3333CC"/>
                </a:solidFill>
              </a:rPr>
              <a:t> </a:t>
            </a:r>
            <a:r>
              <a:rPr lang="en-US" altLang="en-US" sz="3500" dirty="0" smtClean="0">
                <a:solidFill>
                  <a:srgbClr val="3333CC"/>
                </a:solidFill>
              </a:rPr>
              <a:t>Johann </a:t>
            </a:r>
            <a:r>
              <a:rPr lang="en-US" altLang="en-US" sz="3500" dirty="0" err="1" smtClean="0">
                <a:solidFill>
                  <a:srgbClr val="3333CC"/>
                </a:solidFill>
              </a:rPr>
              <a:t>Henao</a:t>
            </a:r>
            <a:r>
              <a:rPr lang="en-US" altLang="ja-JP" sz="3500" dirty="0" smtClean="0">
                <a:solidFill>
                  <a:srgbClr val="3333CC"/>
                </a:solidFill>
              </a:rPr>
              <a:t>,</a:t>
            </a:r>
            <a:r>
              <a:rPr lang="en-US" altLang="ja-JP" sz="3500" i="1" dirty="0" smtClean="0">
                <a:solidFill>
                  <a:srgbClr val="3333CC"/>
                </a:solidFill>
              </a:rPr>
              <a:t> </a:t>
            </a:r>
            <a:r>
              <a:rPr lang="en-US" altLang="ja-JP" sz="3500" dirty="0" smtClean="0">
                <a:solidFill>
                  <a:srgbClr val="3333CC"/>
                </a:solidFill>
              </a:rPr>
              <a:t>Florida International University</a:t>
            </a:r>
            <a:endParaRPr lang="en-US" altLang="ja-JP" sz="3500" dirty="0">
              <a:solidFill>
                <a:srgbClr val="3333CC"/>
              </a:solidFill>
            </a:endParaRPr>
          </a:p>
          <a:p>
            <a:pPr algn="ctr" eaLnBrk="1" hangingPunct="1"/>
            <a:r>
              <a:rPr lang="en-US" altLang="en-US" sz="3500" b="1" dirty="0">
                <a:solidFill>
                  <a:srgbClr val="3333CC"/>
                </a:solidFill>
              </a:rPr>
              <a:t>Instructor:</a:t>
            </a:r>
            <a:r>
              <a:rPr lang="en-US" altLang="en-US" sz="3500" b="1" i="1" dirty="0">
                <a:solidFill>
                  <a:srgbClr val="3333CC"/>
                </a:solidFill>
              </a:rPr>
              <a:t> </a:t>
            </a:r>
            <a:r>
              <a:rPr lang="en-US" altLang="en-US" sz="3500" dirty="0" err="1">
                <a:solidFill>
                  <a:srgbClr val="3333CC"/>
                </a:solidFill>
              </a:rPr>
              <a:t>Masoud</a:t>
            </a:r>
            <a:r>
              <a:rPr lang="en-US" altLang="en-US" sz="3500" dirty="0">
                <a:solidFill>
                  <a:srgbClr val="3333CC"/>
                </a:solidFill>
              </a:rPr>
              <a:t> </a:t>
            </a:r>
            <a:r>
              <a:rPr lang="en-US" altLang="en-US" sz="3500" dirty="0" err="1">
                <a:solidFill>
                  <a:srgbClr val="3333CC"/>
                </a:solidFill>
              </a:rPr>
              <a:t>Sadjadi</a:t>
            </a:r>
            <a:r>
              <a:rPr lang="en-US" altLang="en-US" sz="3500" dirty="0">
                <a:solidFill>
                  <a:srgbClr val="3333CC"/>
                </a:solidFill>
              </a:rPr>
              <a:t>, Florida International University</a:t>
            </a:r>
          </a:p>
        </p:txBody>
      </p:sp>
      <p:sp>
        <p:nvSpPr>
          <p:cNvPr id="14340" name="Text Box 72"/>
          <p:cNvSpPr txBox="1">
            <a:spLocks noChangeArrowheads="1"/>
          </p:cNvSpPr>
          <p:nvPr/>
        </p:nvSpPr>
        <p:spPr bwMode="auto">
          <a:xfrm>
            <a:off x="1219200" y="42519600"/>
            <a:ext cx="30632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eaLnBrk="0" hangingPunct="0">
              <a:defRPr sz="8400">
                <a:solidFill>
                  <a:schemeClr val="tx1"/>
                </a:solidFill>
                <a:latin typeface="Arial" charset="0"/>
                <a:ea typeface="ＭＳ Ｐゴシック" charset="-128"/>
              </a:defRPr>
            </a:lvl1pPr>
            <a:lvl2pPr marL="37931725" indent="-37474525" defTabSz="985838"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buClr>
                <a:srgbClr val="3333CC"/>
              </a:buClr>
            </a:pPr>
            <a:r>
              <a:rPr lang="en-US" altLang="en-US" sz="3000"/>
              <a:t>The material presented in this poster is based upon the work supported by … I am thankful to the help that I received from my group members, … .</a:t>
            </a:r>
          </a:p>
        </p:txBody>
      </p:sp>
      <p:sp>
        <p:nvSpPr>
          <p:cNvPr id="14341"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400">
                <a:solidFill>
                  <a:schemeClr val="tx1"/>
                </a:solidFill>
                <a:latin typeface="Arial" charset="0"/>
                <a:ea typeface="ＭＳ Ｐゴシック" charset="-128"/>
              </a:defRPr>
            </a:lvl1pPr>
            <a:lvl2pPr marL="37931725" indent="-37474525"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endParaRPr lang="en-US" altLang="en-US"/>
          </a:p>
        </p:txBody>
      </p:sp>
      <p:sp>
        <p:nvSpPr>
          <p:cNvPr id="215" name="Text Box 19"/>
          <p:cNvSpPr txBox="1">
            <a:spLocks noChangeArrowheads="1"/>
          </p:cNvSpPr>
          <p:nvPr/>
        </p:nvSpPr>
        <p:spPr bwMode="auto">
          <a:xfrm>
            <a:off x="4114800" y="5789613"/>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Problem</a:t>
            </a:r>
          </a:p>
        </p:txBody>
      </p:sp>
      <p:sp>
        <p:nvSpPr>
          <p:cNvPr id="14343"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400">
                <a:solidFill>
                  <a:schemeClr val="tx1"/>
                </a:solidFill>
                <a:latin typeface="Arial" charset="0"/>
                <a:ea typeface="ＭＳ Ｐゴシック" charset="-128"/>
              </a:defRPr>
            </a:lvl1pPr>
            <a:lvl2pPr marL="37931725" indent="-37474525"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endParaRPr lang="en-US" altLang="en-US"/>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Acknowledgement</a:t>
            </a:r>
          </a:p>
        </p:txBody>
      </p:sp>
      <p:sp>
        <p:nvSpPr>
          <p:cNvPr id="14353" name="Rectangle 6"/>
          <p:cNvSpPr>
            <a:spLocks noChangeArrowheads="1"/>
          </p:cNvSpPr>
          <p:nvPr/>
        </p:nvSpPr>
        <p:spPr bwMode="auto">
          <a:xfrm>
            <a:off x="15925800" y="446088"/>
            <a:ext cx="4724400" cy="1077912"/>
          </a:xfrm>
          <a:prstGeom prst="rect">
            <a:avLst/>
          </a:prstGeom>
          <a:noFill/>
          <a:ln w="9525">
            <a:noFill/>
            <a:miter lim="800000"/>
            <a:headEnd/>
            <a:tailEnd/>
          </a:ln>
        </p:spPr>
        <p:txBody>
          <a:bodyPr anchor="ctr">
            <a:spAutoFit/>
          </a:bodyPr>
          <a:lstStyle>
            <a:lvl1pPr eaLnBrk="0" hangingPunct="0">
              <a:defRPr sz="8400">
                <a:solidFill>
                  <a:schemeClr val="tx1"/>
                </a:solidFill>
                <a:latin typeface="Arial" charset="0"/>
                <a:ea typeface="ＭＳ Ｐゴシック" charset="-128"/>
              </a:defRPr>
            </a:lvl1pPr>
            <a:lvl2pPr marL="37931725" indent="-37474525"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r>
              <a:rPr lang="en-US" altLang="en-US" sz="3200" b="1">
                <a:solidFill>
                  <a:schemeClr val="accent2"/>
                </a:solidFill>
              </a:rPr>
              <a:t>School of Computing &amp; Information Sciences</a:t>
            </a:r>
            <a:endParaRPr lang="en-US" altLang="en-US" sz="3200">
              <a:solidFill>
                <a:schemeClr val="accent2"/>
              </a:solidFill>
            </a:endParaRPr>
          </a:p>
        </p:txBody>
      </p:sp>
      <p:pic>
        <p:nvPicPr>
          <p:cNvPr id="14346" name="Picture 3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7160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Current System</a:t>
            </a:r>
          </a:p>
        </p:txBody>
      </p:sp>
      <p:sp>
        <p:nvSpPr>
          <p:cNvPr id="35" name="Text Box 19"/>
          <p:cNvSpPr txBox="1">
            <a:spLocks noChangeArrowheads="1"/>
          </p:cNvSpPr>
          <p:nvPr/>
        </p:nvSpPr>
        <p:spPr bwMode="auto">
          <a:xfrm>
            <a:off x="233172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Requirements</a:t>
            </a:r>
          </a:p>
        </p:txBody>
      </p:sp>
      <p:sp>
        <p:nvSpPr>
          <p:cNvPr id="36" name="Text Box 19"/>
          <p:cNvSpPr txBox="1">
            <a:spLocks noChangeArrowheads="1"/>
          </p:cNvSpPr>
          <p:nvPr/>
        </p:nvSpPr>
        <p:spPr bwMode="auto">
          <a:xfrm>
            <a:off x="41148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System Design</a:t>
            </a:r>
          </a:p>
        </p:txBody>
      </p:sp>
      <p:sp>
        <p:nvSpPr>
          <p:cNvPr id="37" name="Text Box 19"/>
          <p:cNvSpPr txBox="1">
            <a:spLocks noChangeArrowheads="1"/>
          </p:cNvSpPr>
          <p:nvPr/>
        </p:nvSpPr>
        <p:spPr bwMode="auto">
          <a:xfrm>
            <a:off x="137160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Object Design</a:t>
            </a:r>
          </a:p>
        </p:txBody>
      </p:sp>
      <p:sp>
        <p:nvSpPr>
          <p:cNvPr id="38" name="Text Box 19"/>
          <p:cNvSpPr txBox="1">
            <a:spLocks noChangeArrowheads="1"/>
          </p:cNvSpPr>
          <p:nvPr/>
        </p:nvSpPr>
        <p:spPr bwMode="auto">
          <a:xfrm>
            <a:off x="233172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Implementation</a:t>
            </a:r>
          </a:p>
        </p:txBody>
      </p:sp>
      <p:sp>
        <p:nvSpPr>
          <p:cNvPr id="39" name="Text Box 19"/>
          <p:cNvSpPr txBox="1">
            <a:spLocks noChangeArrowheads="1"/>
          </p:cNvSpPr>
          <p:nvPr/>
        </p:nvSpPr>
        <p:spPr bwMode="auto">
          <a:xfrm>
            <a:off x="41148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Verification</a:t>
            </a:r>
          </a:p>
        </p:txBody>
      </p:sp>
      <p:sp>
        <p:nvSpPr>
          <p:cNvPr id="40" name="Text Box 19"/>
          <p:cNvSpPr txBox="1">
            <a:spLocks noChangeArrowheads="1"/>
          </p:cNvSpPr>
          <p:nvPr/>
        </p:nvSpPr>
        <p:spPr bwMode="auto">
          <a:xfrm>
            <a:off x="137160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Screenshots</a:t>
            </a:r>
          </a:p>
        </p:txBody>
      </p:sp>
      <p:sp>
        <p:nvSpPr>
          <p:cNvPr id="41" name="Text Box 19"/>
          <p:cNvSpPr txBox="1">
            <a:spLocks noChangeArrowheads="1"/>
          </p:cNvSpPr>
          <p:nvPr/>
        </p:nvSpPr>
        <p:spPr bwMode="auto">
          <a:xfrm>
            <a:off x="233172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Summary</a:t>
            </a:r>
          </a:p>
        </p:txBody>
      </p:sp>
      <p:sp>
        <p:nvSpPr>
          <p:cNvPr id="3" name="TextBox 2"/>
          <p:cNvSpPr txBox="1"/>
          <p:nvPr/>
        </p:nvSpPr>
        <p:spPr>
          <a:xfrm>
            <a:off x="2476500" y="7052440"/>
            <a:ext cx="8763000" cy="9941183"/>
          </a:xfrm>
          <a:prstGeom prst="rect">
            <a:avLst/>
          </a:prstGeom>
          <a:noFill/>
          <a:ln>
            <a:solidFill>
              <a:schemeClr val="tx2"/>
            </a:solidFill>
          </a:ln>
        </p:spPr>
        <p:txBody>
          <a:bodyPr wrap="square" rtlCol="0">
            <a:spAutoFit/>
          </a:bodyPr>
          <a:lstStyle/>
          <a:p>
            <a:r>
              <a:rPr lang="en-US" sz="4000" dirty="0" smtClean="0"/>
              <a:t>FIU students are frequently unaware of GPA requirements needed to get in to graduate school. Furthermore, even if they are aware of what is necessary, they may not know how to or be unwilling to go through the tedious of computing several possible scenarios.</a:t>
            </a:r>
          </a:p>
          <a:p>
            <a:endParaRPr lang="en-US" sz="4000" dirty="0" smtClean="0"/>
          </a:p>
          <a:p>
            <a:r>
              <a:rPr lang="en-US" sz="4000" dirty="0" smtClean="0"/>
              <a:t>Additionally, many students have trouble keeping up with their academics from semester to semester since professors frequently keep exams and even if everything is returned it is tedious to recalculate average after every new assessment.</a:t>
            </a:r>
            <a:endParaRPr lang="en-US" sz="4000" dirty="0"/>
          </a:p>
        </p:txBody>
      </p:sp>
      <p:pic>
        <p:nvPicPr>
          <p:cNvPr id="14358" name="Picture 22" descr="https://upload.wikimedia.org/wikipedia/commons/thumb/2/27/PHP-logo.svg/2000px-PHP-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532" y="727484"/>
            <a:ext cx="3293268" cy="1745432"/>
          </a:xfrm>
          <a:prstGeom prst="rect">
            <a:avLst/>
          </a:prstGeom>
          <a:noFill/>
          <a:extLst>
            <a:ext uri="{909E8E84-426E-40DD-AFC4-6F175D3DCCD1}">
              <a14:hiddenFill xmlns:a14="http://schemas.microsoft.com/office/drawing/2010/main">
                <a:solidFill>
                  <a:srgbClr val="FFFFFF"/>
                </a:solidFill>
              </a14:hiddenFill>
            </a:ext>
          </a:extLst>
        </p:spPr>
      </p:pic>
      <p:pic>
        <p:nvPicPr>
          <p:cNvPr id="14360" name="Picture 24" descr="http://www.izenda.com/wp-content/uploads/2014/10/IzendaWebLog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4568" y="2743200"/>
            <a:ext cx="5375275" cy="2036089"/>
          </a:xfrm>
          <a:prstGeom prst="rect">
            <a:avLst/>
          </a:prstGeom>
          <a:noFill/>
          <a:extLst>
            <a:ext uri="{909E8E84-426E-40DD-AFC4-6F175D3DCCD1}">
              <a14:hiddenFill xmlns:a14="http://schemas.microsoft.com/office/drawing/2010/main">
                <a:solidFill>
                  <a:srgbClr val="FFFFFF"/>
                </a:solidFill>
              </a14:hiddenFill>
            </a:ext>
          </a:extLst>
        </p:spPr>
      </p:pic>
      <p:pic>
        <p:nvPicPr>
          <p:cNvPr id="14362" name="Picture 26" descr="http://pythonprogramming.net/static/images/finance/python-programming-langu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3691" y="134048"/>
            <a:ext cx="2640109" cy="2640109"/>
          </a:xfrm>
          <a:prstGeom prst="rect">
            <a:avLst/>
          </a:prstGeom>
          <a:noFill/>
          <a:extLst>
            <a:ext uri="{909E8E84-426E-40DD-AFC4-6F175D3DCCD1}">
              <a14:hiddenFill xmlns:a14="http://schemas.microsoft.com/office/drawing/2010/main">
                <a:solidFill>
                  <a:srgbClr val="FFFFFF"/>
                </a:solidFill>
              </a14:hiddenFill>
            </a:ext>
          </a:extLst>
        </p:spPr>
      </p:pic>
      <p:pic>
        <p:nvPicPr>
          <p:cNvPr id="14364" name="Picture 28" descr="https://upload.wikimedia.org/wikipedia/commons/thumb/a/a1/AJAX_logo_by_gengns.svg/2000px-AJAX_logo_by_gengns.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993694" y="381000"/>
            <a:ext cx="3773620" cy="1811337"/>
          </a:xfrm>
          <a:prstGeom prst="rect">
            <a:avLst/>
          </a:prstGeom>
          <a:noFill/>
          <a:extLst>
            <a:ext uri="{909E8E84-426E-40DD-AFC4-6F175D3DCCD1}">
              <a14:hiddenFill xmlns:a14="http://schemas.microsoft.com/office/drawing/2010/main">
                <a:solidFill>
                  <a:srgbClr val="FFFFFF"/>
                </a:solidFill>
              </a14:hiddenFill>
            </a:ext>
          </a:extLst>
        </p:spPr>
      </p:pic>
      <p:pic>
        <p:nvPicPr>
          <p:cNvPr id="14366" name="Picture 30" descr="http://www.android.com/media/android_vecto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210962" y="169253"/>
            <a:ext cx="3698876" cy="2774157"/>
          </a:xfrm>
          <a:prstGeom prst="rect">
            <a:avLst/>
          </a:prstGeom>
          <a:noFill/>
          <a:extLst>
            <a:ext uri="{909E8E84-426E-40DD-AFC4-6F175D3DCCD1}">
              <a14:hiddenFill xmlns:a14="http://schemas.microsoft.com/office/drawing/2010/main">
                <a:solidFill>
                  <a:srgbClr val="FFFFFF"/>
                </a:solidFill>
              </a14:hiddenFill>
            </a:ext>
          </a:extLst>
        </p:spPr>
      </p:pic>
      <p:pic>
        <p:nvPicPr>
          <p:cNvPr id="14368" name="Picture 32" descr="https://upload.wikimedia.org/wikipedia/commons/thumb/7/7b/Tomcat-logo.svg/2000px-Tomcat-logo.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108401" y="2285590"/>
            <a:ext cx="2895600" cy="1929918"/>
          </a:xfrm>
          <a:prstGeom prst="rect">
            <a:avLst/>
          </a:prstGeom>
          <a:noFill/>
          <a:extLst>
            <a:ext uri="{909E8E84-426E-40DD-AFC4-6F175D3DCCD1}">
              <a14:hiddenFill xmlns:a14="http://schemas.microsoft.com/office/drawing/2010/main">
                <a:solidFill>
                  <a:srgbClr val="FFFFFF"/>
                </a:solidFill>
              </a14:hiddenFill>
            </a:ext>
          </a:extLst>
        </p:spPr>
      </p:pic>
      <p:pic>
        <p:nvPicPr>
          <p:cNvPr id="14370" name="Picture 34" descr="https://lucene.apache.org/images/mantle-asf.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93694" y="3852861"/>
            <a:ext cx="4148540" cy="1633539"/>
          </a:xfrm>
          <a:prstGeom prst="rect">
            <a:avLst/>
          </a:prstGeom>
          <a:noFill/>
          <a:extLst>
            <a:ext uri="{909E8E84-426E-40DD-AFC4-6F175D3DCCD1}">
              <a14:hiddenFill xmlns:a14="http://schemas.microsoft.com/office/drawing/2010/main">
                <a:solidFill>
                  <a:srgbClr val="FFFFFF"/>
                </a:solidFill>
              </a14:hiddenFill>
            </a:ext>
          </a:extLst>
        </p:spPr>
      </p:pic>
      <p:pic>
        <p:nvPicPr>
          <p:cNvPr id="14372" name="Picture 36" descr="https://upload.wikimedia.org/wikipedia/commons/thumb/3/35/Tux.svg/2000px-Tux.sv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365200" y="2774157"/>
            <a:ext cx="1840397" cy="2134861"/>
          </a:xfrm>
          <a:prstGeom prst="rect">
            <a:avLst/>
          </a:prstGeom>
          <a:noFill/>
          <a:extLst>
            <a:ext uri="{909E8E84-426E-40DD-AFC4-6F175D3DCCD1}">
              <a14:hiddenFill xmlns:a14="http://schemas.microsoft.com/office/drawing/2010/main">
                <a:solidFill>
                  <a:srgbClr val="FFFFFF"/>
                </a:solidFill>
              </a14:hiddenFill>
            </a:ext>
          </a:extLst>
        </p:spPr>
      </p:pic>
      <p:pic>
        <p:nvPicPr>
          <p:cNvPr id="14374" name="Picture 38" descr="https://upload.wikimedia.org/wikipedia/en/thumb/6/62/MySQL.svg/640px-MySQL.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17200" y="2908513"/>
            <a:ext cx="2743200" cy="141874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2077700" y="7052439"/>
            <a:ext cx="8763000" cy="9941183"/>
          </a:xfrm>
          <a:prstGeom prst="rect">
            <a:avLst/>
          </a:prstGeom>
          <a:noFill/>
          <a:ln>
            <a:solidFill>
              <a:schemeClr val="tx1"/>
            </a:solidFill>
          </a:ln>
        </p:spPr>
        <p:txBody>
          <a:bodyPr wrap="square" rtlCol="0">
            <a:spAutoFit/>
          </a:bodyPr>
          <a:lstStyle/>
          <a:p>
            <a:r>
              <a:rPr lang="en-US" sz="4000" dirty="0" smtClean="0"/>
              <a:t>Under the current system, to predict what grades they need to achieve a GPA they need to add up all their existing grades, which for upperclassmen could be extensive, and manually create an equation with all their remaining classes to compute what they need.</a:t>
            </a:r>
          </a:p>
          <a:p>
            <a:endParaRPr lang="en-US" sz="4000" dirty="0"/>
          </a:p>
          <a:p>
            <a:r>
              <a:rPr lang="en-US" sz="4000" dirty="0" smtClean="0"/>
              <a:t>For semester grades, some professors post grades on Moodle. Others, however, keep all assessment. For a student to keep up they need to keep a log of all their grades and precompute every time they get a new grade.</a:t>
            </a:r>
            <a:endParaRPr lang="en-US" sz="4000" dirty="0"/>
          </a:p>
        </p:txBody>
      </p:sp>
      <p:sp>
        <p:nvSpPr>
          <p:cNvPr id="44" name="TextBox 43"/>
          <p:cNvSpPr txBox="1"/>
          <p:nvPr/>
        </p:nvSpPr>
        <p:spPr>
          <a:xfrm>
            <a:off x="21678900" y="7018280"/>
            <a:ext cx="8763000" cy="9941183"/>
          </a:xfrm>
          <a:prstGeom prst="rect">
            <a:avLst/>
          </a:prstGeom>
          <a:noFill/>
          <a:ln>
            <a:solidFill>
              <a:schemeClr val="tx1"/>
            </a:solidFill>
          </a:ln>
        </p:spPr>
        <p:txBody>
          <a:bodyPr wrap="square" rtlCol="0">
            <a:spAutoFit/>
          </a:bodyPr>
          <a:lstStyle/>
          <a:p>
            <a:pPr marL="571500" indent="-571500">
              <a:buFont typeface="Arial" panose="020B0604020202020204" pitchFamily="34" charset="0"/>
              <a:buChar char="•"/>
            </a:pPr>
            <a:r>
              <a:rPr lang="en-US" sz="4000" dirty="0" smtClean="0"/>
              <a:t>The system should persistently store the user’s grade and be able to generate a forecast with what a student needs to get to get a certain GPA.</a:t>
            </a:r>
          </a:p>
          <a:p>
            <a:pPr marL="571500" indent="-571500">
              <a:buFont typeface="Arial" panose="020B0604020202020204" pitchFamily="34" charset="0"/>
              <a:buChar char="•"/>
            </a:pPr>
            <a:r>
              <a:rPr lang="en-US" sz="4000" dirty="0" smtClean="0"/>
              <a:t>The system should accept grades from user and persistently store them. It should be able to calculate the Grade for every course.</a:t>
            </a:r>
          </a:p>
          <a:p>
            <a:pPr marL="571500" indent="-571500">
              <a:buFont typeface="Arial" panose="020B0604020202020204" pitchFamily="34" charset="0"/>
              <a:buChar char="•"/>
            </a:pPr>
            <a:r>
              <a:rPr lang="en-US" sz="4000" dirty="0" smtClean="0"/>
              <a:t>The system should provide users a way automate importing their grades.</a:t>
            </a:r>
          </a:p>
          <a:p>
            <a:pPr marL="571500" indent="-571500">
              <a:buFont typeface="Arial" panose="020B0604020202020204" pitchFamily="34" charset="0"/>
              <a:buChar char="•"/>
            </a:pPr>
            <a:r>
              <a:rPr lang="en-US" sz="4000" dirty="0" smtClean="0"/>
              <a:t>The system should give admin privileges to change information about curriculum requirements.</a:t>
            </a:r>
          </a:p>
          <a:p>
            <a:pPr marL="571500" indent="-571500">
              <a:buFont typeface="Arial" panose="020B0604020202020204" pitchFamily="34" charset="0"/>
              <a:buChar char="•"/>
            </a:pPr>
            <a:endParaRPr lang="en-US" sz="4000" dirty="0"/>
          </a:p>
        </p:txBody>
      </p:sp>
      <p:sp>
        <p:nvSpPr>
          <p:cNvPr id="45" name="TextBox 44"/>
          <p:cNvSpPr txBox="1"/>
          <p:nvPr/>
        </p:nvSpPr>
        <p:spPr>
          <a:xfrm>
            <a:off x="21819475" y="18452512"/>
            <a:ext cx="8736726" cy="10556736"/>
          </a:xfrm>
          <a:prstGeom prst="rect">
            <a:avLst/>
          </a:prstGeom>
          <a:noFill/>
          <a:ln>
            <a:solidFill>
              <a:schemeClr val="tx2"/>
            </a:solidFill>
          </a:ln>
        </p:spPr>
        <p:txBody>
          <a:bodyPr wrap="square" rtlCol="0">
            <a:spAutoFit/>
          </a:bodyPr>
          <a:lstStyle/>
          <a:p>
            <a:r>
              <a:rPr lang="en-US" sz="4000" dirty="0" smtClean="0"/>
              <a:t>We are using a three tier system architecture with the Presentation Tier being controlled done with HTML, CSS, and JS for Web and with Java for the Android app. The Logic tier is done with PHP for Web and Java for web services. They both communicate with the same DB.</a:t>
            </a:r>
          </a:p>
          <a:p>
            <a:endParaRPr lang="en-US" sz="4000" dirty="0"/>
          </a:p>
          <a:p>
            <a:endParaRPr lang="en-US" sz="4000" dirty="0" smtClean="0"/>
          </a:p>
          <a:p>
            <a:endParaRPr lang="en-US" sz="4000" dirty="0"/>
          </a:p>
          <a:p>
            <a:endParaRPr lang="en-US" sz="4000" dirty="0" smtClean="0"/>
          </a:p>
          <a:p>
            <a:endParaRPr lang="en-US" sz="4000" dirty="0" smtClean="0"/>
          </a:p>
          <a:p>
            <a:endParaRPr lang="en-US" sz="4000" dirty="0"/>
          </a:p>
          <a:p>
            <a:endParaRPr lang="en-US" sz="4000" dirty="0"/>
          </a:p>
          <a:p>
            <a:endParaRPr lang="en-US" sz="4000" dirty="0" smtClean="0"/>
          </a:p>
          <a:p>
            <a:endParaRPr lang="en-US" sz="4000" dirty="0" smtClean="0"/>
          </a:p>
        </p:txBody>
      </p:sp>
      <p:sp>
        <p:nvSpPr>
          <p:cNvPr id="46" name="TextBox 45"/>
          <p:cNvSpPr txBox="1"/>
          <p:nvPr/>
        </p:nvSpPr>
        <p:spPr>
          <a:xfrm>
            <a:off x="2476500" y="30403800"/>
            <a:ext cx="8763000" cy="8710077"/>
          </a:xfrm>
          <a:prstGeom prst="rect">
            <a:avLst/>
          </a:prstGeom>
          <a:noFill/>
          <a:ln>
            <a:solidFill>
              <a:schemeClr val="tx2"/>
            </a:solidFill>
          </a:ln>
        </p:spPr>
        <p:txBody>
          <a:bodyPr wrap="square" rtlCol="0">
            <a:spAutoFit/>
          </a:bodyPr>
          <a:lstStyle/>
          <a:p>
            <a:r>
              <a:rPr lang="en-US" sz="4000" dirty="0" smtClean="0"/>
              <a:t>System testing was done by creating a set of test cases for each user story with defined pre-conditions and expected output. Test cases were a mix of sunny day and rainy day scenarios. Selection of test cases was also done by selecting extremes of what can be inputted. Testing was done on the following browsers:</a:t>
            </a:r>
          </a:p>
          <a:p>
            <a:endParaRPr lang="en-US" sz="4000" dirty="0"/>
          </a:p>
          <a:p>
            <a:endParaRPr lang="en-US" sz="4000" dirty="0" smtClean="0"/>
          </a:p>
          <a:p>
            <a:endParaRPr lang="en-US" sz="4000" dirty="0"/>
          </a:p>
          <a:p>
            <a:endParaRPr lang="en-US" sz="4000" dirty="0" smtClean="0"/>
          </a:p>
          <a:p>
            <a:endParaRPr lang="en-US" sz="4000" dirty="0"/>
          </a:p>
        </p:txBody>
      </p:sp>
      <p:sp>
        <p:nvSpPr>
          <p:cNvPr id="47" name="TextBox 46"/>
          <p:cNvSpPr txBox="1"/>
          <p:nvPr/>
        </p:nvSpPr>
        <p:spPr>
          <a:xfrm>
            <a:off x="21678900" y="30403800"/>
            <a:ext cx="8763000" cy="8710077"/>
          </a:xfrm>
          <a:prstGeom prst="rect">
            <a:avLst/>
          </a:prstGeom>
          <a:noFill/>
          <a:ln>
            <a:solidFill>
              <a:schemeClr val="tx2"/>
            </a:solidFill>
          </a:ln>
        </p:spPr>
        <p:txBody>
          <a:bodyPr wrap="square" rtlCol="0">
            <a:spAutoFit/>
          </a:bodyPr>
          <a:lstStyle/>
          <a:p>
            <a:r>
              <a:rPr lang="en-US" sz="4000" dirty="0" smtClean="0"/>
              <a:t>We strongly believe that this website has the potential to benefit students. Great emphasis has been put into making the website easy and intuitive to use. With the overall GPA Dashboard any student can determine what GPA they need to be able get into graduate school and can automatically compute what grades they need. Furthermore they can ensure they succeed academically in any given semester by being able to track how they are doing in all classes at any given moment.</a:t>
            </a:r>
          </a:p>
        </p:txBody>
      </p:sp>
      <p:pic>
        <p:nvPicPr>
          <p:cNvPr id="14375" name="Picture 39" descr="C:\Users\Pillo\Downloads\Object Diagram.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40756" y="18452512"/>
            <a:ext cx="10636879" cy="9798229"/>
          </a:xfrm>
          <a:prstGeom prst="rect">
            <a:avLst/>
          </a:prstGeom>
          <a:noFill/>
          <a:extLst>
            <a:ext uri="{909E8E84-426E-40DD-AFC4-6F175D3DCCD1}">
              <a14:hiddenFill xmlns:a14="http://schemas.microsoft.com/office/drawing/2010/main">
                <a:solidFill>
                  <a:srgbClr val="FFFFFF"/>
                </a:solidFill>
              </a14:hiddenFill>
            </a:ext>
          </a:extLst>
        </p:spPr>
      </p:pic>
      <p:pic>
        <p:nvPicPr>
          <p:cNvPr id="14382" name="Picture 46" descr="http://precision-software.com/wp-content/uploads/2014/04/jQurery.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32494" y="2561405"/>
            <a:ext cx="2287403" cy="2287403"/>
          </a:xfrm>
          <a:prstGeom prst="rect">
            <a:avLst/>
          </a:prstGeom>
          <a:noFill/>
          <a:extLst>
            <a:ext uri="{909E8E84-426E-40DD-AFC4-6F175D3DCCD1}">
              <a14:hiddenFill xmlns:a14="http://schemas.microsoft.com/office/drawing/2010/main">
                <a:solidFill>
                  <a:srgbClr val="FFFFFF"/>
                </a:solidFill>
              </a14:hiddenFill>
            </a:ext>
          </a:extLst>
        </p:spPr>
      </p:pic>
      <p:pic>
        <p:nvPicPr>
          <p:cNvPr id="14383" name="Picture 47" descr="C:\Users\Pillo\Downloads\SystemDesign.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001" y="18973799"/>
            <a:ext cx="8023196" cy="8764369"/>
          </a:xfrm>
          <a:prstGeom prst="rect">
            <a:avLst/>
          </a:prstGeom>
          <a:noFill/>
          <a:extLst>
            <a:ext uri="{909E8E84-426E-40DD-AFC4-6F175D3DCCD1}">
              <a14:hiddenFill xmlns:a14="http://schemas.microsoft.com/office/drawing/2010/main">
                <a:solidFill>
                  <a:srgbClr val="FFFFFF"/>
                </a:solidFill>
              </a14:hiddenFill>
            </a:ext>
          </a:extLst>
        </p:spPr>
      </p:pic>
      <p:pic>
        <p:nvPicPr>
          <p:cNvPr id="14384" name="Picture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77700" y="30600169"/>
            <a:ext cx="8217988" cy="3948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85" name="Picture 4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465502" y="32439002"/>
            <a:ext cx="8375198" cy="4024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87" name="Picture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68252" y="34582911"/>
            <a:ext cx="7610860" cy="3627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89" name="Picture 5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182600" y="36656248"/>
            <a:ext cx="7455988" cy="3663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90" name="Picture 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778747" y="23614025"/>
            <a:ext cx="6563305" cy="4900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92" name="Picture 56" descr="https://encrypted-tbn0.gstatic.com/images?q=tbn:ANd9GcQHDZ0jRgj9sxoYENRIR0FWjg5YU1rhSgW7PSLJuBFdcureiPj5sQ"/>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20576" y="36644489"/>
            <a:ext cx="1883115" cy="1883115"/>
          </a:xfrm>
          <a:prstGeom prst="rect">
            <a:avLst/>
          </a:prstGeom>
          <a:noFill/>
          <a:extLst>
            <a:ext uri="{909E8E84-426E-40DD-AFC4-6F175D3DCCD1}">
              <a14:hiddenFill xmlns:a14="http://schemas.microsoft.com/office/drawing/2010/main">
                <a:solidFill>
                  <a:srgbClr val="FFFFFF"/>
                </a:solidFill>
              </a14:hiddenFill>
            </a:ext>
          </a:extLst>
        </p:spPr>
      </p:pic>
      <p:pic>
        <p:nvPicPr>
          <p:cNvPr id="14394" name="Picture 58" descr="https://mozorg.cdn.mozilla.net/media/img/styleguide/identity/firefox/guidelines-logo.7ea045a4e288.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51884" y="36656248"/>
            <a:ext cx="1709714" cy="1741731"/>
          </a:xfrm>
          <a:prstGeom prst="rect">
            <a:avLst/>
          </a:prstGeom>
          <a:noFill/>
          <a:extLst>
            <a:ext uri="{909E8E84-426E-40DD-AFC4-6F175D3DCCD1}">
              <a14:hiddenFill xmlns:a14="http://schemas.microsoft.com/office/drawing/2010/main">
                <a:solidFill>
                  <a:srgbClr val="FFFFFF"/>
                </a:solidFill>
              </a14:hiddenFill>
            </a:ext>
          </a:extLst>
        </p:spPr>
      </p:pic>
      <p:pic>
        <p:nvPicPr>
          <p:cNvPr id="14396" name="Picture 60" descr="http://cnet4.cbsistatic.com/hub/i/r/2011/11/25/e86a419d-f0e0-11e2-8c7c-d4ae52e62bcc/thumbnail/670x503/e5d95998c030ba2dfd2df47bcb4d08a7/Chrome-logo-large.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276195" y="36656248"/>
            <a:ext cx="2476996" cy="18595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12926</TotalTime>
  <Words>539</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ＭＳ Ｐゴシック</vt:lpstr>
      <vt:lpstr>Calibri</vt:lpstr>
      <vt:lpstr>Times New Roman</vt: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Pillo</cp:lastModifiedBy>
  <cp:revision>37</cp:revision>
  <dcterms:created xsi:type="dcterms:W3CDTF">2012-11-19T15:27:41Z</dcterms:created>
  <dcterms:modified xsi:type="dcterms:W3CDTF">2015-12-07T19:51:02Z</dcterms:modified>
</cp:coreProperties>
</file>