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 d="100"/>
          <a:sy n="10" d="100"/>
        </p:scale>
        <p:origin x="1998" y="-96"/>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D384C5E-E854-4993-96AB-9F1D73EAB49F}" type="datetime1">
              <a:rPr lang="en-US" altLang="en-US"/>
              <a:pPr>
                <a:defRPr/>
              </a:pPr>
              <a:t>5/2/2016</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F104AC5-C808-4C51-A1B3-A68B021387B3}" type="slidenum">
              <a:rPr lang="en-US" altLang="en-US"/>
              <a:pPr>
                <a:defRPr/>
              </a:pPr>
              <a:t>‹#›</a:t>
            </a:fld>
            <a:endParaRPr lang="en-US" altLang="en-US"/>
          </a:p>
        </p:txBody>
      </p:sp>
    </p:spTree>
    <p:extLst>
      <p:ext uri="{BB962C8B-B14F-4D97-AF65-F5344CB8AC3E}">
        <p14:creationId xmlns:p14="http://schemas.microsoft.com/office/powerpoint/2010/main" val="3571891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BE82798-2E97-4787-AE81-6BC783E83771}"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654950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EF23CD-B14E-4A1A-AF8E-671762209CF6}" type="slidenum">
              <a:rPr lang="en-US" altLang="en-US"/>
              <a:pPr>
                <a:defRPr/>
              </a:pPr>
              <a:t>‹#›</a:t>
            </a:fld>
            <a:endParaRPr lang="en-US" altLang="en-US"/>
          </a:p>
        </p:txBody>
      </p:sp>
    </p:spTree>
    <p:extLst>
      <p:ext uri="{BB962C8B-B14F-4D97-AF65-F5344CB8AC3E}">
        <p14:creationId xmlns:p14="http://schemas.microsoft.com/office/powerpoint/2010/main" val="156209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11F132-6F79-40F5-8481-2F7A94F05772}" type="slidenum">
              <a:rPr lang="en-US" altLang="en-US"/>
              <a:pPr>
                <a:defRPr/>
              </a:pPr>
              <a:t>‹#›</a:t>
            </a:fld>
            <a:endParaRPr lang="en-US" altLang="en-US"/>
          </a:p>
        </p:txBody>
      </p:sp>
    </p:spTree>
    <p:extLst>
      <p:ext uri="{BB962C8B-B14F-4D97-AF65-F5344CB8AC3E}">
        <p14:creationId xmlns:p14="http://schemas.microsoft.com/office/powerpoint/2010/main" val="347315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72157D-CDB6-4293-A1FC-8E8F0DC6DD2F}" type="slidenum">
              <a:rPr lang="en-US" altLang="en-US"/>
              <a:pPr>
                <a:defRPr/>
              </a:pPr>
              <a:t>‹#›</a:t>
            </a:fld>
            <a:endParaRPr lang="en-US" altLang="en-US"/>
          </a:p>
        </p:txBody>
      </p:sp>
    </p:spTree>
    <p:extLst>
      <p:ext uri="{BB962C8B-B14F-4D97-AF65-F5344CB8AC3E}">
        <p14:creationId xmlns:p14="http://schemas.microsoft.com/office/powerpoint/2010/main" val="413486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CFB7F4-A005-443D-8D97-7480CF71EEB7}" type="slidenum">
              <a:rPr lang="en-US" altLang="en-US"/>
              <a:pPr>
                <a:defRPr/>
              </a:pPr>
              <a:t>‹#›</a:t>
            </a:fld>
            <a:endParaRPr lang="en-US" altLang="en-US"/>
          </a:p>
        </p:txBody>
      </p:sp>
    </p:spTree>
    <p:extLst>
      <p:ext uri="{BB962C8B-B14F-4D97-AF65-F5344CB8AC3E}">
        <p14:creationId xmlns:p14="http://schemas.microsoft.com/office/powerpoint/2010/main" val="404234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FD20F5-ADE1-4345-91A5-218CA5C657C1}" type="slidenum">
              <a:rPr lang="en-US" altLang="en-US"/>
              <a:pPr>
                <a:defRPr/>
              </a:pPr>
              <a:t>‹#›</a:t>
            </a:fld>
            <a:endParaRPr lang="en-US" altLang="en-US"/>
          </a:p>
        </p:txBody>
      </p:sp>
    </p:spTree>
    <p:extLst>
      <p:ext uri="{BB962C8B-B14F-4D97-AF65-F5344CB8AC3E}">
        <p14:creationId xmlns:p14="http://schemas.microsoft.com/office/powerpoint/2010/main" val="271673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F4A0CF-13E7-4860-BCEF-D4DFBC7C666C}" type="slidenum">
              <a:rPr lang="en-US" altLang="en-US"/>
              <a:pPr>
                <a:defRPr/>
              </a:pPr>
              <a:t>‹#›</a:t>
            </a:fld>
            <a:endParaRPr lang="en-US" altLang="en-US"/>
          </a:p>
        </p:txBody>
      </p:sp>
    </p:spTree>
    <p:extLst>
      <p:ext uri="{BB962C8B-B14F-4D97-AF65-F5344CB8AC3E}">
        <p14:creationId xmlns:p14="http://schemas.microsoft.com/office/powerpoint/2010/main" val="204452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74FC9C6-EAEC-457A-A7B1-5278FE608E9C}" type="slidenum">
              <a:rPr lang="en-US" altLang="en-US"/>
              <a:pPr>
                <a:defRPr/>
              </a:pPr>
              <a:t>‹#›</a:t>
            </a:fld>
            <a:endParaRPr lang="en-US" altLang="en-US"/>
          </a:p>
        </p:txBody>
      </p:sp>
    </p:spTree>
    <p:extLst>
      <p:ext uri="{BB962C8B-B14F-4D97-AF65-F5344CB8AC3E}">
        <p14:creationId xmlns:p14="http://schemas.microsoft.com/office/powerpoint/2010/main" val="170515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485AA1B-812C-4F39-A0D7-3FFA240011A0}" type="slidenum">
              <a:rPr lang="en-US" altLang="en-US"/>
              <a:pPr>
                <a:defRPr/>
              </a:pPr>
              <a:t>‹#›</a:t>
            </a:fld>
            <a:endParaRPr lang="en-US" altLang="en-US"/>
          </a:p>
        </p:txBody>
      </p:sp>
    </p:spTree>
    <p:extLst>
      <p:ext uri="{BB962C8B-B14F-4D97-AF65-F5344CB8AC3E}">
        <p14:creationId xmlns:p14="http://schemas.microsoft.com/office/powerpoint/2010/main" val="319803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63CDBA0-DB12-4014-9459-7351125EF7C7}" type="slidenum">
              <a:rPr lang="en-US" altLang="en-US"/>
              <a:pPr>
                <a:defRPr/>
              </a:pPr>
              <a:t>‹#›</a:t>
            </a:fld>
            <a:endParaRPr lang="en-US" altLang="en-US"/>
          </a:p>
        </p:txBody>
      </p:sp>
    </p:spTree>
    <p:extLst>
      <p:ext uri="{BB962C8B-B14F-4D97-AF65-F5344CB8AC3E}">
        <p14:creationId xmlns:p14="http://schemas.microsoft.com/office/powerpoint/2010/main" val="248726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2863D8-E95E-4E57-931B-FD5AAF4237A6}" type="slidenum">
              <a:rPr lang="en-US" altLang="en-US"/>
              <a:pPr>
                <a:defRPr/>
              </a:pPr>
              <a:t>‹#›</a:t>
            </a:fld>
            <a:endParaRPr lang="en-US" altLang="en-US"/>
          </a:p>
        </p:txBody>
      </p:sp>
    </p:spTree>
    <p:extLst>
      <p:ext uri="{BB962C8B-B14F-4D97-AF65-F5344CB8AC3E}">
        <p14:creationId xmlns:p14="http://schemas.microsoft.com/office/powerpoint/2010/main" val="81378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E245E2-4B50-4C7F-B2AE-65C755353CAD}" type="slidenum">
              <a:rPr lang="en-US" altLang="en-US"/>
              <a:pPr>
                <a:defRPr/>
              </a:pPr>
              <a:t>‹#›</a:t>
            </a:fld>
            <a:endParaRPr lang="en-US" altLang="en-US"/>
          </a:p>
        </p:txBody>
      </p:sp>
    </p:spTree>
    <p:extLst>
      <p:ext uri="{BB962C8B-B14F-4D97-AF65-F5344CB8AC3E}">
        <p14:creationId xmlns:p14="http://schemas.microsoft.com/office/powerpoint/2010/main" val="173645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eaLnBrk="1" hangingPunct="1">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eaLnBrk="1" hangingPunct="1">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eaLnBrk="1" hangingPunct="1">
              <a:defRPr sz="6600"/>
            </a:lvl1pPr>
          </a:lstStyle>
          <a:p>
            <a:pPr>
              <a:defRPr/>
            </a:pPr>
            <a:fld id="{E929372B-9B92-4CBB-816A-E2C12D04CE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e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2257425"/>
            <a:ext cx="21336000" cy="43180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defRPr/>
            </a:pPr>
            <a:r>
              <a:rPr lang="en-US" altLang="en-US" sz="7200" b="1" dirty="0" smtClean="0">
                <a:effectLst>
                  <a:outerShdw blurRad="38100" dist="38100" dir="2700000" algn="tl">
                    <a:srgbClr val="C0C0C0"/>
                  </a:outerShdw>
                </a:effectLst>
                <a:latin typeface="Times New Roman" panose="02020603050405020304" pitchFamily="18" charset="0"/>
              </a:rPr>
              <a:t>Senior Project, 2016, Spring</a:t>
            </a:r>
            <a:endParaRPr lang="en-US" altLang="en-US" sz="7200" dirty="0" smtClean="0">
              <a:latin typeface="Times New Roman" panose="02020603050405020304" pitchFamily="18" charset="0"/>
            </a:endParaRPr>
          </a:p>
        </p:txBody>
      </p:sp>
      <p:sp>
        <p:nvSpPr>
          <p:cNvPr id="3075"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4800" b="1">
                <a:solidFill>
                  <a:srgbClr val="3333CC"/>
                </a:solidFill>
              </a:rPr>
              <a:t>FIU GPA Tracker and Forecaster</a:t>
            </a:r>
          </a:p>
          <a:p>
            <a:pPr algn="ctr" eaLnBrk="1" hangingPunct="1">
              <a:spcBef>
                <a:spcPct val="0"/>
              </a:spcBef>
              <a:buFontTx/>
              <a:buNone/>
            </a:pPr>
            <a:r>
              <a:rPr lang="en-US" altLang="en-US" sz="3500" b="1">
                <a:solidFill>
                  <a:srgbClr val="3333CC"/>
                </a:solidFill>
              </a:rPr>
              <a:t>Student: </a:t>
            </a:r>
            <a:r>
              <a:rPr lang="en-US" altLang="en-US" sz="3500">
                <a:solidFill>
                  <a:srgbClr val="3333CC"/>
                </a:solidFill>
              </a:rPr>
              <a:t>Alex Sanchez, Florida International University</a:t>
            </a:r>
          </a:p>
          <a:p>
            <a:pPr algn="ctr" eaLnBrk="1" hangingPunct="1">
              <a:spcBef>
                <a:spcPct val="0"/>
              </a:spcBef>
              <a:buFontTx/>
              <a:buNone/>
            </a:pPr>
            <a:r>
              <a:rPr lang="en-US" altLang="en-US" sz="3500" b="1">
                <a:solidFill>
                  <a:srgbClr val="3333CC"/>
                </a:solidFill>
              </a:rPr>
              <a:t>Mentor:</a:t>
            </a:r>
            <a:r>
              <a:rPr lang="en-US" altLang="en-US" sz="3500" b="1" i="1">
                <a:solidFill>
                  <a:srgbClr val="3333CC"/>
                </a:solidFill>
              </a:rPr>
              <a:t> </a:t>
            </a:r>
            <a:r>
              <a:rPr lang="en-US" altLang="en-US" sz="3500">
                <a:solidFill>
                  <a:srgbClr val="3333CC"/>
                </a:solidFill>
              </a:rPr>
              <a:t>Johann</a:t>
            </a:r>
            <a:r>
              <a:rPr lang="en-US" altLang="ja-JP" sz="3500">
                <a:solidFill>
                  <a:srgbClr val="3333CC"/>
                </a:solidFill>
              </a:rPr>
              <a:t> Henao, Florida International University </a:t>
            </a:r>
          </a:p>
          <a:p>
            <a:pPr algn="ctr" eaLnBrk="1" hangingPunct="1">
              <a:spcBef>
                <a:spcPct val="0"/>
              </a:spcBef>
              <a:buFontTx/>
              <a:buNone/>
            </a:pPr>
            <a:r>
              <a:rPr lang="en-US" altLang="en-US" sz="3500" b="1">
                <a:solidFill>
                  <a:srgbClr val="3333CC"/>
                </a:solidFill>
              </a:rPr>
              <a:t>Instructor:</a:t>
            </a:r>
            <a:r>
              <a:rPr lang="en-US" altLang="en-US" sz="3500" b="1" i="1">
                <a:solidFill>
                  <a:srgbClr val="3333CC"/>
                </a:solidFill>
              </a:rPr>
              <a:t> </a:t>
            </a:r>
            <a:r>
              <a:rPr lang="en-US" altLang="en-US" sz="3500">
                <a:solidFill>
                  <a:srgbClr val="3333CC"/>
                </a:solidFill>
              </a:rPr>
              <a:t>Masoud Sadjadi, Florida International University</a:t>
            </a:r>
          </a:p>
        </p:txBody>
      </p:sp>
      <p:sp>
        <p:nvSpPr>
          <p:cNvPr id="3076" name="Text Box 72"/>
          <p:cNvSpPr txBox="1">
            <a:spLocks noChangeArrowheads="1"/>
          </p:cNvSpPr>
          <p:nvPr/>
        </p:nvSpPr>
        <p:spPr bwMode="auto">
          <a:xfrm>
            <a:off x="1219200" y="42519600"/>
            <a:ext cx="30632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
                <a:srgbClr val="3333CC"/>
              </a:buClr>
              <a:buFontTx/>
              <a:buNone/>
            </a:pPr>
            <a:r>
              <a:rPr lang="en-US" altLang="en-US" sz="3000"/>
              <a:t>The material presented in this poster is based upon the work supported by Johann Henao I am thankful to the help that I received from my group member, Lizette Mendoza.</a:t>
            </a:r>
          </a:p>
        </p:txBody>
      </p:sp>
      <p:sp>
        <p:nvSpPr>
          <p:cNvPr id="3077"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sp>
        <p:nvSpPr>
          <p:cNvPr id="215" name="Text Box 19"/>
          <p:cNvSpPr txBox="1">
            <a:spLocks noChangeArrowheads="1"/>
          </p:cNvSpPr>
          <p:nvPr/>
        </p:nvSpPr>
        <p:spPr bwMode="auto">
          <a:xfrm>
            <a:off x="4114800" y="5789613"/>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Problem</a:t>
            </a:r>
          </a:p>
        </p:txBody>
      </p:sp>
      <p:sp>
        <p:nvSpPr>
          <p:cNvPr id="3079"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Acknowledgement</a:t>
            </a:r>
          </a:p>
        </p:txBody>
      </p:sp>
      <p:sp>
        <p:nvSpPr>
          <p:cNvPr id="3081"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3200" b="1">
                <a:solidFill>
                  <a:schemeClr val="accent2"/>
                </a:solidFill>
              </a:rPr>
              <a:t>School of Computing &amp; Information Sciences</a:t>
            </a:r>
            <a:endParaRPr lang="en-US" altLang="en-US" sz="3200">
              <a:solidFill>
                <a:schemeClr val="accent2"/>
              </a:solidFill>
            </a:endParaRPr>
          </a:p>
        </p:txBody>
      </p:sp>
      <p:pic>
        <p:nvPicPr>
          <p:cNvPr id="3082"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7160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Current System</a:t>
            </a:r>
          </a:p>
        </p:txBody>
      </p:sp>
      <p:sp>
        <p:nvSpPr>
          <p:cNvPr id="35" name="Text Box 19"/>
          <p:cNvSpPr txBox="1">
            <a:spLocks noChangeArrowheads="1"/>
          </p:cNvSpPr>
          <p:nvPr/>
        </p:nvSpPr>
        <p:spPr bwMode="auto">
          <a:xfrm>
            <a:off x="233172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Requirements</a:t>
            </a:r>
          </a:p>
        </p:txBody>
      </p:sp>
      <p:sp>
        <p:nvSpPr>
          <p:cNvPr id="36" name="Text Box 19"/>
          <p:cNvSpPr txBox="1">
            <a:spLocks noChangeArrowheads="1"/>
          </p:cNvSpPr>
          <p:nvPr/>
        </p:nvSpPr>
        <p:spPr bwMode="auto">
          <a:xfrm>
            <a:off x="41148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System Design</a:t>
            </a:r>
          </a:p>
        </p:txBody>
      </p:sp>
      <p:sp>
        <p:nvSpPr>
          <p:cNvPr id="37" name="Text Box 19"/>
          <p:cNvSpPr txBox="1">
            <a:spLocks noChangeArrowheads="1"/>
          </p:cNvSpPr>
          <p:nvPr/>
        </p:nvSpPr>
        <p:spPr bwMode="auto">
          <a:xfrm>
            <a:off x="137160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Object Design</a:t>
            </a:r>
          </a:p>
        </p:txBody>
      </p:sp>
      <p:sp>
        <p:nvSpPr>
          <p:cNvPr id="38" name="Text Box 19"/>
          <p:cNvSpPr txBox="1">
            <a:spLocks noChangeArrowheads="1"/>
          </p:cNvSpPr>
          <p:nvPr/>
        </p:nvSpPr>
        <p:spPr bwMode="auto">
          <a:xfrm>
            <a:off x="233172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Implementation</a:t>
            </a:r>
          </a:p>
        </p:txBody>
      </p:sp>
      <p:sp>
        <p:nvSpPr>
          <p:cNvPr id="39" name="Text Box 19"/>
          <p:cNvSpPr txBox="1">
            <a:spLocks noChangeArrowheads="1"/>
          </p:cNvSpPr>
          <p:nvPr/>
        </p:nvSpPr>
        <p:spPr bwMode="auto">
          <a:xfrm>
            <a:off x="41148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Verification</a:t>
            </a:r>
          </a:p>
        </p:txBody>
      </p:sp>
      <p:sp>
        <p:nvSpPr>
          <p:cNvPr id="40" name="Text Box 19"/>
          <p:cNvSpPr txBox="1">
            <a:spLocks noChangeArrowheads="1"/>
          </p:cNvSpPr>
          <p:nvPr/>
        </p:nvSpPr>
        <p:spPr bwMode="auto">
          <a:xfrm>
            <a:off x="137160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Screenshots</a:t>
            </a:r>
          </a:p>
        </p:txBody>
      </p:sp>
      <p:sp>
        <p:nvSpPr>
          <p:cNvPr id="41" name="Text Box 19"/>
          <p:cNvSpPr txBox="1">
            <a:spLocks noChangeArrowheads="1"/>
          </p:cNvSpPr>
          <p:nvPr/>
        </p:nvSpPr>
        <p:spPr bwMode="auto">
          <a:xfrm>
            <a:off x="233172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Summary</a:t>
            </a:r>
          </a:p>
        </p:txBody>
      </p:sp>
      <p:pic>
        <p:nvPicPr>
          <p:cNvPr id="3091" name="Picture 33" descr="C:\Users\IKE\Desktop\Object Diagr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18789650"/>
            <a:ext cx="10058400" cy="998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116263" y="7051675"/>
            <a:ext cx="7816850" cy="99409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sz="4000" dirty="0"/>
              <a:t>Students intending on entering a graduate program often do not know about GPA requirements. They do not have a system in place to track their GPA and ensure they are on track to meet their goal.</a:t>
            </a:r>
          </a:p>
          <a:p>
            <a:pPr eaLnBrk="1" hangingPunct="1">
              <a:defRPr/>
            </a:pPr>
            <a:endParaRPr lang="en-US" sz="4000" dirty="0"/>
          </a:p>
          <a:p>
            <a:pPr eaLnBrk="1" hangingPunct="1">
              <a:defRPr/>
            </a:pPr>
            <a:r>
              <a:rPr lang="en-US" sz="4000" dirty="0"/>
              <a:t>Additionally, it is tedious for student’s to calculate their current grades each semester. This may seem like an overwhelming process for the student if they are not sure how their grades should be properly calculated.</a:t>
            </a:r>
          </a:p>
          <a:p>
            <a:pPr eaLnBrk="1" hangingPunct="1">
              <a:defRPr/>
            </a:pPr>
            <a:endParaRPr lang="en-US" sz="4000" dirty="0"/>
          </a:p>
        </p:txBody>
      </p:sp>
      <p:sp>
        <p:nvSpPr>
          <p:cNvPr id="3093" name="TextBox 3"/>
          <p:cNvSpPr txBox="1">
            <a:spLocks noChangeArrowheads="1"/>
          </p:cNvSpPr>
          <p:nvPr/>
        </p:nvSpPr>
        <p:spPr bwMode="auto">
          <a:xfrm>
            <a:off x="12801600" y="7054850"/>
            <a:ext cx="7848600" cy="994092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4000" dirty="0" smtClean="0"/>
              <a:t>An automated system is in place for the student to import their course history. From the course history the system can determine the courses the student is still required to take. They can then give their input on how difficult the course is and how well they want to perform. The forecast reports will </a:t>
            </a:r>
            <a:r>
              <a:rPr lang="en-US" altLang="en-US" sz="4000" dirty="0" smtClean="0">
                <a:ln w="0"/>
              </a:rPr>
              <a:t>give</a:t>
            </a:r>
            <a:r>
              <a:rPr lang="en-US" altLang="en-US" sz="4000" dirty="0" smtClean="0"/>
              <a:t> them advice on what grades are needed to achieve their goal. In addition, it will display a graph of their GPA history and display projections of how their GPA will look going forward.</a:t>
            </a:r>
          </a:p>
        </p:txBody>
      </p:sp>
      <p:sp>
        <p:nvSpPr>
          <p:cNvPr id="5" name="TextBox 4"/>
          <p:cNvSpPr txBox="1"/>
          <p:nvPr/>
        </p:nvSpPr>
        <p:spPr>
          <a:xfrm>
            <a:off x="21963063" y="18562638"/>
            <a:ext cx="8458200" cy="99409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sz="4000" dirty="0"/>
              <a:t>Front end implementation uses html and now AngularJS in place of JQuery. Angular Material is used to update the site to Material Design.</a:t>
            </a:r>
          </a:p>
          <a:p>
            <a:pPr eaLnBrk="1" hangingPunct="1">
              <a:defRPr/>
            </a:pPr>
            <a:endParaRPr lang="en-US" sz="4000" dirty="0"/>
          </a:p>
          <a:p>
            <a:pPr eaLnBrk="1" hangingPunct="1">
              <a:defRPr/>
            </a:pPr>
            <a:r>
              <a:rPr lang="en-US" sz="4000" dirty="0"/>
              <a:t>Backend implantation uses PHP to communicate with the database and to log errors. Separate threads and processes are used to ensure the user does not experience performance issues when the system is writing to the log.</a:t>
            </a:r>
          </a:p>
          <a:p>
            <a:pPr eaLnBrk="1" hangingPunct="1">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dirty="0"/>
          </a:p>
        </p:txBody>
      </p:sp>
      <p:sp>
        <p:nvSpPr>
          <p:cNvPr id="7" name="TextBox 6"/>
          <p:cNvSpPr txBox="1"/>
          <p:nvPr/>
        </p:nvSpPr>
        <p:spPr>
          <a:xfrm>
            <a:off x="21963063" y="7054850"/>
            <a:ext cx="8458200" cy="99409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685800" indent="-685800" eaLnBrk="1" hangingPunct="1">
              <a:buFont typeface="Arial" panose="020B0604020202020204" pitchFamily="34" charset="0"/>
              <a:buChar char="•"/>
              <a:defRPr/>
            </a:pPr>
            <a:r>
              <a:rPr lang="en-US" sz="4000" dirty="0"/>
              <a:t>The system should have a modern look and feel and be easy and intuitive to use.</a:t>
            </a:r>
          </a:p>
          <a:p>
            <a:pPr eaLnBrk="1" hangingPunct="1">
              <a:defRPr/>
            </a:pPr>
            <a:endParaRPr lang="en-US" sz="4000" dirty="0"/>
          </a:p>
          <a:p>
            <a:pPr marL="685800" indent="-685800" eaLnBrk="1" hangingPunct="1">
              <a:buFont typeface="Arial" panose="020B0604020202020204" pitchFamily="34" charset="0"/>
              <a:buChar char="•"/>
              <a:defRPr/>
            </a:pPr>
            <a:r>
              <a:rPr lang="en-US" sz="4000" dirty="0"/>
              <a:t>The system should maintain an error log with different types of errors.</a:t>
            </a:r>
          </a:p>
          <a:p>
            <a:pPr eaLnBrk="1" hangingPunct="1">
              <a:defRPr/>
            </a:pPr>
            <a:endParaRPr lang="en-US" sz="4000" dirty="0"/>
          </a:p>
          <a:p>
            <a:pPr marL="685800" indent="-685800" eaLnBrk="1" hangingPunct="1">
              <a:buFont typeface="Arial" panose="020B0604020202020204" pitchFamily="34" charset="0"/>
              <a:buChar char="•"/>
              <a:defRPr/>
            </a:pPr>
            <a:r>
              <a:rPr lang="en-US" sz="4000" dirty="0"/>
              <a:t>The student’s course history as well as courses they still need to take should be displayed.</a:t>
            </a:r>
          </a:p>
          <a:p>
            <a:pPr marL="685800" indent="-685800" eaLnBrk="1" hangingPunct="1">
              <a:buFont typeface="Arial" panose="020B0604020202020204" pitchFamily="34" charset="0"/>
              <a:buChar char="•"/>
              <a:defRPr/>
            </a:pPr>
            <a:endParaRPr lang="en-US" sz="4000" dirty="0"/>
          </a:p>
          <a:p>
            <a:pPr marL="685800" indent="-685800" eaLnBrk="1" hangingPunct="1">
              <a:buFont typeface="Arial" panose="020B0604020202020204" pitchFamily="34" charset="0"/>
              <a:buChar char="•"/>
              <a:defRPr/>
            </a:pPr>
            <a:r>
              <a:rPr lang="en-US" sz="4000" dirty="0"/>
              <a:t>The system should generate forecast reports that will show the student if they are on track to earn their goal GPA</a:t>
            </a:r>
          </a:p>
        </p:txBody>
      </p:sp>
      <p:pic>
        <p:nvPicPr>
          <p:cNvPr id="3096"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976100" y="30786388"/>
            <a:ext cx="9525000"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22" descr="https://upload.wikimedia.org/wikipedia/commons/thumb/2/27/PHP-logo.svg/2000px-PHP-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85925" y="666750"/>
            <a:ext cx="3294063"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8" name="Picture 38" descr="https://upload.wikimedia.org/wikipedia/en/thumb/6/62/MySQL.svg/640px-MySQL.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85450" y="923925"/>
            <a:ext cx="27432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9" name="Picture 22" descr="https://angularjs.org/img/AngularJS-lar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2513" y="2982913"/>
            <a:ext cx="6446837"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0" name="AutoShape 28" descr="http://www.bobbyberberyan.com/wp-content/uploads/2012/03/HTML5CSS3Logos.svg"/>
          <p:cNvSpPr>
            <a:spLocks noChangeAspect="1" noChangeArrowheads="1"/>
          </p:cNvSpPr>
          <p:nvPr/>
        </p:nvSpPr>
        <p:spPr bwMode="auto">
          <a:xfrm>
            <a:off x="388938" y="-6397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3101" name="Picture 32" descr="http://wpguru.co.uk/wp-content/uploads/2013/09/CSS-Logo-214x3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4725" y="296863"/>
            <a:ext cx="1747838"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2" name="Picture 34" descr="http://red-team-design.com/wp-content/uploads/2011/01/css3-html5-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550" y="296863"/>
            <a:ext cx="2538413"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3" name="Picture 36" descr="https://upload.wikimedia.org/wikipedia/commons/thumb/3/35/Tux.svg/2000px-Tux.svg.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736300" y="2951163"/>
            <a:ext cx="18415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13"/>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03850" y="446088"/>
            <a:ext cx="29305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34" descr="https://lucene.apache.org/images/mantle-asf.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28738" y="3322638"/>
            <a:ext cx="4149725"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2971800" y="30786388"/>
            <a:ext cx="7816850" cy="87106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sz="4000" dirty="0"/>
              <a:t>Unit testing was done using </a:t>
            </a:r>
            <a:r>
              <a:rPr lang="en-US" sz="4000" dirty="0" err="1"/>
              <a:t>PHPUnit</a:t>
            </a:r>
            <a:r>
              <a:rPr lang="en-US" sz="4000" dirty="0"/>
              <a:t>. This allowed an automated test suite to be built and continue testing as new features were added. Integration testing was done on the following browsers:</a:t>
            </a:r>
          </a:p>
          <a:p>
            <a:pPr eaLnBrk="1" hangingPunct="1">
              <a:defRPr/>
            </a:pPr>
            <a:r>
              <a:rPr lang="en-US" sz="4000" dirty="0"/>
              <a:t>  </a:t>
            </a:r>
          </a:p>
          <a:p>
            <a:pPr eaLnBrk="1" hangingPunct="1">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dirty="0"/>
          </a:p>
        </p:txBody>
      </p:sp>
      <p:pic>
        <p:nvPicPr>
          <p:cNvPr id="3107" name="Picture 56" descr="https://encrypted-tbn0.gstatic.com/images?q=tbn:ANd9GcQHDZ0jRgj9sxoYENRIR0FWjg5YU1rhSgW7PSLJuBFdcureiPj5sQ"/>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3413" y="37376100"/>
            <a:ext cx="188277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8" name="Picture 58" descr="https://mozorg.cdn.mozilla.net/media/img/styleguide/identity/firefox/guidelines-logo.7ea045a4e288.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3450" y="37587238"/>
            <a:ext cx="1709738"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9" name="Picture 60" descr="http://cnet4.cbsistatic.com/hub/i/r/2011/11/25/e86a419d-f0e0-11e2-8c7c-d4ae52e62bcc/thumbnail/670x503/e5d95998c030ba2dfd2df47bcb4d08a7/Chrome-logo-large.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78813" y="37469763"/>
            <a:ext cx="2476500"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21945600" y="30786388"/>
            <a:ext cx="8458200" cy="87106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sz="4000" dirty="0"/>
              <a:t>The FIU GPA Tracker and Forecaster will be a great tool to help student’s plan for success. They can view past grades, track current semester grades, and plan for the future.</a:t>
            </a:r>
          </a:p>
          <a:p>
            <a:pPr eaLnBrk="1" hangingPunct="1">
              <a:defRPr/>
            </a:pPr>
            <a:endParaRPr lang="en-US" sz="4000" dirty="0"/>
          </a:p>
          <a:p>
            <a:pPr eaLnBrk="1" hangingPunct="1">
              <a:defRPr/>
            </a:pPr>
            <a:r>
              <a:rPr lang="en-US" sz="4000" dirty="0"/>
              <a:t>The forecast reports will ensure that student’s will achieve their goal "ONE SEMESTER AT A TIME“.</a:t>
            </a:r>
          </a:p>
          <a:p>
            <a:pPr eaLnBrk="1" hangingPunct="1">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dirty="0"/>
          </a:p>
        </p:txBody>
      </p:sp>
      <p:pic>
        <p:nvPicPr>
          <p:cNvPr id="3111" name="Picture 1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963400" y="35588575"/>
            <a:ext cx="95377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2" name="Picture 41" descr="The MVC software patter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800" y="18789650"/>
            <a:ext cx="7783513" cy="955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 name="Picture 42" descr="https://www.batalas.co.uk/wp-content/uploads/Implementation.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050500" y="25822275"/>
            <a:ext cx="60198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4" name="AutoShape 44" descr="Image result for diploma art"/>
          <p:cNvSpPr>
            <a:spLocks noChangeAspect="1" noChangeArrowheads="1"/>
          </p:cNvSpPr>
          <p:nvPr/>
        </p:nvSpPr>
        <p:spPr bwMode="auto">
          <a:xfrm>
            <a:off x="541338" y="-4873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115" name="AutoShape 46" descr="data:image/jpeg;base64,/9j/4AAQSkZJRgABAQAAAQABAAD/2wCEAAkGBxASEhUSERAWFhAPFRASFxAXFQ8VFQ8VFRcXFhYYFhcYHSggGRooGxUVITEhJSkrLi4uFx8zODMsNygtLisBCgoKDg0OGhAQGi0fIB0tKystKy0tLS0tLS0tLS0tLSstLS0rLS0tLS8tLS0tLS0rLSstLS0tLS0tLS0tLS0tL//AABEIANcA6gMBEQACEQEDEQH/xAAcAAEAAQUBAQAAAAAAAAAAAAAAAgEDBAUGBwj/xAA/EAACAQIDBgEKAwYFBQAAAAAAAQIDEQQhMQUGEkFRYXETIjJCUoGRobHBBzPRFENicoLxIyRT4fAWRKLC0v/EABsBAQADAQEBAQAAAAAAAAAAAAABAgMEBQYH/8QAMhEBAAICAAUCAwcEAgMAAAAAAAECAxEEEiExQQVRImFxBhOBocHR4TJCsfAUkTNicv/aAAwDAQACEQMRAD8A9xAAALM6/JZ9+RlfLFei0V2t8ber+xjOW0rcsC/5qIvPuaTUmv0NK5J8qzC8nc3VVAAAAAAAAAAAAAAAAAAAAAAAAAAABj4upbJczDPkmsdPK1Y2xkzj20TTLRIkmWiUJJlolCdOVvB/Jm+O/iVZhfNlQAAAAAAAAAAAAAAAAAAAAAAAAARnNJXeiAxXDjzl7l7P+5hknm6LR0WZRadn8epx2rytInaqZESlJMtEoTTLRKEky0SLtKfJ+46sd+ZnMaXTRAAAAAAAAAAAAAAAAAAAAAAAAAY1R8Urco/Nmd58JhNmUxpZCSTyZTuljTg4/qYWpyrRImViUpJl4lCaZbaErlotoX6VS+uv1OuluaGcxpcLoAAAAAAAAAAAAAAAAAAAAAAIzlZN9EBYwqy8c/iYR1naydQi6YQTMkjV8mSMapDh8OpjemusLRKiZSJSmmWiUJJlokSTL1tqdwrMMmnUv49DsraLRuFJjSZZAAAAAAAAAAAAAAAAAAAAACzjH5j8CJ7BRRjiWkqkZCFq5guqmTsVZZDGqU7eH0Mb011haJUTM4lKSZaJQmmXiRJP4l6Xms7hWYZNOpfx6HZW0WjcKTGkyyAAAAAAAACkmkrvRZhMRvpDH2di41qcasfRqLij3i9H71mVrbmjcNM+GcOScdu8dJZJZkAAAAAAAAYe1J2g/ASJYWvGSTTunzRz47a6SvK9NF7xuEQx2cs9Fy4ErkipKGPVp2zWn0Mr08wtEoJmcSlJMtEiaZaJQkn01NKXms9ETG2TSq38eh2VtFo3DOY0uFkAAAAAAAOP/Ezb37PhXThK1bEpwVtYw9eXwy95y8Xl5KajvL3/ALP8B/yOJi9o+GnX8fENxu1JRwtCC9WlSX/ijbFGqRHyeXx9ubislve0/wCW3Ro5FQAAAAAAALOJpcSsBymKw1fDzdSi8nnKm78M/wBH3K2pFkxOm32RtunX830aq1pPVd11RjO691u7YTRneEwhcyWVuShW5IrcnYsVaVs1p06FL031hMStpmKU0y0SJJlolCS/4zStprO4RMbZFKtfJ6/U7KXi0M5jS8XQAAAADH2hjadGnKrUlwwppyb/AOcytrRWNy1w4b5skY6RuZeBby7ZnjK8q0sk/NhH2ILRfO/vPEy5JyW3L9Q9P4KnBYIxV8dZn3l69u3NuEeijFfBHt17Q/L887yWn5z/AJbzH7Qo4eHHWqRhBc5NK/ZdWLXrWN2nScHD5c9uTFWbT8l7CYiNSEakb8NSKkrqzs1dZE1ncbhTJjnHeaW7x0XSVAAAAAAAFqtRUlmBzW2NhXfHC8ZxzUlk0xMbFvZ233BqlivNloq2kZfzdH30Oe+OY6wvEt/c5pXVTArclCtyRK5Is1aXNfApem+sJiVpMxWSTLRKEMVjKdKLnUnGEI6yk0kTza7r4sN8tuTHEzM+IcXtj8SaUbxw1N1Gv3krxh4pav5FJ4jln4X0fC/ZnJfrnty/KOs/sxt3fxMqeU4cbGPkp2tUhFryT7q7vH5muLjZ38fZvx32Yp93vhZnmjxM9/5enYbEQqRU6clKEkmpRaaafRo9GJiY3D47JjtjtNbxqY8SukqAFrE4iFOLnOSjCCbcm7JJdSJmIjcrUpa9orWNzPh4tv3ve8bPydNtYWm8lo6r9qXbojyeJzzknUdn6H6L6TXg6c9+t5/L5R+rlYarpdfU5Y7vbvvlnXs7irv55GHBhYJztbys07L+WPP3no5eN10p/wBvj+C+zM2nn4qdf+sfrP7Odw8q2PxUFXqSm5y86TfoQ1lZaLI5KRbNkiJnb6DPbD6bwlrY6xWIjp858fV7zhKqaSWiSSXRLQ9t+YTMzO5ZIQAAAAAAAARlFMDTbX2NConlqBzuFxtbBPgqXnh+T1lR8Osexhkw83WO60W06nD14zipwkpRlmpLRnJO46S0XUwJJkityUK3JFqrS5rXp1K2rtMS5zefeijg4+d51aXo0lr4y6I57W5XqenemZOMt06VjvP7fN5RtjbVfFT460720gsoQ8F9zC1pnu+94PgsPC05cUa958z9WAVdYBu9296MTgpf4Ur036VGXoS8PZfdG2LPbHPTt7PO4/0vBxtfjjVvFo7/AMvX92d7MNjY+Y+GqvSoyspLuvaXdHq4c9cnbu+B9Q9Jz8FPxxuvi0dv4ZO8G8WGwcOOvUSfq01nOb7R++hfJlrSNy5+E4HNxVuXHH4+IeMb3b518dLh9DDp3jRT16Ob5vtojzM2e2T6PuvTfS8XBxvvfzP7OdUjnexEpKRC0SlxELRLttxtlSv5RrOXyierwmHkrzT3l8F9ofU44jJ9zjn4afnP8PWdn0eGKOx82zAAAAAAAAAACjQGv2js6NRO6A5CVKtgpuVNcVGTvOjyfePSX1M8mOLx80xOnTbPx9OtBTpyuny5xfNNcmcNqzWdS1idspMCSZIqmShoN8t6KeBpXylXqXVOn1ftP+FFbX5Yeh6dwFuLya7VjvP6fV4di8bUrTlUqzcqk225N3/suxyT16y/QMOOmKkUpGohSEijprK6mQ0CBtdj7uYrFfk0nw/6kvNh8Xr7i9aTbs4eL9S4bhf/ACW6+0dZdbQ/DavCHHDFqOJj50OFSUU1y49ffY2rhmOu+rwMv2mx3nk+63Se+/27PPtv0sVCvJYvj8vzc25OS5NN6x8CLb38T1eEy4b44nBrl9oYCkUdcSmpELxKSkFol1O6u7c60lOcfN1UXz7s7eG4bfx2fL+tetxWJwYJ6+be3yh6/sXZMacVkei+NblICoAAAAAAAAAAAAYmMwcZqzQHGY7AVcLU8tQ/qh6tRdH37lL0i8alMTp0Gytp068OKDzWUoP0qb6Nfc4L1ms6lrE7ZyZAxdq7Shh6UqtR+bDlznJ5KK7tk7a4cNst4pXy8P3vxdSrUdWs/wDFqerypx9WK7IzyQ+z9PrXHTkp2j8592hjIxl61ZXYyKy1rLN2fhalaap0oOU5aRX1fRdyuk5M9MNJvknUQ9Q3b3Eo0bTxFqtXJ8P7uHu9Z92a1pEd3x3qHr+XNumD4a+/mf2dnHLJaLlyRtEvnZ69U0y8Shgbd2Hh8ZT8nXhderNZSpvrF8hMRPdvw3FZOHvzY51+rxvezcrEYJuaTqYe+VWKfm9ONer46GNqTD7DgfVcfE/DPw29vf6OfweGqVZKNODlJ8kr/HoVrSbTqIehl4jHhrzZLah6FutuG7qdfOWTUfVj+rO/DwsV626y+S9R9dvniceH4a+/mf2em7N2XGmlZHW+fbNICoAAAAAAAAAAAAAAGPisMpqzQHF7U2bVw9Ty1DKS1j6tRdJIrekWjUpidN5sjakMRDijlKOUoPWD6Pt3PPvSaTqWsTty+18Q8XWcv+1wt+HpUmsnLwWi95ald9Zexgp9xj1/db8o9nlO38V5StJ8k2kYXncvpuGpyY4YEZGcuuss/ZeCqV6kaVKPFUqOyX3fRLqRrfROTPTDSb3nUQ9z3W3XpYOlwxzrSznV5yfRdI9jprjiI0+F9Q9RycXk3PSsdo/3y2ryyepnMTDhVTGxJMtEoTTLRKFWk001dPJp5pruWiTs1uE2BhqTbpUoxUndxSSz7G+LJFeic2TJlnd7TP1bqhSilkdMTvswXyQAAAAAAAAAAAAAAAAAMfFYdSVmgOD3n2TXpKdTDNxnKLi7ZccXqvG2jM8tOavR08JbHXNWcnZrNn7TpzwsoRXDOEWnHRprU54tHLp7eTFaM0X7xPl5XivTl4s4p7vpaf0wtELvbPwz3Z/ZqPl6sf8AMV0nn+7p8l4vV+41pXT5H1fj5z5Pu6z8Nfzl29zR46k4J/qTMbQx2msn/cxtXS0SqmQlJMmJQkmWiUJpl4kSi+mpet5r2VmNr8K3X48jqpkiykxpdNEAAAAAAAAAAAAAAAAABi42hGUXcDxTfmSo4p+RykopztpK+i8bHncTkiuTUfi+y9D4O+Xg5tftv4Y+nf8ANxGIqcUm+pzy9isajTq/w23c/a8Rx1I3oYfhlK+k5erHvpd+HcmsPM9V4z7jFy1/qt/u3uFzR8cqmWEkyQlFMdxjyTWT/uZWrpMSJlUpJlolCSZaJE0y0ShJMtEoXITa006G1Msx3Vmq9Con49Dpi0T2U0mSAAAAAAAAAAAAAAKN2A5veveCGGpSk3mk7R5ylyRnlyRjrzS6+B4O/F5q4qee8+0eZeIYrEyqTlUm7ym3Jvuzw7Wm0zM+X6lgxUw4646dqxprsVh+a56ovW3iWGfD15qveNz9m0sPhKUKUlKMoqbqLSpKSu39vcbQ/POOzXy57TeNTHTXs3SZZxpJkiqZKFUyQkk8mSLEo2/UytXSYkKpVTJ2hNMtEiSZeJQmmWiUJFonQuQqta5/U6K5fdSar0ZJ6G0TtVUAAAAAAAAAAARnJIDnd494adCDlKVrcubfRLmVveKRuW/D8Nk4i8Uxxuf97vF9v7cqYqpxTyivRh7K79zyM2Wck7ns/Q/TPT8fBY+WvW0959/4a5SMHqRKSkQvt124u9f7NNUK0v8AL1X5sn+5k/8A1fPodGGtr7iPD5H7S8PhpFc0dLWnX1+f4PWEyz5NJMkVuSK3JQqmWFXmSLM428OpnauuyYlQolVMnYkmWiUJplolCSZaJE0y0ShVMvW0x2RMLsavX4nRXJE91ZhcTNFVQAAAAAAALVasorMDktt7zec6VBcdXSy9GH8z+xlfLEdI6y7uH4G2SOe/w19/f6PNN761SM/8WXFUfwj2SODPMzPV9d6Xjx1prHGo/Ofq5fjOZ7USkpELxKakRpbm06XY+7kqsbtanr8Ni+7p17y/O/WeP/5fEbr/AE16R+s/i7zdPaE6dsLXb4o/lzfrRXqt9Vy7GPEYtfFDzaW8Oqucy6tyUKpkiSZIqmTtCpIszjbw+hS1fMJiVCiVUyRKLL1iZRK7Gm+bNYqrtcVNF4iELNfBxlnHzZdeT8URakWN6Yt3F2kuF8mm7S8GYWi1V+kr0Kslo/iWrnvVE1iWzhK6T6no1ncbYyqSAAAAAwdsbVo4am6teooQjzesn0iub7Ira0VjctcODJmtyY43Lyza2+OIxknGjSqQw+l1GfHUXeSVorsjltltfpWOj38Xp+Dhoi2W0Tb5zGo/DyxI4zE042o4fgXtNq7EUyeI0X4rhd7vfm+kOO2xjalSo/KO8l8jkyxMW1L3uAvS2GL0jUT7sJSMnfEpKQXiXR7s7ElVmpNZcl9zu4bh/wC+34PlfWvV9xPD4Z/+p/SP1ey7C2TGEErcjufKsfeDYqkuKOUo5qS1TWaaExsV2NtB1YuM8q1PKS69JLszzM2Pkt8m1Z22NzJZW5KEkyRW5IrcnaFS2xanC2mn0KWr7JiVYU765L5smtPc2yIpLQ1VSuSK3JQhLEQWskveidi3PF0mrNpp8rN/YjmqaYU5Rj6EuKPsu6a8G9TG1a+JWiZbfCSvCL6o7sP9EM7d141VAAAABj4jB05tSnTjKUck3FNx8L6EaiV4vasaidMats2MuRKjSbxYWlRozm0rQi5P3Ii06ja+LHOS8UjvM6fP1eq5SlJ6ybl8Xc8eZ3O36LjpGOkUjtEaUpxbdkrt8hFZmdQtfLXHXmvOoh1m7m686klKa93Q7sPDRXrbu+W9R9atliceDpXzPmf2h63u/sKNNLI63zzpYRsBSpC6A5LbeDnRmq9JedHVcpx5plMlIvXUpidNngsVGrBTg8pfFPmn3R5lqzWdS2idr5VKtyRW5KFbkiSZKFUydiqZIpOqlq/dzfuJFt1JvRcK6vN/AnaEXQv6Um/fl8EVmZSrGlFaJFEq2IFjEcorWXyXMgbbDJKKXRHqYo1SIYz3XS6AAAAAAAHm/wCMW0/J4ZUk/OryS/ojm/nZe85uKtqmvd7XoeD7ziOee1Y/N5TgNi1qrXmtJ83z8Ec2Ph7W6z0h7nGer4cHw1+K3tH6y7/drcxKzcc+rO6mKtOz5TiuNzcTO8k9Pbw9G2XseFNLI0cjbxjYCQADGxuHUotAcaqjwdZ3/Iqu0v4JcpeHJnPnxc0bjvC9badIjz2qoC4FbkoSTJC5IU1KemUfa6+BtWnurMpPB8L4oavVN34ve9C81RtKLurmekjRXSVGiNCE2krvREaS1mPxio03Vn6UrRiu70X3LY6c1ohEzqGy2Ni3OKZ6TFtAAAAAAAGBzu3N36Veoqs4KU4Lhi3moJ5uy0v3KzSJnctqcRkpSaVnUT315WcDu5CLu0izF0GHwsYrJAZAAAAAMDSbf2aqkHkBo93Me4t4Wq/Oh+XJ+vBcvFfQ4eIxcs80NaW8OhOVcAAJTSV3oiYFaVNyzlpyj92bVjSsr7rcoq7+S8Wawqo6Un6Uv6Vkv9xMiajYokaIEWiNJYk5cb/gjn/M1z8CsjkcdVljcQuH8ii2o9JvnL9Dtw4+SNz3lnadu22VhOCKRsq2IAAAAAAAFGgCQFQAAAAAARqRugOM3o2VK6qU8pwfFGS5NETETGpGfsTaaxFPi0nHzZw9mS+z1R5mTHNLabxO2wM0qNgQorifE/RWi69y8dEMmEXPJZRWr69kdFK+ZUmWTGmkrJZF0DRXSVGiNCFSSSu3ZEJYk5OfaHzl49EZzKXPbVx0sQ/IUPy9J1F6/wDDHt3OjDh18VlLW8Q3uxNkxpxWR1KN0kBUAAAAAAAAAAAAAAAAAAY2Mw6kmgOExlOeDr+Wim6csqkfaj1XdamWXHz1WrOpdXRqxnFSi7xkk01zTPNmNdGyxjKtrRa81vzpeyuV/Fk1rM9UTLJ6RXrZeC5l8cblEtjCCSstEdKioFurWjHWSX1+AkY8sS36Ef6pZfIzm0LaYuKrU6a8pWmsub+kV1KdbTqDpDQ4jGVsW+CmnChz9qp49F2OrHhivWe6k226HZOyY00sjdVt0gKgAAAAAAAAAAAAAAAAAAAA1e19nqpFqwHM7Fqyw9T9nn+XNt037Mnm4+D5dzk4nF/dDSlvDpcNTTUm1lJte5ZGNY1CZQoUJweXnJX4bv0U+XcvXUTslkudR84r3Nk86NIum36U2+2i+RWbSnSxia9GiuKpKMF1k0r/AKkREyNBjN6+J8OFpuT/ANSSaivBav5G1cE+VZst4LYtWtLymIk5y76R7JaI6K1ivZWZ263BYCMFkiyGakBUAAAAAAAAAAAAAAAAAAAAACjQGl21smNRaZ6p9GBo6m1sZQ81041IrreL+KMZwx4W5kP+sqi1wbv2qL/5K/cfNPMtVN8MS/QwiXeU5P6JE/cfNHMxqmP2nWy41TT5QjZ/F5loxVg5pXMHurKb4qspTl7UnKT+LNIiI7Kup2fsOEOSJG3p0ktEBcAAAAAAAAAAAAAAAAAAAAAAAAAFGgMetg4y1QGLLZFPoBWGyqa5AZNPBRXIC/GmkBIAAAAAAAD/2Q=="/>
          <p:cNvSpPr>
            <a:spLocks noChangeAspect="1" noChangeArrowheads="1"/>
          </p:cNvSpPr>
          <p:nvPr/>
        </p:nvSpPr>
        <p:spPr bwMode="auto">
          <a:xfrm>
            <a:off x="693738" y="-3349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3116" name="Picture 48" descr="Diploma Clip Art"/>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03000" y="37003038"/>
            <a:ext cx="449580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11951</TotalTime>
  <Words>476</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ＭＳ Ｐゴシック</vt:lpstr>
      <vt:lpstr>Calibri</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alex sanchez</cp:lastModifiedBy>
  <cp:revision>45</cp:revision>
  <dcterms:created xsi:type="dcterms:W3CDTF">2012-11-19T15:27:41Z</dcterms:created>
  <dcterms:modified xsi:type="dcterms:W3CDTF">2016-05-02T20:26:48Z</dcterms:modified>
</cp:coreProperties>
</file>