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752B937-BAA5-4438-8360-7544F45A220A}">
  <a:tblStyle styleId="{E752B937-BAA5-4438-8360-7544F45A220A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FIU GPA TRACKER AND FORECASTER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2834125"/>
            <a:ext cx="8520599" cy="200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Juan Machado, Developer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Ike Ukachi Lois, Developer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Johann Henao, Product Owner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Masoud Sadjadi, Professor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H/W and S/W Requirements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Most server side code is  done on Linux using mySQL, apache, and PHP.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Must be able to run most recent version of PHP as earlier versions might not support ajax calls.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 was used for Parsing the GPA Audit.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PyPDF2 has to be installed to use the python script to parse and import a pdf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WebService Development was mainly done on Windows using Eclipse.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Android development was also done on Windows using AndroidStudio.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 the Client Side, the browser being used must support Ajax.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Our Android app supports any version of Android greater than 1.8.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Persistent Data Design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450" y="1062750"/>
            <a:ext cx="5103099" cy="38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Minimal Class Diagram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874"/>
            <a:ext cx="8520601" cy="342137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prevent a dictionary attack all passwords have cryptographic salt concatenated to them and then salted.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 injections are avoided by using prepared statements for all mySQL queries.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special secure user with restricted rights was created to handle inserts, updates, and selecting. It has no drop privileges.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Every failed attempted login is logged.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State Machine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312" y="1131875"/>
            <a:ext cx="307657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687" y="1131887"/>
            <a:ext cx="336232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 Algorithm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For every enrolled course a student has there is a list of assessment types. Assessment types are like buckets of grades that all carry the same value like “Homework” or “Quizzes”.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Assessment types themselves are a collection of grades.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Initially a course has no assessment type.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A student can add an assessment type and specify how much it is worth.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Each assessment type is empty upon creation.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In each assessment type, they can add grades that correspond to that assessment type.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Any assessment type or grade can be removed at any moment.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Sunny Day Test Cases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1704975" y="149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{E752B937-BAA5-4438-8360-7544F45A220A}</a:tableStyleId>
              </a:tblPr>
              <a:tblGrid>
                <a:gridCol w="1104900"/>
                <a:gridCol w="4629150"/>
              </a:tblGrid>
              <a:tr h="315175"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Test Case Id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AddAssessmentType01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Purpose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Test if user can add an assessment type correctly.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3875"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Test Setup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User is logged in.</a:t>
                      </a:r>
                    </a:p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They are in assessment breakdown page for a course with no assessment types.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14425"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Input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user hits the add assessment button.</a:t>
                      </a:r>
                    </a:p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Under assessment type, the user types in “homework”.</a:t>
                      </a:r>
                    </a:p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Under percentage, the user types in 30.</a:t>
                      </a:r>
                    </a:p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user hits ok.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3875"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Expected Output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 new tab will appear with the name homework.</a:t>
                      </a:r>
                    </a:p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When clicked an empty data table will appear.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95" name="Shape 195"/>
          <p:cNvSpPr txBox="1"/>
          <p:nvPr/>
        </p:nvSpPr>
        <p:spPr>
          <a:xfrm>
            <a:off x="2004275" y="1568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Rainy Day Test Case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962025" y="136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{E752B937-BAA5-4438-8360-7544F45A220A}</a:tableStyleId>
              </a:tblPr>
              <a:tblGrid>
                <a:gridCol w="1104900"/>
                <a:gridCol w="611505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Test Case Id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AddAssessmentType02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Purpose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Test if the system prevents user from producing two assessment types under the same name.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3875"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Test Setup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User is logged in.</a:t>
                      </a:r>
                    </a:p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They are in assessment breakdown page for a course with one assessment type called “homework”.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14425"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Input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user hits the add assessment button.</a:t>
                      </a:r>
                    </a:p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Under assessment type, the user types in “homework”.</a:t>
                      </a:r>
                    </a:p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Under percentage, the user types in 30.</a:t>
                      </a:r>
                    </a:p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user hits ok.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Expected Output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38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An error message will appear indicating that the user cannot have two assessment types of the same name.</a:t>
                      </a:r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3" name="Shape 203"/>
          <p:cNvSpPr txBox="1"/>
          <p:nvPr/>
        </p:nvSpPr>
        <p:spPr>
          <a:xfrm>
            <a:off x="1114425" y="1515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/>
              <a:t> 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Definition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Students are not aware of GPA needed to to get into certain graduate programs.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Students are uncertain of what they need to earn to achieve a certain GPA.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students have taken several courses GPA calculation becomes tedious.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Students might have trouble knowing where they stand academically during the semester.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System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PantherSoft allows students to view their GPA but does not tell them what grades they need to achieve a certain GPA or what they need to get into graduate programs.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determine what GPA they need they need to look up graduate requirements and calculate by hand.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Professors may opt to use Moodle to post grades but many choose not to or take a long time to post grades.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Management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699" y="1017725"/>
            <a:ext cx="5942599" cy="2282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700" y="2932347"/>
            <a:ext cx="5942599" cy="21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Stories Implemented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EPIC: Overall GPA Dashboard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EPIC:</a:t>
            </a:r>
            <a:r>
              <a:rPr lang="en">
                <a:highlight>
                  <a:srgbClr val="FFFFFF"/>
                </a:highlight>
              </a:rPr>
              <a:t>Semester Dashboard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highlight>
                  <a:srgbClr val="FFFFFF"/>
                </a:highlight>
              </a:rPr>
              <a:t>Leverage "what if" feature to automate curriculum data import</a:t>
            </a:r>
          </a:p>
          <a:p>
            <a:pPr indent="-228600" lvl="0" marL="457200" marR="101600" rtl="0">
              <a:spcBef>
                <a:spcPts val="0"/>
              </a:spcBef>
              <a:spcAft>
                <a:spcPts val="0"/>
              </a:spcAft>
            </a:pPr>
            <a:r>
              <a:rPr lang="en">
                <a:highlight>
                  <a:srgbClr val="FFFFFF"/>
                </a:highlight>
              </a:rPr>
              <a:t>Setup development environment and create Web Services and Android Development</a:t>
            </a:r>
          </a:p>
          <a:p>
            <a:pPr indent="-228600" lvl="0" marL="457200" marR="101600" rtl="0">
              <a:spcBef>
                <a:spcPts val="0"/>
              </a:spcBef>
              <a:spcAft>
                <a:spcPts val="0"/>
              </a:spcAft>
            </a:pPr>
            <a:r>
              <a:rPr lang="en">
                <a:highlight>
                  <a:srgbClr val="FFFFFF"/>
                </a:highlight>
              </a:rPr>
              <a:t>Create an Android Mobile App to allow students to interact with Current Semester Grades</a:t>
            </a:r>
          </a:p>
          <a:p>
            <a:pPr lvl="0" marR="10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R="10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25" y="1110200"/>
            <a:ext cx="5614274" cy="376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57500" y="353725"/>
            <a:ext cx="8829000" cy="81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UML Sequence Diagram of Uploading Grade Report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00" y="1051175"/>
            <a:ext cx="7614800" cy="35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UML Sequence Diagram of Adding a Course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50" y="1254028"/>
            <a:ext cx="8048300" cy="360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Decomposition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175" y="1152475"/>
            <a:ext cx="3385649" cy="36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