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1" d="100"/>
          <a:sy n="31" d="100"/>
        </p:scale>
        <p:origin x="62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17314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07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8780550" y="2159800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2017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0685" y="2621662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dirty="0" err="1">
                <a:solidFill>
                  <a:srgbClr val="3333CC"/>
                </a:solidFill>
              </a:rPr>
              <a:t>GoDutch</a:t>
            </a:r>
            <a:r>
              <a:rPr lang="en-US" sz="6000" b="1" dirty="0">
                <a:solidFill>
                  <a:srgbClr val="3333CC"/>
                </a:solidFill>
              </a:rPr>
              <a:t> v1.0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dirty="0">
                <a:solidFill>
                  <a:srgbClr val="3333CC"/>
                </a:solidFill>
              </a:rPr>
              <a:t>Zhenglin Pan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dirty="0">
                <a:solidFill>
                  <a:srgbClr val="3333CC"/>
                </a:solidFill>
              </a:rPr>
              <a:t>Mentor:</a:t>
            </a:r>
            <a:r>
              <a:rPr lang="en-US" sz="3500" dirty="0">
                <a:solidFill>
                  <a:srgbClr val="3333CC"/>
                </a:solidFill>
              </a:rPr>
              <a:t> Dr. Deng Pan, Mohsen Taheri,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Mo</a:t>
            </a:r>
            <a:r>
              <a:rPr lang="en-US" sz="3500" dirty="0">
                <a:solidFill>
                  <a:srgbClr val="3333CC"/>
                </a:solidFill>
              </a:rPr>
              <a:t>hsen Taheri,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8920200" cy="7920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Calculating group trip cost per person is a boring and time consuming process.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Different individual purchase and consumption situations make fair cost distribution computation fallible.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Manual calculation can result in great amount of unnecessary transactions.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544800" y="403362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01600" y="338275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361800" y="6138650"/>
            <a:ext cx="8920200" cy="7920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>
                <a:solidFill>
                  <a:srgbClr val="336699"/>
                </a:solidFill>
              </a:rPr>
              <a:t>UI must be clean and easy to use.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Users must be able to edit the same trip simultaneously and see changes in real time.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All calculation must happen on the server side.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Algorithm must produce the correct result in 0.1 second for any group within 1000 participants.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636475" y="27792761"/>
            <a:ext cx="29646000" cy="12747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457200" marR="0" lvl="0" indent="-488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GoDutch follows top-to-bottom and left-to-right reading habit with soft color combinations (Figure 3).</a:t>
            </a:r>
          </a:p>
          <a:p>
            <a:pPr marL="914400" marR="0" lvl="1" indent="-488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○"/>
            </a:pPr>
            <a:r>
              <a:rPr lang="en-US" sz="4100">
                <a:solidFill>
                  <a:srgbClr val="336699"/>
                </a:solidFill>
              </a:rPr>
              <a:t>The purchasers and consumers of selected item are highlighted.</a:t>
            </a:r>
          </a:p>
          <a:p>
            <a:pPr marL="914400" marR="0" lvl="1" indent="-488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○"/>
            </a:pPr>
            <a:r>
              <a:rPr lang="en-US" sz="4100">
                <a:solidFill>
                  <a:srgbClr val="336699"/>
                </a:solidFill>
              </a:rPr>
              <a:t>Transaction list clearly displays payment records and in-group transaction result.</a:t>
            </a:r>
          </a:p>
          <a:p>
            <a:pPr marL="457200" lvl="0" indent="-48895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Transaction result is generated using Min-Cost-Max-Flow algorithm (Figure 4).</a:t>
            </a: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○"/>
            </a:pPr>
            <a:r>
              <a:rPr lang="en-US" sz="4100">
                <a:solidFill>
                  <a:srgbClr val="336699"/>
                </a:solidFill>
              </a:rPr>
              <a:t>Purchasers are connected from the Source and all users are connected to the Sink.</a:t>
            </a: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○"/>
            </a:pPr>
            <a:r>
              <a:rPr lang="en-US" sz="4100">
                <a:solidFill>
                  <a:srgbClr val="336699"/>
                </a:solidFill>
              </a:rPr>
              <a:t>All users are fully connected to each other.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336699"/>
              </a:solidFill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336699"/>
              </a:solidFill>
            </a:endParaRPr>
          </a:p>
          <a:p>
            <a:pPr marL="4572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336699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1999100" y="6138677"/>
            <a:ext cx="8920200" cy="7920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>
                <a:solidFill>
                  <a:srgbClr val="336699"/>
                </a:solidFill>
              </a:rPr>
              <a:t>To solve the problems, we need to automate the cost distribution and in-group transaction calculation process.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 web application is needed to collect participants’ purchase and consumption records.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Minimum-Cost-Max-Flow algorithm is a good fit in this case to analyze and compute cost distribution and transaction.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dirty="0" smtClean="0">
                <a:solidFill>
                  <a:srgbClr val="336699"/>
                </a:solidFill>
              </a:rPr>
              <a:t>The </a:t>
            </a:r>
            <a:r>
              <a:rPr lang="en-US" sz="3000" dirty="0">
                <a:solidFill>
                  <a:srgbClr val="336699"/>
                </a:solidFill>
              </a:rPr>
              <a:t>material presented in this poster is based upon the work supported by Zhenglin Pan and Jonathan Beltran. I am thankful to the help that I received from my product owner Dr. Deng Pan and instructor Mohsen Taheri.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636400" y="15154050"/>
            <a:ext cx="15784800" cy="11578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4100">
                <a:solidFill>
                  <a:srgbClr val="336699"/>
                </a:solidFill>
              </a:rPr>
              <a:t>Two architectural patterns are used (Figure 1).</a:t>
            </a:r>
          </a:p>
          <a:p>
            <a:pPr marL="457200" lvl="0" indent="-48895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Model-View-ViewModel (MVVM)</a:t>
            </a: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○"/>
            </a:pPr>
            <a:r>
              <a:rPr lang="en-US" sz="4100">
                <a:solidFill>
                  <a:srgbClr val="336699"/>
                </a:solidFill>
              </a:rPr>
              <a:t>View and ViewModel are 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sz="4100">
                <a:solidFill>
                  <a:srgbClr val="336699"/>
                </a:solidFill>
              </a:rPr>
              <a:t>connected through data binding 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sz="4100">
                <a:solidFill>
                  <a:srgbClr val="336699"/>
                </a:solidFill>
              </a:rPr>
              <a:t>using Angular.js.</a:t>
            </a: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○"/>
            </a:pPr>
            <a:r>
              <a:rPr lang="en-US" sz="4100">
                <a:solidFill>
                  <a:srgbClr val="336699"/>
                </a:solidFill>
              </a:rPr>
              <a:t>ViewModel propagates changes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sz="4100">
                <a:solidFill>
                  <a:srgbClr val="336699"/>
                </a:solidFill>
              </a:rPr>
              <a:t>to Model through routing and 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sz="4100">
                <a:solidFill>
                  <a:srgbClr val="336699"/>
                </a:solidFill>
              </a:rPr>
              <a:t>saving services implemented in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sz="4100">
                <a:solidFill>
                  <a:srgbClr val="336699"/>
                </a:solidFill>
              </a:rPr>
              <a:t>Javascript on back end.</a:t>
            </a:r>
          </a:p>
          <a:p>
            <a:pPr marL="457200" lvl="0" indent="-48895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Client/Server (C/S)</a:t>
            </a: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○"/>
            </a:pPr>
            <a:r>
              <a:rPr lang="en-US" sz="4100">
                <a:solidFill>
                  <a:srgbClr val="336699"/>
                </a:solidFill>
              </a:rPr>
              <a:t>Users send requests from Client 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sz="4100">
                <a:solidFill>
                  <a:srgbClr val="336699"/>
                </a:solidFill>
              </a:rPr>
              <a:t>to Server to utilize services such 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sz="4100">
                <a:solidFill>
                  <a:srgbClr val="336699"/>
                </a:solidFill>
              </a:rPr>
              <a:t>as save/load changes and 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sz="4100">
                <a:solidFill>
                  <a:srgbClr val="336699"/>
                </a:solidFill>
              </a:rPr>
              <a:t>calculate transaction.</a:t>
            </a: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○"/>
            </a:pPr>
            <a:r>
              <a:rPr lang="en-US" sz="4100">
                <a:solidFill>
                  <a:srgbClr val="336699"/>
                </a:solidFill>
              </a:rPr>
              <a:t>Client and Server communicate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sz="4100">
                <a:solidFill>
                  <a:srgbClr val="336699"/>
                </a:solidFill>
              </a:rPr>
              <a:t>through socket messages 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sz="4100">
                <a:solidFill>
                  <a:srgbClr val="336699"/>
                </a:solidFill>
              </a:rPr>
              <a:t>handled by Socket.io.</a:t>
            </a:r>
          </a:p>
        </p:txBody>
      </p:sp>
      <p:grpSp>
        <p:nvGrpSpPr>
          <p:cNvPr id="101" name="Shape 101"/>
          <p:cNvGrpSpPr/>
          <p:nvPr/>
        </p:nvGrpSpPr>
        <p:grpSpPr>
          <a:xfrm>
            <a:off x="18973773" y="15168539"/>
            <a:ext cx="12308242" cy="11585147"/>
            <a:chOff x="17527083" y="13670551"/>
            <a:chExt cx="13755300" cy="9669600"/>
          </a:xfrm>
        </p:grpSpPr>
        <p:sp>
          <p:nvSpPr>
            <p:cNvPr id="102" name="Shape 102"/>
            <p:cNvSpPr txBox="1"/>
            <p:nvPr/>
          </p:nvSpPr>
          <p:spPr>
            <a:xfrm>
              <a:off x="17527083" y="13670551"/>
              <a:ext cx="13755300" cy="9669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0033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8650" tIns="49325" rIns="98650" bIns="493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r>
                <a:rPr lang="en-US" sz="4100" b="1" i="0" u="none" strike="noStrike" cap="none">
                  <a:solidFill>
                    <a:srgbClr val="336699"/>
                  </a:solidFill>
                  <a:latin typeface="Arial"/>
                  <a:ea typeface="Arial"/>
                  <a:cs typeface="Arial"/>
                  <a:sym typeface="Arial"/>
                </a:rPr>
                <a:t>Object Design</a:t>
              </a:r>
            </a:p>
            <a:p>
              <a:pPr marL="457200" marR="0" lvl="0" indent="-4889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100000"/>
                <a:buChar char="●"/>
              </a:pPr>
              <a:r>
                <a:rPr lang="en-US" sz="4100">
                  <a:solidFill>
                    <a:srgbClr val="336699"/>
                  </a:solidFill>
                </a:rPr>
                <a:t>Front Controller</a:t>
              </a:r>
            </a:p>
            <a:p>
              <a:pPr marL="45720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100">
                  <a:solidFill>
                    <a:srgbClr val="336699"/>
                  </a:solidFill>
                </a:rPr>
                <a:t>All front requests are sent through Socket and handled by Route (Figure 2).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18042488" y="15988463"/>
              <a:ext cx="12769500" cy="681390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4" name="Shape 104" descr="GoDutch screensho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1625" y="32549900"/>
            <a:ext cx="12001607" cy="717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10613750" y="25291650"/>
            <a:ext cx="5997900" cy="494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Figure 1. GoDutch leverages both MVVM and C/S architectural patterns.</a:t>
            </a:r>
          </a:p>
        </p:txBody>
      </p:sp>
      <p:pic>
        <p:nvPicPr>
          <p:cNvPr id="106" name="Shape 106" descr="System Desig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29019" y="17153995"/>
            <a:ext cx="6767374" cy="811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 descr="Object Design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67487" y="18045862"/>
            <a:ext cx="11320846" cy="81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22818350" y="26179681"/>
            <a:ext cx="4619100" cy="424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Figure 2. GoDutch uses front controller design patterns.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789725" y="39800015"/>
            <a:ext cx="2945400" cy="424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Figure 3. GoDutch User Interface.</a:t>
            </a:r>
          </a:p>
        </p:txBody>
      </p:sp>
      <p:pic>
        <p:nvPicPr>
          <p:cNvPr id="110" name="Shape 110" descr="Flow Graph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96400" y="32549900"/>
            <a:ext cx="13581999" cy="717392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21937450" y="39800025"/>
            <a:ext cx="3699900" cy="424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Figure 4. Min-Cost-Max-Flow Graph Model.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Zhenglin Pan</cp:lastModifiedBy>
  <cp:revision>2</cp:revision>
  <dcterms:modified xsi:type="dcterms:W3CDTF">2017-04-17T18:46:17Z</dcterms:modified>
</cp:coreProperties>
</file>