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094" y="2669"/>
      </p:cViewPr>
      <p:guideLst>
        <p:guide orient="horz" pos="13824"/>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112" rtl="0" eaLnBrk="1" latinLnBrk="0" hangingPunct="1">
      <a:defRPr sz="1000" kern="1200">
        <a:solidFill>
          <a:schemeClr val="tx1"/>
        </a:solidFill>
        <a:latin typeface="+mn-lt"/>
        <a:ea typeface="+mn-ea"/>
        <a:cs typeface="+mn-cs"/>
      </a:defRPr>
    </a:lvl1pPr>
    <a:lvl2pPr marL="457056" algn="l" defTabSz="914112" rtl="0" eaLnBrk="1" latinLnBrk="0" hangingPunct="1">
      <a:defRPr sz="1000" kern="1200">
        <a:solidFill>
          <a:schemeClr val="tx1"/>
        </a:solidFill>
        <a:latin typeface="+mn-lt"/>
        <a:ea typeface="+mn-ea"/>
        <a:cs typeface="+mn-cs"/>
      </a:defRPr>
    </a:lvl2pPr>
    <a:lvl3pPr marL="914112" algn="l" defTabSz="914112" rtl="0" eaLnBrk="1" latinLnBrk="0" hangingPunct="1">
      <a:defRPr sz="1000" kern="1200">
        <a:solidFill>
          <a:schemeClr val="tx1"/>
        </a:solidFill>
        <a:latin typeface="+mn-lt"/>
        <a:ea typeface="+mn-ea"/>
        <a:cs typeface="+mn-cs"/>
      </a:defRPr>
    </a:lvl3pPr>
    <a:lvl4pPr marL="1371158" algn="l" defTabSz="914112" rtl="0" eaLnBrk="1" latinLnBrk="0" hangingPunct="1">
      <a:defRPr sz="1000" kern="1200">
        <a:solidFill>
          <a:schemeClr val="tx1"/>
        </a:solidFill>
        <a:latin typeface="+mn-lt"/>
        <a:ea typeface="+mn-ea"/>
        <a:cs typeface="+mn-cs"/>
      </a:defRPr>
    </a:lvl4pPr>
    <a:lvl5pPr marL="1828214" algn="l" defTabSz="914112" rtl="0" eaLnBrk="1" latinLnBrk="0" hangingPunct="1">
      <a:defRPr sz="1000" kern="1200">
        <a:solidFill>
          <a:schemeClr val="tx1"/>
        </a:solidFill>
        <a:latin typeface="+mn-lt"/>
        <a:ea typeface="+mn-ea"/>
        <a:cs typeface="+mn-cs"/>
      </a:defRPr>
    </a:lvl5pPr>
    <a:lvl6pPr marL="2285270" algn="l" defTabSz="914112" rtl="0" eaLnBrk="1" latinLnBrk="0" hangingPunct="1">
      <a:defRPr sz="1000" kern="1200">
        <a:solidFill>
          <a:schemeClr val="tx1"/>
        </a:solidFill>
        <a:latin typeface="+mn-lt"/>
        <a:ea typeface="+mn-ea"/>
        <a:cs typeface="+mn-cs"/>
      </a:defRPr>
    </a:lvl6pPr>
    <a:lvl7pPr marL="2742326" algn="l" defTabSz="914112" rtl="0" eaLnBrk="1" latinLnBrk="0" hangingPunct="1">
      <a:defRPr sz="1000" kern="1200">
        <a:solidFill>
          <a:schemeClr val="tx1"/>
        </a:solidFill>
        <a:latin typeface="+mn-lt"/>
        <a:ea typeface="+mn-ea"/>
        <a:cs typeface="+mn-cs"/>
      </a:defRPr>
    </a:lvl7pPr>
    <a:lvl8pPr marL="3199373" algn="l" defTabSz="914112" rtl="0" eaLnBrk="1" latinLnBrk="0" hangingPunct="1">
      <a:defRPr sz="1000" kern="1200">
        <a:solidFill>
          <a:schemeClr val="tx1"/>
        </a:solidFill>
        <a:latin typeface="+mn-lt"/>
        <a:ea typeface="+mn-ea"/>
        <a:cs typeface="+mn-cs"/>
      </a:defRPr>
    </a:lvl8pPr>
    <a:lvl9pPr marL="3656429" algn="l" defTabSz="91411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9677401" y="2133609"/>
            <a:ext cx="12168223" cy="838202"/>
          </a:xfrm>
          <a:prstGeom prst="rect">
            <a:avLst/>
          </a:prstGeom>
          <a:noFill/>
          <a:ln>
            <a:noFill/>
          </a:ln>
        </p:spPr>
        <p:txBody>
          <a:bodyPr lIns="98621" tIns="49306" rIns="98621" bIns="49306" anchor="t" anchorCtr="0">
            <a:noAutofit/>
          </a:bodyPr>
          <a:lstStyle/>
          <a:p>
            <a:pPr algn="ctr">
              <a:lnSpc>
                <a:spcPct val="30000"/>
              </a:lnSpc>
              <a:buClr>
                <a:schemeClr val="dk1"/>
              </a:buClr>
              <a:buSzPct val="25000"/>
            </a:pPr>
            <a:r>
              <a:rPr lang="en-US" sz="7200" b="1" dirty="0" smtClean="0">
                <a:solidFill>
                  <a:schemeClr val="dk1"/>
                </a:solidFill>
                <a:latin typeface="Times New Roman"/>
                <a:ea typeface="Times New Roman"/>
                <a:cs typeface="Times New Roman"/>
                <a:sym typeface="Times New Roman"/>
              </a:rPr>
              <a:t>Senior Project, </a:t>
            </a:r>
            <a:r>
              <a:rPr lang="en-US" sz="7200" b="1" dirty="0">
                <a:solidFill>
                  <a:schemeClr val="dk1"/>
                </a:solidFill>
                <a:latin typeface="Times New Roman"/>
                <a:ea typeface="Times New Roman"/>
                <a:cs typeface="Times New Roman"/>
                <a:sym typeface="Times New Roman"/>
              </a:rPr>
              <a:t>2016, Fall</a:t>
            </a:r>
          </a:p>
        </p:txBody>
      </p:sp>
      <p:sp>
        <p:nvSpPr>
          <p:cNvPr id="90" name="Shape 90"/>
          <p:cNvSpPr txBox="1"/>
          <p:nvPr/>
        </p:nvSpPr>
        <p:spPr>
          <a:xfrm>
            <a:off x="6567493" y="2590803"/>
            <a:ext cx="19797599" cy="2452800"/>
          </a:xfrm>
          <a:prstGeom prst="rect">
            <a:avLst/>
          </a:prstGeom>
          <a:noFill/>
          <a:ln>
            <a:noFill/>
          </a:ln>
        </p:spPr>
        <p:txBody>
          <a:bodyPr lIns="98621" tIns="49306" rIns="98621" bIns="49306" anchor="t" anchorCtr="0">
            <a:noAutofit/>
          </a:bodyPr>
          <a:lstStyle/>
          <a:p>
            <a:pPr algn="ctr">
              <a:buClr>
                <a:srgbClr val="3333CC"/>
              </a:buClr>
              <a:buSzPct val="25000"/>
            </a:pPr>
            <a:r>
              <a:rPr lang="en-US" sz="5800" b="1" dirty="0" smtClean="0">
                <a:solidFill>
                  <a:srgbClr val="3333CC"/>
                </a:solidFill>
              </a:rPr>
              <a:t>Go Local Staff 3.0</a:t>
            </a:r>
            <a:endParaRPr lang="en-US" sz="5800" b="1" dirty="0">
              <a:solidFill>
                <a:srgbClr val="3333CC"/>
              </a:solidFill>
            </a:endParaRPr>
          </a:p>
          <a:p>
            <a:pPr algn="ctr">
              <a:buClr>
                <a:srgbClr val="3333CC"/>
              </a:buClr>
              <a:buSzPct val="25000"/>
            </a:pPr>
            <a:r>
              <a:rPr lang="en-US" sz="3400" b="1" dirty="0">
                <a:solidFill>
                  <a:srgbClr val="3333CC"/>
                </a:solidFill>
              </a:rPr>
              <a:t>Student: </a:t>
            </a:r>
            <a:r>
              <a:rPr lang="en-US" sz="3400" dirty="0" err="1" smtClean="0">
                <a:solidFill>
                  <a:srgbClr val="3333CC"/>
                </a:solidFill>
              </a:rPr>
              <a:t>Daylin</a:t>
            </a:r>
            <a:r>
              <a:rPr lang="en-US" sz="3400" dirty="0" smtClean="0">
                <a:solidFill>
                  <a:srgbClr val="3333CC"/>
                </a:solidFill>
              </a:rPr>
              <a:t> Gonzalez, Florida </a:t>
            </a:r>
            <a:r>
              <a:rPr lang="en-US" sz="3400" dirty="0">
                <a:solidFill>
                  <a:srgbClr val="3333CC"/>
                </a:solidFill>
              </a:rPr>
              <a:t>International University</a:t>
            </a:r>
          </a:p>
          <a:p>
            <a:pPr algn="ctr">
              <a:buClr>
                <a:srgbClr val="3333CC"/>
              </a:buClr>
              <a:buSzPct val="25000"/>
            </a:pPr>
            <a:r>
              <a:rPr lang="en-US" sz="3400" b="1" dirty="0">
                <a:solidFill>
                  <a:srgbClr val="3333CC"/>
                </a:solidFill>
              </a:rPr>
              <a:t>Mentor:</a:t>
            </a:r>
            <a:r>
              <a:rPr lang="en-US" sz="3400" b="1" i="1" dirty="0">
                <a:solidFill>
                  <a:srgbClr val="3333CC"/>
                </a:solidFill>
              </a:rPr>
              <a:t> </a:t>
            </a:r>
            <a:r>
              <a:rPr lang="en-US" sz="3400" dirty="0" smtClean="0">
                <a:solidFill>
                  <a:srgbClr val="3333CC"/>
                </a:solidFill>
              </a:rPr>
              <a:t>Eduardo Garcia, </a:t>
            </a:r>
            <a:r>
              <a:rPr lang="en-US" sz="3400" dirty="0" err="1" smtClean="0">
                <a:solidFill>
                  <a:srgbClr val="3333CC"/>
                </a:solidFill>
              </a:rPr>
              <a:t>Mohsen</a:t>
            </a:r>
            <a:r>
              <a:rPr lang="en-US" sz="3400" dirty="0" smtClean="0">
                <a:solidFill>
                  <a:srgbClr val="3333CC"/>
                </a:solidFill>
              </a:rPr>
              <a:t> </a:t>
            </a:r>
            <a:r>
              <a:rPr lang="en-US" sz="3400" dirty="0" err="1" smtClean="0">
                <a:solidFill>
                  <a:srgbClr val="3333CC"/>
                </a:solidFill>
              </a:rPr>
              <a:t>Taheri</a:t>
            </a:r>
            <a:r>
              <a:rPr lang="en-US" sz="3400" dirty="0" smtClean="0">
                <a:solidFill>
                  <a:srgbClr val="3333CC"/>
                </a:solidFill>
              </a:rPr>
              <a:t>, Florida International University </a:t>
            </a:r>
            <a:endParaRPr lang="en-US" sz="3400" dirty="0">
              <a:solidFill>
                <a:srgbClr val="3333CC"/>
              </a:solidFill>
            </a:endParaRPr>
          </a:p>
          <a:p>
            <a:pPr algn="ctr">
              <a:buClr>
                <a:srgbClr val="3333CC"/>
              </a:buClr>
              <a:buSzPct val="25000"/>
            </a:pPr>
            <a:r>
              <a:rPr lang="en-US" sz="3400" b="1" dirty="0">
                <a:solidFill>
                  <a:srgbClr val="3333CC"/>
                </a:solidFill>
              </a:rPr>
              <a:t>Instructor:</a:t>
            </a:r>
            <a:r>
              <a:rPr lang="en-US" sz="3400" b="1" i="1" dirty="0">
                <a:solidFill>
                  <a:srgbClr val="3333CC"/>
                </a:solidFill>
              </a:rPr>
              <a:t> </a:t>
            </a:r>
            <a:r>
              <a:rPr lang="en-US" sz="3400" dirty="0" err="1">
                <a:solidFill>
                  <a:srgbClr val="3333CC"/>
                </a:solidFill>
              </a:rPr>
              <a:t>Masoud</a:t>
            </a:r>
            <a:r>
              <a:rPr lang="en-US" sz="3400" dirty="0">
                <a:solidFill>
                  <a:srgbClr val="3333CC"/>
                </a:solidFill>
              </a:rPr>
              <a:t> </a:t>
            </a:r>
            <a:r>
              <a:rPr lang="en-US" sz="3400" dirty="0" err="1">
                <a:solidFill>
                  <a:srgbClr val="3333CC"/>
                </a:solidFill>
              </a:rPr>
              <a:t>Sadjadi</a:t>
            </a:r>
            <a:r>
              <a:rPr lang="en-US" sz="3400" dirty="0">
                <a:solidFill>
                  <a:srgbClr val="3333CC"/>
                </a:solidFill>
              </a:rPr>
              <a:t>, Florida International University</a:t>
            </a:r>
          </a:p>
        </p:txBody>
      </p:sp>
      <p:sp>
        <p:nvSpPr>
          <p:cNvPr id="91" name="Shape 91"/>
          <p:cNvSpPr txBox="1"/>
          <p:nvPr/>
        </p:nvSpPr>
        <p:spPr>
          <a:xfrm>
            <a:off x="1219201" y="42519606"/>
            <a:ext cx="30632400" cy="561978"/>
          </a:xfrm>
          <a:prstGeom prst="rect">
            <a:avLst/>
          </a:prstGeom>
          <a:noFill/>
          <a:ln>
            <a:noFill/>
          </a:ln>
        </p:spPr>
        <p:txBody>
          <a:bodyPr lIns="98621" tIns="49306" rIns="98621" bIns="49306" anchor="t" anchorCtr="0">
            <a:noAutofit/>
          </a:bodyPr>
          <a:lstStyle/>
          <a:p>
            <a:pPr marL="493555" indent="-493555" algn="ctr">
              <a:buClr>
                <a:schemeClr val="dk1"/>
              </a:buClr>
              <a:buSzPct val="25000"/>
            </a:pPr>
            <a:r>
              <a:rPr lang="en-US" sz="2900" dirty="0">
                <a:solidFill>
                  <a:schemeClr val="dk1"/>
                </a:solidFill>
              </a:rPr>
              <a:t>The material presented in this poster is based upon the work supported by </a:t>
            </a:r>
            <a:r>
              <a:rPr lang="en-US" sz="2900" dirty="0" smtClean="0">
                <a:solidFill>
                  <a:schemeClr val="dk1"/>
                </a:solidFill>
              </a:rPr>
              <a:t>Eduardo Garcia and </a:t>
            </a:r>
            <a:r>
              <a:rPr lang="en-US" sz="2900" dirty="0" err="1" smtClean="0">
                <a:solidFill>
                  <a:schemeClr val="dk1"/>
                </a:solidFill>
              </a:rPr>
              <a:t>Mohsen</a:t>
            </a:r>
            <a:r>
              <a:rPr lang="en-US" sz="2900" dirty="0" smtClean="0">
                <a:solidFill>
                  <a:schemeClr val="dk1"/>
                </a:solidFill>
              </a:rPr>
              <a:t> </a:t>
            </a:r>
            <a:r>
              <a:rPr lang="en-US" sz="2900" dirty="0" err="1" smtClean="0">
                <a:solidFill>
                  <a:schemeClr val="dk1"/>
                </a:solidFill>
              </a:rPr>
              <a:t>Taheri</a:t>
            </a:r>
            <a:r>
              <a:rPr lang="en-US" sz="2900" dirty="0" smtClean="0">
                <a:solidFill>
                  <a:schemeClr val="dk1"/>
                </a:solidFill>
              </a:rPr>
              <a:t>.</a:t>
            </a:r>
            <a:endParaRPr lang="en-US" sz="2900" dirty="0">
              <a:solidFill>
                <a:schemeClr val="dk1"/>
              </a:solidFill>
            </a:endParaRPr>
          </a:p>
        </p:txBody>
      </p:sp>
      <p:sp>
        <p:nvSpPr>
          <p:cNvPr id="92" name="Shape 92"/>
          <p:cNvSpPr txBox="1"/>
          <p:nvPr/>
        </p:nvSpPr>
        <p:spPr>
          <a:xfrm>
            <a:off x="990601" y="5334006"/>
            <a:ext cx="31089600" cy="35661600"/>
          </a:xfrm>
          <a:prstGeom prst="rect">
            <a:avLst/>
          </a:prstGeom>
          <a:noFill/>
          <a:ln w="63500" cap="flat" cmpd="sng">
            <a:solidFill>
              <a:srgbClr val="0033CC"/>
            </a:solidFill>
            <a:prstDash val="solid"/>
            <a:miter/>
            <a:headEnd type="none" w="med" len="med"/>
            <a:tailEnd type="none" w="med" len="med"/>
          </a:ln>
        </p:spPr>
        <p:txBody>
          <a:bodyPr lIns="91397" tIns="45682" rIns="91397" bIns="45682" anchor="ctr" anchorCtr="0">
            <a:noAutofit/>
          </a:bodyPr>
          <a:lstStyle/>
          <a:p>
            <a:pPr>
              <a:buClr>
                <a:srgbClr val="000000"/>
              </a:buClr>
            </a:pPr>
            <a:endParaRPr sz="8200" dirty="0">
              <a:solidFill>
                <a:schemeClr val="dk1"/>
              </a:solidFill>
            </a:endParaRPr>
          </a:p>
        </p:txBody>
      </p:sp>
      <p:sp>
        <p:nvSpPr>
          <p:cNvPr id="93" name="Shape 93"/>
          <p:cNvSpPr txBox="1"/>
          <p:nvPr/>
        </p:nvSpPr>
        <p:spPr>
          <a:xfrm>
            <a:off x="2189225" y="5789584"/>
            <a:ext cx="10412100" cy="5792816"/>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smtClean="0">
                <a:solidFill>
                  <a:srgbClr val="336699"/>
                </a:solidFill>
              </a:rPr>
              <a:t>Problem</a:t>
            </a:r>
          </a:p>
          <a:p>
            <a:pPr algn="ctr">
              <a:buClr>
                <a:srgbClr val="336699"/>
              </a:buClr>
              <a:buSzPct val="25000"/>
            </a:pPr>
            <a:endParaRPr lang="en-US" sz="4300" b="1" dirty="0">
              <a:solidFill>
                <a:srgbClr val="336699"/>
              </a:solidFill>
            </a:endParaRPr>
          </a:p>
          <a:p>
            <a:pPr lvl="0" algn="just">
              <a:buClr>
                <a:srgbClr val="336699"/>
              </a:buClr>
              <a:buSzPct val="25000"/>
            </a:pPr>
            <a:r>
              <a:rPr lang="en-US" sz="4300" dirty="0" smtClean="0">
                <a:solidFill>
                  <a:srgbClr val="336699"/>
                </a:solidFill>
              </a:rPr>
              <a:t>In order to find and manage the required staff to host events, employers have to go through a difficult and resource intensive process. Most of the times this process involves a middlemen which incur in high overhead costs as a result.</a:t>
            </a:r>
            <a:endParaRPr lang="en-US" sz="4300" dirty="0">
              <a:solidFill>
                <a:srgbClr val="336699"/>
              </a:solidFill>
            </a:endParaRPr>
          </a:p>
        </p:txBody>
      </p:sp>
      <p:sp>
        <p:nvSpPr>
          <p:cNvPr id="94" name="Shape 94"/>
          <p:cNvSpPr txBox="1"/>
          <p:nvPr/>
        </p:nvSpPr>
        <p:spPr>
          <a:xfrm>
            <a:off x="914400" y="42062400"/>
            <a:ext cx="31089600" cy="1371597"/>
          </a:xfrm>
          <a:prstGeom prst="rect">
            <a:avLst/>
          </a:prstGeom>
          <a:noFill/>
          <a:ln w="63500" cap="flat" cmpd="sng">
            <a:solidFill>
              <a:srgbClr val="0033CC"/>
            </a:solidFill>
            <a:prstDash val="solid"/>
            <a:miter/>
            <a:headEnd type="none" w="med" len="med"/>
            <a:tailEnd type="none" w="med" len="med"/>
          </a:ln>
        </p:spPr>
        <p:txBody>
          <a:bodyPr lIns="91397" tIns="45682" rIns="91397" bIns="45682" anchor="ctr" anchorCtr="0">
            <a:noAutofit/>
          </a:bodyPr>
          <a:lstStyle/>
          <a:p>
            <a:pPr>
              <a:buClr>
                <a:srgbClr val="000000"/>
              </a:buClr>
            </a:pPr>
            <a:endParaRPr sz="8200" dirty="0">
              <a:solidFill>
                <a:schemeClr val="dk1"/>
              </a:solidFill>
            </a:endParaRPr>
          </a:p>
        </p:txBody>
      </p:sp>
      <p:sp>
        <p:nvSpPr>
          <p:cNvPr id="95" name="Shape 95"/>
          <p:cNvSpPr txBox="1"/>
          <p:nvPr/>
        </p:nvSpPr>
        <p:spPr>
          <a:xfrm>
            <a:off x="1192212" y="41605197"/>
            <a:ext cx="5208588" cy="762003"/>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a:solidFill>
                  <a:srgbClr val="336699"/>
                </a:solidFill>
              </a:rPr>
              <a:t>Acknowledgement</a:t>
            </a:r>
          </a:p>
        </p:txBody>
      </p:sp>
      <p:sp>
        <p:nvSpPr>
          <p:cNvPr id="96" name="Shape 96"/>
          <p:cNvSpPr txBox="1"/>
          <p:nvPr/>
        </p:nvSpPr>
        <p:spPr>
          <a:xfrm>
            <a:off x="15925808" y="446086"/>
            <a:ext cx="4724399" cy="1077901"/>
          </a:xfrm>
          <a:prstGeom prst="rect">
            <a:avLst/>
          </a:prstGeom>
          <a:noFill/>
          <a:ln>
            <a:noFill/>
          </a:ln>
        </p:spPr>
        <p:txBody>
          <a:bodyPr lIns="91397" tIns="45682" rIns="91397" bIns="45682" anchor="ctr" anchorCtr="0">
            <a:noAutofit/>
          </a:bodyPr>
          <a:lstStyle/>
          <a:p>
            <a:pPr>
              <a:buClr>
                <a:schemeClr val="accent2"/>
              </a:buClr>
              <a:buSzPct val="25000"/>
            </a:pPr>
            <a:r>
              <a:rPr lang="en-US" sz="3400" b="1" dirty="0">
                <a:solidFill>
                  <a:schemeClr val="accent2"/>
                </a:solidFill>
              </a:rPr>
              <a:t>School of Computing &amp; Information Sciences</a:t>
            </a:r>
          </a:p>
        </p:txBody>
      </p:sp>
      <p:pic>
        <p:nvPicPr>
          <p:cNvPr id="97" name="Shape 97"/>
          <p:cNvPicPr preferRelativeResize="0"/>
          <p:nvPr/>
        </p:nvPicPr>
        <p:blipFill rotWithShape="1">
          <a:blip r:embed="rId3">
            <a:alphaModFix/>
          </a:blip>
          <a:srcRect/>
          <a:stretch/>
        </p:blipFill>
        <p:spPr>
          <a:xfrm>
            <a:off x="13182604" y="380998"/>
            <a:ext cx="2630401" cy="1219200"/>
          </a:xfrm>
          <a:prstGeom prst="rect">
            <a:avLst/>
          </a:prstGeom>
          <a:noFill/>
          <a:ln>
            <a:noFill/>
          </a:ln>
        </p:spPr>
      </p:pic>
      <p:sp>
        <p:nvSpPr>
          <p:cNvPr id="98" name="Shape 98"/>
          <p:cNvSpPr txBox="1"/>
          <p:nvPr/>
        </p:nvSpPr>
        <p:spPr>
          <a:xfrm>
            <a:off x="12954008" y="5792706"/>
            <a:ext cx="9524999" cy="8761493"/>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a:solidFill>
                  <a:srgbClr val="336699"/>
                </a:solidFill>
              </a:rPr>
              <a:t>Current </a:t>
            </a:r>
            <a:r>
              <a:rPr lang="en-US" sz="4300" b="1" dirty="0" smtClean="0">
                <a:solidFill>
                  <a:srgbClr val="336699"/>
                </a:solidFill>
              </a:rPr>
              <a:t>System</a:t>
            </a:r>
          </a:p>
          <a:p>
            <a:pPr algn="ctr">
              <a:buClr>
                <a:srgbClr val="336699"/>
              </a:buClr>
              <a:buSzPct val="25000"/>
            </a:pPr>
            <a:endParaRPr lang="en-US" sz="4300" b="1" dirty="0">
              <a:solidFill>
                <a:srgbClr val="336699"/>
              </a:solidFill>
            </a:endParaRPr>
          </a:p>
          <a:p>
            <a:pPr lvl="0" algn="just">
              <a:buClr>
                <a:srgbClr val="336699"/>
              </a:buClr>
              <a:buSzPct val="100000"/>
            </a:pPr>
            <a:r>
              <a:rPr lang="en-US" sz="4300" dirty="0" smtClean="0">
                <a:solidFill>
                  <a:srgbClr val="336699"/>
                </a:solidFill>
              </a:rPr>
              <a:t>Staffing agencies attempt to tackle this problem by providing access to their collection of available talent. However, this collection is limited, often resulting in the need to visit several of these agencies in order to execute an event.</a:t>
            </a:r>
          </a:p>
          <a:p>
            <a:pPr lvl="0" algn="just">
              <a:buClr>
                <a:srgbClr val="336699"/>
              </a:buClr>
              <a:buSzPct val="100000"/>
            </a:pPr>
            <a:endParaRPr lang="en-US" sz="1000" dirty="0" smtClean="0">
              <a:solidFill>
                <a:srgbClr val="336699"/>
              </a:solidFill>
            </a:endParaRPr>
          </a:p>
          <a:p>
            <a:pPr lvl="0" algn="just">
              <a:buClr>
                <a:srgbClr val="336699"/>
              </a:buClr>
              <a:buSzPct val="100000"/>
            </a:pPr>
            <a:r>
              <a:rPr lang="en-US" sz="4300" dirty="0" smtClean="0">
                <a:solidFill>
                  <a:srgbClr val="336699"/>
                </a:solidFill>
              </a:rPr>
              <a:t>Communication and management are also bottlenecked by having to consult with these middlemen in order to accomplish anything. </a:t>
            </a:r>
          </a:p>
          <a:p>
            <a:pPr lvl="0" algn="just">
              <a:buClr>
                <a:srgbClr val="336699"/>
              </a:buClr>
              <a:buSzPct val="100000"/>
              <a:buFont typeface="Arial" pitchFamily="34" charset="0"/>
              <a:buChar char="•"/>
            </a:pPr>
            <a:endParaRPr sz="4300" b="1" dirty="0">
              <a:solidFill>
                <a:srgbClr val="336699"/>
              </a:solidFill>
            </a:endParaRPr>
          </a:p>
        </p:txBody>
      </p:sp>
      <p:sp>
        <p:nvSpPr>
          <p:cNvPr id="99" name="Shape 99"/>
          <p:cNvSpPr txBox="1"/>
          <p:nvPr/>
        </p:nvSpPr>
        <p:spPr>
          <a:xfrm>
            <a:off x="22783808" y="5867408"/>
            <a:ext cx="8381999" cy="5638792"/>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smtClean="0">
                <a:solidFill>
                  <a:srgbClr val="336699"/>
                </a:solidFill>
              </a:rPr>
              <a:t>Requirements</a:t>
            </a:r>
          </a:p>
          <a:p>
            <a:pPr algn="ctr">
              <a:buClr>
                <a:srgbClr val="336699"/>
              </a:buClr>
              <a:buSzPct val="25000"/>
            </a:pPr>
            <a:endParaRPr lang="en-US" sz="4300" b="1" dirty="0">
              <a:solidFill>
                <a:srgbClr val="336699"/>
              </a:solidFill>
            </a:endParaRPr>
          </a:p>
          <a:p>
            <a:pPr lvl="0" algn="ctr">
              <a:buClr>
                <a:srgbClr val="336699"/>
              </a:buClr>
              <a:buSzPct val="25000"/>
            </a:pPr>
            <a:r>
              <a:rPr lang="en-US" sz="4300" dirty="0" smtClean="0">
                <a:solidFill>
                  <a:srgbClr val="336699"/>
                </a:solidFill>
              </a:rPr>
              <a:t>This web page will allow users to:</a:t>
            </a:r>
          </a:p>
          <a:p>
            <a:pPr lvl="0" algn="ctr">
              <a:buClr>
                <a:srgbClr val="336699"/>
              </a:buClr>
              <a:buSzPct val="100000"/>
              <a:buFont typeface="Arial" pitchFamily="34" charset="0"/>
              <a:buChar char="•"/>
            </a:pPr>
            <a:endParaRPr lang="en-US" sz="1000" dirty="0" smtClean="0">
              <a:solidFill>
                <a:srgbClr val="336699"/>
              </a:solidFill>
            </a:endParaRPr>
          </a:p>
          <a:p>
            <a:pPr lvl="0">
              <a:buClr>
                <a:srgbClr val="336699"/>
              </a:buClr>
              <a:buSzPct val="100000"/>
              <a:buFont typeface="Arial" pitchFamily="34" charset="0"/>
              <a:buChar char="•"/>
            </a:pPr>
            <a:r>
              <a:rPr lang="en-US" sz="4300" dirty="0" smtClean="0">
                <a:solidFill>
                  <a:srgbClr val="336699"/>
                </a:solidFill>
              </a:rPr>
              <a:t> Create accounts as staff.</a:t>
            </a:r>
          </a:p>
          <a:p>
            <a:pPr lvl="0">
              <a:buClr>
                <a:srgbClr val="336699"/>
              </a:buClr>
              <a:buSzPct val="100000"/>
              <a:buFont typeface="Arial" pitchFamily="34" charset="0"/>
              <a:buChar char="•"/>
            </a:pPr>
            <a:r>
              <a:rPr lang="en-US" sz="4300" dirty="0" smtClean="0">
                <a:solidFill>
                  <a:srgbClr val="336699"/>
                </a:solidFill>
              </a:rPr>
              <a:t> Browse for staff of all professions.</a:t>
            </a:r>
          </a:p>
          <a:p>
            <a:pPr lvl="0">
              <a:buClr>
                <a:srgbClr val="336699"/>
              </a:buClr>
              <a:buSzPct val="100000"/>
              <a:buFont typeface="Arial" pitchFamily="34" charset="0"/>
              <a:buChar char="•"/>
            </a:pPr>
            <a:r>
              <a:rPr lang="en-US" sz="4300" dirty="0" smtClean="0">
                <a:solidFill>
                  <a:srgbClr val="336699"/>
                </a:solidFill>
              </a:rPr>
              <a:t>Browse for staff by criteria</a:t>
            </a:r>
          </a:p>
          <a:p>
            <a:pPr lvl="0">
              <a:buClr>
                <a:srgbClr val="336699"/>
              </a:buClr>
              <a:buSzPct val="100000"/>
              <a:buFont typeface="Arial" pitchFamily="34" charset="0"/>
              <a:buChar char="•"/>
            </a:pPr>
            <a:r>
              <a:rPr lang="en-US" sz="4300" dirty="0" smtClean="0">
                <a:solidFill>
                  <a:srgbClr val="336699"/>
                </a:solidFill>
              </a:rPr>
              <a:t> View detailed staff information</a:t>
            </a:r>
          </a:p>
          <a:p>
            <a:pPr lvl="0">
              <a:buClr>
                <a:srgbClr val="336699"/>
              </a:buClr>
              <a:buSzPct val="100000"/>
              <a:buFont typeface="Arial" pitchFamily="34" charset="0"/>
              <a:buChar char="•"/>
            </a:pPr>
            <a:endParaRPr lang="en-US" sz="4300" dirty="0" smtClean="0">
              <a:solidFill>
                <a:srgbClr val="336699"/>
              </a:solidFill>
            </a:endParaRPr>
          </a:p>
          <a:p>
            <a:pPr lvl="0">
              <a:buClr>
                <a:srgbClr val="336699"/>
              </a:buClr>
              <a:buSzPct val="100000"/>
              <a:buFont typeface="Arial" pitchFamily="34" charset="0"/>
              <a:buChar char="•"/>
            </a:pPr>
            <a:endParaRPr lang="en-US" sz="4300" dirty="0" smtClean="0">
              <a:solidFill>
                <a:srgbClr val="336699"/>
              </a:solidFill>
            </a:endParaRPr>
          </a:p>
          <a:p>
            <a:pPr algn="ctr">
              <a:buClr>
                <a:srgbClr val="336699"/>
              </a:buClr>
            </a:pPr>
            <a:endParaRPr sz="4300" b="1" dirty="0">
              <a:solidFill>
                <a:srgbClr val="336699"/>
              </a:solidFill>
            </a:endParaRPr>
          </a:p>
        </p:txBody>
      </p:sp>
      <p:sp>
        <p:nvSpPr>
          <p:cNvPr id="100" name="Shape 100"/>
          <p:cNvSpPr txBox="1"/>
          <p:nvPr/>
        </p:nvSpPr>
        <p:spPr>
          <a:xfrm>
            <a:off x="2209799" y="21640800"/>
            <a:ext cx="4800600" cy="10591800"/>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a:solidFill>
                  <a:srgbClr val="336699"/>
                </a:solidFill>
              </a:rPr>
              <a:t>System Design</a:t>
            </a:r>
          </a:p>
        </p:txBody>
      </p:sp>
      <p:sp>
        <p:nvSpPr>
          <p:cNvPr id="101" name="Shape 101"/>
          <p:cNvSpPr txBox="1"/>
          <p:nvPr/>
        </p:nvSpPr>
        <p:spPr>
          <a:xfrm>
            <a:off x="13030200" y="14935200"/>
            <a:ext cx="10515600" cy="17221200"/>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a:solidFill>
                  <a:srgbClr val="336699"/>
                </a:solidFill>
              </a:rPr>
              <a:t>Object </a:t>
            </a:r>
            <a:r>
              <a:rPr lang="en-US" sz="4300" b="1" dirty="0" smtClean="0">
                <a:solidFill>
                  <a:srgbClr val="336699"/>
                </a:solidFill>
              </a:rPr>
              <a:t>Design</a:t>
            </a:r>
          </a:p>
          <a:p>
            <a:pPr>
              <a:buClr>
                <a:srgbClr val="336699"/>
              </a:buClr>
              <a:buSzPct val="25000"/>
            </a:pPr>
            <a:r>
              <a:rPr lang="en-US" sz="4300" u="sng" dirty="0" smtClean="0">
                <a:solidFill>
                  <a:srgbClr val="336699"/>
                </a:solidFill>
              </a:rPr>
              <a:t>Registration Page </a:t>
            </a:r>
          </a:p>
          <a:p>
            <a:pPr>
              <a:buClr>
                <a:srgbClr val="336699"/>
              </a:buClr>
              <a:buSzPct val="25000"/>
            </a:pPr>
            <a:endParaRPr lang="en-US" sz="4300" dirty="0" smtClean="0">
              <a:solidFill>
                <a:srgbClr val="336699"/>
              </a:solidFill>
            </a:endParaRPr>
          </a:p>
          <a:p>
            <a:pPr>
              <a:buClr>
                <a:srgbClr val="336699"/>
              </a:buClr>
              <a:buSzPct val="25000"/>
            </a:pPr>
            <a:endParaRPr lang="en-US" sz="4300" dirty="0" smtClean="0">
              <a:solidFill>
                <a:srgbClr val="336699"/>
              </a:solidFill>
            </a:endParaRPr>
          </a:p>
          <a:p>
            <a:pPr>
              <a:buClr>
                <a:srgbClr val="336699"/>
              </a:buClr>
              <a:buSzPct val="25000"/>
            </a:pPr>
            <a:endParaRPr lang="en-US" sz="4300" dirty="0" smtClean="0">
              <a:solidFill>
                <a:srgbClr val="336699"/>
              </a:solidFill>
            </a:endParaRPr>
          </a:p>
          <a:p>
            <a:pPr>
              <a:buClr>
                <a:srgbClr val="336699"/>
              </a:buClr>
              <a:buSzPct val="25000"/>
            </a:pPr>
            <a:endParaRPr lang="en-US" sz="4300" dirty="0" smtClean="0">
              <a:solidFill>
                <a:srgbClr val="336699"/>
              </a:solidFill>
            </a:endParaRPr>
          </a:p>
          <a:p>
            <a:pPr>
              <a:buClr>
                <a:srgbClr val="336699"/>
              </a:buClr>
              <a:buSzPct val="25000"/>
            </a:pPr>
            <a:endParaRPr lang="en-US" sz="4300" dirty="0" smtClean="0">
              <a:solidFill>
                <a:srgbClr val="336699"/>
              </a:solidFill>
            </a:endParaRPr>
          </a:p>
          <a:p>
            <a:pPr>
              <a:buClr>
                <a:srgbClr val="336699"/>
              </a:buClr>
              <a:buSzPct val="25000"/>
            </a:pPr>
            <a:endParaRPr lang="en-US" sz="4300" dirty="0" smtClean="0">
              <a:solidFill>
                <a:srgbClr val="336699"/>
              </a:solidFill>
            </a:endParaRPr>
          </a:p>
          <a:p>
            <a:pPr>
              <a:buClr>
                <a:srgbClr val="336699"/>
              </a:buClr>
              <a:buSzPct val="25000"/>
            </a:pPr>
            <a:endParaRPr lang="en-US" sz="4300" dirty="0" smtClean="0">
              <a:solidFill>
                <a:srgbClr val="336699"/>
              </a:solidFill>
            </a:endParaRPr>
          </a:p>
          <a:p>
            <a:pPr>
              <a:buClr>
                <a:srgbClr val="336699"/>
              </a:buClr>
              <a:buSzPct val="25000"/>
            </a:pPr>
            <a:endParaRPr lang="en-US" sz="4300" dirty="0" smtClean="0">
              <a:solidFill>
                <a:srgbClr val="336699"/>
              </a:solidFill>
            </a:endParaRPr>
          </a:p>
          <a:p>
            <a:pPr>
              <a:buClr>
                <a:srgbClr val="336699"/>
              </a:buClr>
              <a:buSzPct val="25000"/>
            </a:pPr>
            <a:endParaRPr lang="en-US" sz="4300" dirty="0" smtClean="0">
              <a:solidFill>
                <a:srgbClr val="336699"/>
              </a:solidFill>
            </a:endParaRPr>
          </a:p>
          <a:p>
            <a:pPr>
              <a:buClr>
                <a:srgbClr val="336699"/>
              </a:buClr>
              <a:buSzPct val="25000"/>
            </a:pPr>
            <a:endParaRPr lang="en-US" sz="4300" dirty="0" smtClean="0">
              <a:solidFill>
                <a:srgbClr val="336699"/>
              </a:solidFill>
            </a:endParaRPr>
          </a:p>
          <a:p>
            <a:pPr>
              <a:buClr>
                <a:srgbClr val="336699"/>
              </a:buClr>
              <a:buSzPct val="25000"/>
            </a:pPr>
            <a:endParaRPr lang="en-US" sz="4300" dirty="0" smtClean="0">
              <a:solidFill>
                <a:srgbClr val="336699"/>
              </a:solidFill>
            </a:endParaRPr>
          </a:p>
          <a:p>
            <a:pPr>
              <a:buClr>
                <a:srgbClr val="336699"/>
              </a:buClr>
              <a:buSzPct val="25000"/>
            </a:pPr>
            <a:endParaRPr lang="en-US" sz="4300" u="sng" dirty="0" smtClean="0">
              <a:solidFill>
                <a:srgbClr val="336699"/>
              </a:solidFill>
            </a:endParaRPr>
          </a:p>
          <a:p>
            <a:pPr>
              <a:buClr>
                <a:srgbClr val="336699"/>
              </a:buClr>
              <a:buSzPct val="25000"/>
            </a:pPr>
            <a:r>
              <a:rPr lang="en-US" sz="4300" u="sng" dirty="0" smtClean="0">
                <a:solidFill>
                  <a:srgbClr val="336699"/>
                </a:solidFill>
              </a:rPr>
              <a:t>Database </a:t>
            </a:r>
            <a:r>
              <a:rPr lang="en-US" sz="4300" u="sng" dirty="0" smtClean="0">
                <a:solidFill>
                  <a:srgbClr val="336699"/>
                </a:solidFill>
              </a:rPr>
              <a:t>Query Page</a:t>
            </a:r>
            <a:endParaRPr lang="en-US" sz="4300" u="sng" dirty="0">
              <a:solidFill>
                <a:srgbClr val="336699"/>
              </a:solidFill>
            </a:endParaRPr>
          </a:p>
        </p:txBody>
      </p:sp>
      <p:sp>
        <p:nvSpPr>
          <p:cNvPr id="102" name="Shape 102"/>
          <p:cNvSpPr txBox="1"/>
          <p:nvPr/>
        </p:nvSpPr>
        <p:spPr>
          <a:xfrm>
            <a:off x="23926799" y="11810999"/>
            <a:ext cx="7315200" cy="12039601"/>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smtClean="0">
                <a:solidFill>
                  <a:srgbClr val="336699"/>
                </a:solidFill>
              </a:rPr>
              <a:t>Implementation</a:t>
            </a:r>
          </a:p>
          <a:p>
            <a:pPr algn="ctr">
              <a:buClr>
                <a:srgbClr val="336699"/>
              </a:buClr>
              <a:buSzPct val="25000"/>
            </a:pPr>
            <a:endParaRPr lang="en-US" sz="4300" b="1" dirty="0" smtClean="0">
              <a:solidFill>
                <a:srgbClr val="336699"/>
              </a:solidFill>
            </a:endParaRPr>
          </a:p>
          <a:p>
            <a:pPr>
              <a:buClr>
                <a:srgbClr val="336699"/>
              </a:buClr>
              <a:buSzPct val="25000"/>
            </a:pPr>
            <a:r>
              <a:rPr lang="en-US" sz="4300" u="sng" dirty="0" smtClean="0">
                <a:solidFill>
                  <a:srgbClr val="336699"/>
                </a:solidFill>
              </a:rPr>
              <a:t>Registration Page</a:t>
            </a:r>
            <a:endParaRPr lang="en-US" sz="4300" u="sng" dirty="0">
              <a:solidFill>
                <a:srgbClr val="336699"/>
              </a:solidFill>
            </a:endParaRPr>
          </a:p>
          <a:p>
            <a:pPr lvl="0">
              <a:buClr>
                <a:srgbClr val="336699"/>
              </a:buClr>
              <a:buSzPct val="100000"/>
              <a:buFont typeface="Arial" pitchFamily="34" charset="0"/>
              <a:buChar char="•"/>
            </a:pPr>
            <a:r>
              <a:rPr lang="en-US" sz="4300" dirty="0" smtClean="0">
                <a:solidFill>
                  <a:srgbClr val="336699"/>
                </a:solidFill>
              </a:rPr>
              <a:t>Visual Studio 2015 IDE.</a:t>
            </a:r>
          </a:p>
          <a:p>
            <a:pPr lvl="0">
              <a:buClr>
                <a:srgbClr val="336699"/>
              </a:buClr>
              <a:buSzPct val="100000"/>
              <a:buFont typeface="Arial" pitchFamily="34" charset="0"/>
              <a:buChar char="•"/>
            </a:pPr>
            <a:r>
              <a:rPr lang="en-US" sz="4300" dirty="0" smtClean="0">
                <a:solidFill>
                  <a:srgbClr val="336699"/>
                </a:solidFill>
              </a:rPr>
              <a:t> Model View Controller design pattern.</a:t>
            </a:r>
          </a:p>
          <a:p>
            <a:pPr lvl="0">
              <a:buClr>
                <a:srgbClr val="336699"/>
              </a:buClr>
              <a:buSzPct val="100000"/>
              <a:buFont typeface="Arial" pitchFamily="34" charset="0"/>
              <a:buChar char="•"/>
            </a:pPr>
            <a:r>
              <a:rPr lang="en-US" sz="4300" dirty="0" err="1" smtClean="0">
                <a:solidFill>
                  <a:srgbClr val="336699"/>
                </a:solidFill>
              </a:rPr>
              <a:t>ASP.Net</a:t>
            </a:r>
            <a:r>
              <a:rPr lang="en-US" sz="4300" dirty="0" smtClean="0">
                <a:solidFill>
                  <a:srgbClr val="336699"/>
                </a:solidFill>
              </a:rPr>
              <a:t> Core</a:t>
            </a:r>
          </a:p>
          <a:p>
            <a:pPr lvl="0">
              <a:buClr>
                <a:srgbClr val="336699"/>
              </a:buClr>
              <a:buSzPct val="100000"/>
              <a:buFont typeface="Arial" pitchFamily="34" charset="0"/>
              <a:buChar char="•"/>
            </a:pPr>
            <a:r>
              <a:rPr lang="en-US" sz="4300" dirty="0" smtClean="0">
                <a:solidFill>
                  <a:srgbClr val="336699"/>
                </a:solidFill>
              </a:rPr>
              <a:t>C Sharp</a:t>
            </a:r>
          </a:p>
          <a:p>
            <a:pPr lvl="0">
              <a:buClr>
                <a:srgbClr val="336699"/>
              </a:buClr>
              <a:buSzPct val="100000"/>
              <a:buFont typeface="Arial" pitchFamily="34" charset="0"/>
              <a:buChar char="•"/>
            </a:pPr>
            <a:r>
              <a:rPr lang="en-US" sz="4300" dirty="0" smtClean="0">
                <a:solidFill>
                  <a:srgbClr val="336699"/>
                </a:solidFill>
              </a:rPr>
              <a:t>Razor Tag Helpers</a:t>
            </a:r>
          </a:p>
          <a:p>
            <a:pPr lvl="0">
              <a:buClr>
                <a:srgbClr val="336699"/>
              </a:buClr>
              <a:buSzPct val="100000"/>
              <a:buFont typeface="Arial" pitchFamily="34" charset="0"/>
              <a:buChar char="•"/>
            </a:pPr>
            <a:r>
              <a:rPr lang="en-US" sz="4300" dirty="0" err="1" smtClean="0">
                <a:solidFill>
                  <a:srgbClr val="336699"/>
                </a:solidFill>
              </a:rPr>
              <a:t>JQuery</a:t>
            </a:r>
            <a:endParaRPr lang="en-US" sz="4300" dirty="0" smtClean="0">
              <a:solidFill>
                <a:srgbClr val="336699"/>
              </a:solidFill>
            </a:endParaRPr>
          </a:p>
          <a:p>
            <a:pPr lvl="0">
              <a:buClr>
                <a:srgbClr val="336699"/>
              </a:buClr>
              <a:buSzPct val="100000"/>
            </a:pPr>
            <a:endParaRPr lang="en-US" sz="4300" dirty="0" smtClean="0">
              <a:solidFill>
                <a:srgbClr val="336699"/>
              </a:solidFill>
            </a:endParaRPr>
          </a:p>
          <a:p>
            <a:pPr lvl="0">
              <a:buClr>
                <a:srgbClr val="336699"/>
              </a:buClr>
              <a:buSzPct val="100000"/>
              <a:buFont typeface="Arial" pitchFamily="34" charset="0"/>
              <a:buChar char="•"/>
            </a:pPr>
            <a:r>
              <a:rPr lang="en-US" sz="4300" dirty="0" smtClean="0">
                <a:solidFill>
                  <a:srgbClr val="336699"/>
                </a:solidFill>
              </a:rPr>
              <a:t> The server runs Linux, </a:t>
            </a:r>
            <a:r>
              <a:rPr lang="en-US" sz="4300" dirty="0" err="1" smtClean="0">
                <a:solidFill>
                  <a:srgbClr val="336699"/>
                </a:solidFill>
              </a:rPr>
              <a:t>Nginx</a:t>
            </a:r>
            <a:r>
              <a:rPr lang="en-US" sz="4300" dirty="0" smtClean="0">
                <a:solidFill>
                  <a:srgbClr val="336699"/>
                </a:solidFill>
              </a:rPr>
              <a:t>, </a:t>
            </a:r>
            <a:r>
              <a:rPr lang="en-US" sz="4300" dirty="0" err="1" smtClean="0">
                <a:solidFill>
                  <a:srgbClr val="336699"/>
                </a:solidFill>
              </a:rPr>
              <a:t>MySQL</a:t>
            </a:r>
            <a:r>
              <a:rPr lang="en-US" sz="4300" dirty="0" smtClean="0">
                <a:solidFill>
                  <a:srgbClr val="336699"/>
                </a:solidFill>
              </a:rPr>
              <a:t> and </a:t>
            </a:r>
            <a:r>
              <a:rPr lang="en-US" sz="4300" dirty="0" err="1" smtClean="0">
                <a:solidFill>
                  <a:srgbClr val="336699"/>
                </a:solidFill>
              </a:rPr>
              <a:t>Asp.Net</a:t>
            </a:r>
            <a:r>
              <a:rPr lang="en-US" sz="4300" dirty="0" smtClean="0">
                <a:solidFill>
                  <a:srgbClr val="336699"/>
                </a:solidFill>
              </a:rPr>
              <a:t> Core</a:t>
            </a:r>
          </a:p>
          <a:p>
            <a:pPr lvl="0">
              <a:buClr>
                <a:srgbClr val="336699"/>
              </a:buClr>
              <a:buSzPct val="100000"/>
              <a:buFont typeface="Arial" pitchFamily="34" charset="0"/>
              <a:buChar char="•"/>
            </a:pPr>
            <a:endParaRPr lang="en-US" sz="4300" dirty="0" smtClean="0">
              <a:solidFill>
                <a:srgbClr val="336699"/>
              </a:solidFill>
            </a:endParaRPr>
          </a:p>
          <a:p>
            <a:pPr>
              <a:buClr>
                <a:srgbClr val="336699"/>
              </a:buClr>
            </a:pPr>
            <a:r>
              <a:rPr lang="en-US" sz="4300" u="sng" dirty="0" smtClean="0">
                <a:solidFill>
                  <a:srgbClr val="336699"/>
                </a:solidFill>
              </a:rPr>
              <a:t>Database Query Page</a:t>
            </a:r>
          </a:p>
          <a:p>
            <a:pPr lvl="0">
              <a:buClr>
                <a:srgbClr val="336699"/>
              </a:buClr>
              <a:buSzPct val="100000"/>
              <a:buFont typeface="Arial" pitchFamily="34" charset="0"/>
              <a:buChar char="•"/>
            </a:pPr>
            <a:r>
              <a:rPr lang="en-US" sz="4300" dirty="0" smtClean="0">
                <a:solidFill>
                  <a:srgbClr val="336699"/>
                </a:solidFill>
              </a:rPr>
              <a:t>Visual Studio 2015 IDE.</a:t>
            </a:r>
          </a:p>
          <a:p>
            <a:pPr lvl="0">
              <a:buClr>
                <a:srgbClr val="336699"/>
              </a:buClr>
              <a:buSzPct val="100000"/>
              <a:buFont typeface="Arial" pitchFamily="34" charset="0"/>
              <a:buChar char="•"/>
            </a:pPr>
            <a:r>
              <a:rPr lang="en-US" sz="4300" dirty="0" smtClean="0">
                <a:solidFill>
                  <a:srgbClr val="336699"/>
                </a:solidFill>
              </a:rPr>
              <a:t> HTML/PHP</a:t>
            </a:r>
          </a:p>
          <a:p>
            <a:pPr>
              <a:buClr>
                <a:srgbClr val="336699"/>
              </a:buClr>
            </a:pPr>
            <a:endParaRPr sz="4300" b="1" dirty="0">
              <a:solidFill>
                <a:srgbClr val="336699"/>
              </a:solidFill>
            </a:endParaRPr>
          </a:p>
        </p:txBody>
      </p:sp>
      <p:sp>
        <p:nvSpPr>
          <p:cNvPr id="103" name="Shape 103"/>
          <p:cNvSpPr txBox="1"/>
          <p:nvPr/>
        </p:nvSpPr>
        <p:spPr>
          <a:xfrm>
            <a:off x="7315200" y="21640801"/>
            <a:ext cx="5334000" cy="10591800"/>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smtClean="0">
                <a:solidFill>
                  <a:srgbClr val="336699"/>
                </a:solidFill>
              </a:rPr>
              <a:t>Verification</a:t>
            </a:r>
          </a:p>
          <a:p>
            <a:pPr algn="ctr">
              <a:buClr>
                <a:srgbClr val="336699"/>
              </a:buClr>
              <a:buSzPct val="25000"/>
            </a:pPr>
            <a:endParaRPr lang="en-US" sz="4300" b="1" dirty="0" smtClean="0">
              <a:solidFill>
                <a:srgbClr val="336699"/>
              </a:solidFill>
            </a:endParaRPr>
          </a:p>
          <a:p>
            <a:pPr lvl="0" algn="just">
              <a:buClr>
                <a:srgbClr val="336699"/>
              </a:buClr>
              <a:buSzPct val="25000"/>
            </a:pPr>
            <a:r>
              <a:rPr lang="en-US" sz="4300" dirty="0" smtClean="0">
                <a:solidFill>
                  <a:srgbClr val="336699"/>
                </a:solidFill>
              </a:rPr>
              <a:t>Testing and validation was handled manually through the use of several test cases for each use case. Both sunny day and rainy day tests were considered to ensure that the system was working in many different conditions.</a:t>
            </a:r>
          </a:p>
          <a:p>
            <a:pPr algn="ctr">
              <a:buClr>
                <a:srgbClr val="336699"/>
              </a:buClr>
              <a:buSzPct val="25000"/>
            </a:pPr>
            <a:endParaRPr lang="en-US" sz="4300" b="1" dirty="0">
              <a:solidFill>
                <a:srgbClr val="336699"/>
              </a:solidFill>
            </a:endParaRPr>
          </a:p>
        </p:txBody>
      </p:sp>
      <p:sp>
        <p:nvSpPr>
          <p:cNvPr id="104" name="Shape 104"/>
          <p:cNvSpPr txBox="1"/>
          <p:nvPr/>
        </p:nvSpPr>
        <p:spPr>
          <a:xfrm>
            <a:off x="2133607" y="32613600"/>
            <a:ext cx="29184599" cy="7749600"/>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a:solidFill>
                  <a:srgbClr val="336699"/>
                </a:solidFill>
              </a:rPr>
              <a:t>Screenshots</a:t>
            </a:r>
          </a:p>
          <a:p>
            <a:pPr>
              <a:buClr>
                <a:srgbClr val="336699"/>
              </a:buClr>
              <a:buSzPct val="25000"/>
            </a:pPr>
            <a:endParaRPr lang="en-US" sz="4300" dirty="0">
              <a:solidFill>
                <a:srgbClr val="336699"/>
              </a:solidFill>
            </a:endParaRPr>
          </a:p>
        </p:txBody>
      </p:sp>
      <p:sp>
        <p:nvSpPr>
          <p:cNvPr id="105" name="Shape 105"/>
          <p:cNvSpPr txBox="1"/>
          <p:nvPr/>
        </p:nvSpPr>
        <p:spPr>
          <a:xfrm>
            <a:off x="24003000" y="24155408"/>
            <a:ext cx="7391398" cy="8000992"/>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a:solidFill>
                  <a:srgbClr val="336699"/>
                </a:solidFill>
              </a:rPr>
              <a:t>Summary</a:t>
            </a:r>
          </a:p>
          <a:p>
            <a:pPr lvl="0" algn="just">
              <a:buClr>
                <a:srgbClr val="336699"/>
              </a:buClr>
              <a:buSzPct val="25000"/>
            </a:pPr>
            <a:r>
              <a:rPr lang="en-US" sz="4300" dirty="0" smtClean="0">
                <a:solidFill>
                  <a:srgbClr val="336699"/>
                </a:solidFill>
              </a:rPr>
              <a:t>Go Local Staff web pages are a secure and efficient way for employers to search and connect with staffs without having to go through middlemen. This system reduces the overhead cost  of organizing and hosting a perfect event. </a:t>
            </a:r>
          </a:p>
          <a:p>
            <a:pPr algn="ctr">
              <a:buClr>
                <a:srgbClr val="336699"/>
              </a:buClr>
            </a:pPr>
            <a:endParaRPr sz="4300" b="1" dirty="0">
              <a:solidFill>
                <a:srgbClr val="336699"/>
              </a:solidFill>
            </a:endParaRPr>
          </a:p>
        </p:txBody>
      </p:sp>
      <p:sp>
        <p:nvSpPr>
          <p:cNvPr id="108" name="Shape 108"/>
          <p:cNvSpPr txBox="1"/>
          <p:nvPr/>
        </p:nvSpPr>
        <p:spPr>
          <a:xfrm>
            <a:off x="2189225" y="11811000"/>
            <a:ext cx="10412100" cy="9601199"/>
          </a:xfrm>
          <a:prstGeom prst="rect">
            <a:avLst/>
          </a:prstGeom>
          <a:solidFill>
            <a:schemeClr val="lt1"/>
          </a:solidFill>
          <a:ln w="12700" cap="flat" cmpd="sng">
            <a:solidFill>
              <a:srgbClr val="0033CC"/>
            </a:solidFill>
            <a:prstDash val="solid"/>
            <a:miter/>
            <a:headEnd type="none" w="med" len="med"/>
            <a:tailEnd type="none" w="med" len="med"/>
          </a:ln>
        </p:spPr>
        <p:txBody>
          <a:bodyPr lIns="98621" tIns="49306" rIns="98621" bIns="49306" anchor="t" anchorCtr="0">
            <a:noAutofit/>
          </a:bodyPr>
          <a:lstStyle/>
          <a:p>
            <a:pPr algn="ctr">
              <a:buClr>
                <a:srgbClr val="336699"/>
              </a:buClr>
              <a:buSzPct val="25000"/>
            </a:pPr>
            <a:r>
              <a:rPr lang="en-US" sz="4300" b="1" dirty="0" smtClean="0">
                <a:solidFill>
                  <a:srgbClr val="336699"/>
                </a:solidFill>
              </a:rPr>
              <a:t>Solution</a:t>
            </a:r>
          </a:p>
          <a:p>
            <a:pPr algn="ctr">
              <a:buClr>
                <a:srgbClr val="336699"/>
              </a:buClr>
              <a:buSzPct val="25000"/>
            </a:pPr>
            <a:endParaRPr lang="en-US" sz="4300" b="1" dirty="0" smtClean="0">
              <a:solidFill>
                <a:srgbClr val="336699"/>
              </a:solidFill>
            </a:endParaRPr>
          </a:p>
          <a:p>
            <a:pPr lvl="0" algn="just">
              <a:buClr>
                <a:srgbClr val="336699"/>
              </a:buClr>
              <a:buSzPct val="25000"/>
            </a:pPr>
            <a:r>
              <a:rPr lang="en-US" sz="4300" dirty="0" smtClean="0">
                <a:solidFill>
                  <a:srgbClr val="336699"/>
                </a:solidFill>
              </a:rPr>
              <a:t>Go Local Staff is a web page that aims to solve these issues by eliminating the middleman. The web page allows staff to register by entering personal information, and employers to search for staff by the criteria needed for a specific event. I have worked to implement the backbone of the staff registration and the staff search, including but not limited to:</a:t>
            </a:r>
          </a:p>
          <a:p>
            <a:pPr lvl="0" algn="just">
              <a:buClr>
                <a:srgbClr val="336699"/>
              </a:buClr>
              <a:buSzPct val="25000"/>
            </a:pPr>
            <a:endParaRPr lang="en-US" sz="4300" dirty="0" smtClean="0">
              <a:solidFill>
                <a:srgbClr val="336699"/>
              </a:solidFill>
            </a:endParaRPr>
          </a:p>
          <a:p>
            <a:pPr lvl="0" algn="just">
              <a:buClr>
                <a:srgbClr val="336699"/>
              </a:buClr>
              <a:buSzPct val="100000"/>
              <a:buFont typeface="Arial" pitchFamily="34" charset="0"/>
              <a:buChar char="•"/>
            </a:pPr>
            <a:r>
              <a:rPr lang="en-US" sz="4300" dirty="0" smtClean="0">
                <a:solidFill>
                  <a:srgbClr val="336699"/>
                </a:solidFill>
              </a:rPr>
              <a:t> Staff registration</a:t>
            </a:r>
          </a:p>
          <a:p>
            <a:pPr lvl="0" algn="just">
              <a:buClr>
                <a:srgbClr val="336699"/>
              </a:buClr>
              <a:buSzPct val="100000"/>
              <a:buFont typeface="Arial" pitchFamily="34" charset="0"/>
              <a:buChar char="•"/>
            </a:pPr>
            <a:r>
              <a:rPr lang="en-US" sz="4300" dirty="0" smtClean="0">
                <a:solidFill>
                  <a:srgbClr val="336699"/>
                </a:solidFill>
              </a:rPr>
              <a:t> Staff searching by criteria</a:t>
            </a:r>
          </a:p>
          <a:p>
            <a:pPr>
              <a:buClr>
                <a:srgbClr val="336699"/>
              </a:buClr>
            </a:pPr>
            <a:endParaRPr sz="4300" dirty="0" smtClean="0">
              <a:solidFill>
                <a:srgbClr val="336699"/>
              </a:solidFill>
            </a:endParaRPr>
          </a:p>
          <a:p>
            <a:pPr>
              <a:buClr>
                <a:srgbClr val="336699"/>
              </a:buClr>
            </a:pPr>
            <a:endParaRPr sz="4300" dirty="0">
              <a:solidFill>
                <a:srgbClr val="336699"/>
              </a:solidFill>
            </a:endParaRPr>
          </a:p>
        </p:txBody>
      </p:sp>
      <p:pic>
        <p:nvPicPr>
          <p:cNvPr id="22" name="Picture 21" descr="CompInfSc-vrt-Colors.png"/>
          <p:cNvPicPr>
            <a:picLocks noChangeAspect="1"/>
          </p:cNvPicPr>
          <p:nvPr/>
        </p:nvPicPr>
        <p:blipFill>
          <a:blip r:embed="rId4"/>
          <a:stretch>
            <a:fillRect/>
          </a:stretch>
        </p:blipFill>
        <p:spPr>
          <a:xfrm>
            <a:off x="685800" y="1752611"/>
            <a:ext cx="3125390" cy="1600198"/>
          </a:xfrm>
          <a:prstGeom prst="rect">
            <a:avLst/>
          </a:prstGeom>
        </p:spPr>
      </p:pic>
      <p:pic>
        <p:nvPicPr>
          <p:cNvPr id="23" name="Picture 22" descr="FIU_VIP.png"/>
          <p:cNvPicPr>
            <a:picLocks noChangeAspect="1"/>
          </p:cNvPicPr>
          <p:nvPr/>
        </p:nvPicPr>
        <p:blipFill>
          <a:blip r:embed="rId5"/>
          <a:stretch>
            <a:fillRect/>
          </a:stretch>
        </p:blipFill>
        <p:spPr>
          <a:xfrm>
            <a:off x="4572005" y="1219200"/>
            <a:ext cx="4343411" cy="1362458"/>
          </a:xfrm>
          <a:prstGeom prst="rect">
            <a:avLst/>
          </a:prstGeom>
        </p:spPr>
      </p:pic>
      <p:pic>
        <p:nvPicPr>
          <p:cNvPr id="1026" name="Picture 2"/>
          <p:cNvPicPr>
            <a:picLocks noChangeAspect="1" noChangeArrowheads="1"/>
          </p:cNvPicPr>
          <p:nvPr/>
        </p:nvPicPr>
        <p:blipFill>
          <a:blip r:embed="rId6"/>
          <a:srcRect/>
          <a:stretch>
            <a:fillRect/>
          </a:stretch>
        </p:blipFill>
        <p:spPr bwMode="auto">
          <a:xfrm>
            <a:off x="24917405" y="990605"/>
            <a:ext cx="6095999" cy="2986317"/>
          </a:xfrm>
          <a:prstGeom prst="rect">
            <a:avLst/>
          </a:prstGeom>
          <a:noFill/>
          <a:ln w="9525">
            <a:noFill/>
            <a:miter lim="800000"/>
            <a:headEnd/>
            <a:tailEnd/>
          </a:ln>
        </p:spPr>
      </p:pic>
      <p:pic>
        <p:nvPicPr>
          <p:cNvPr id="1027" name="Picture 3"/>
          <p:cNvPicPr>
            <a:picLocks noChangeAspect="1" noChangeArrowheads="1"/>
          </p:cNvPicPr>
          <p:nvPr/>
        </p:nvPicPr>
        <p:blipFill>
          <a:blip r:embed="rId7"/>
          <a:srcRect/>
          <a:stretch>
            <a:fillRect/>
          </a:stretch>
        </p:blipFill>
        <p:spPr bwMode="auto">
          <a:xfrm>
            <a:off x="4267204" y="3124208"/>
            <a:ext cx="2590801" cy="1764422"/>
          </a:xfrm>
          <a:prstGeom prst="rect">
            <a:avLst/>
          </a:prstGeom>
          <a:noFill/>
          <a:ln w="9525">
            <a:noFill/>
            <a:miter lim="800000"/>
            <a:headEnd/>
            <a:tailEnd/>
          </a:ln>
        </p:spPr>
      </p:pic>
      <p:pic>
        <p:nvPicPr>
          <p:cNvPr id="26" name="Picture 25" descr="SystemDesign.png"/>
          <p:cNvPicPr>
            <a:picLocks noChangeAspect="1"/>
          </p:cNvPicPr>
          <p:nvPr/>
        </p:nvPicPr>
        <p:blipFill>
          <a:blip r:embed="rId8"/>
          <a:stretch>
            <a:fillRect/>
          </a:stretch>
        </p:blipFill>
        <p:spPr>
          <a:xfrm>
            <a:off x="3048000" y="23164800"/>
            <a:ext cx="3429000" cy="8477837"/>
          </a:xfrm>
          <a:prstGeom prst="rect">
            <a:avLst/>
          </a:prstGeom>
        </p:spPr>
      </p:pic>
      <p:pic>
        <p:nvPicPr>
          <p:cNvPr id="27" name="Picture 26" descr="Database Query Page.jpg"/>
          <p:cNvPicPr>
            <a:picLocks noChangeAspect="1"/>
          </p:cNvPicPr>
          <p:nvPr/>
        </p:nvPicPr>
        <p:blipFill>
          <a:blip r:embed="rId9"/>
          <a:stretch>
            <a:fillRect/>
          </a:stretch>
        </p:blipFill>
        <p:spPr>
          <a:xfrm>
            <a:off x="14325600" y="24917400"/>
            <a:ext cx="5943600" cy="7086598"/>
          </a:xfrm>
          <a:prstGeom prst="rect">
            <a:avLst/>
          </a:prstGeom>
        </p:spPr>
      </p:pic>
      <p:pic>
        <p:nvPicPr>
          <p:cNvPr id="28" name="Picture 27" descr="RegistrationPageClass.jpg"/>
          <p:cNvPicPr>
            <a:picLocks noChangeAspect="1"/>
          </p:cNvPicPr>
          <p:nvPr/>
        </p:nvPicPr>
        <p:blipFill>
          <a:blip r:embed="rId10"/>
          <a:stretch>
            <a:fillRect/>
          </a:stretch>
        </p:blipFill>
        <p:spPr>
          <a:xfrm>
            <a:off x="13182600" y="16535400"/>
            <a:ext cx="9563101" cy="7620000"/>
          </a:xfrm>
          <a:prstGeom prst="rect">
            <a:avLst/>
          </a:prstGeom>
        </p:spPr>
      </p:pic>
      <p:pic>
        <p:nvPicPr>
          <p:cNvPr id="1028" name="Picture 4"/>
          <p:cNvPicPr>
            <a:picLocks noChangeAspect="1" noChangeArrowheads="1"/>
          </p:cNvPicPr>
          <p:nvPr/>
        </p:nvPicPr>
        <p:blipFill>
          <a:blip r:embed="rId11"/>
          <a:srcRect/>
          <a:stretch>
            <a:fillRect/>
          </a:stretch>
        </p:blipFill>
        <p:spPr bwMode="auto">
          <a:xfrm>
            <a:off x="14020800" y="33528000"/>
            <a:ext cx="5030961" cy="2743200"/>
          </a:xfrm>
          <a:prstGeom prst="rect">
            <a:avLst/>
          </a:prstGeom>
          <a:noFill/>
          <a:ln w="9525">
            <a:noFill/>
            <a:miter lim="800000"/>
            <a:headEnd/>
            <a:tailEnd/>
          </a:ln>
        </p:spPr>
      </p:pic>
      <p:pic>
        <p:nvPicPr>
          <p:cNvPr id="1029" name="Picture 5"/>
          <p:cNvPicPr>
            <a:picLocks noChangeAspect="1" noChangeArrowheads="1"/>
          </p:cNvPicPr>
          <p:nvPr/>
        </p:nvPicPr>
        <p:blipFill>
          <a:blip r:embed="rId12"/>
          <a:srcRect/>
          <a:stretch>
            <a:fillRect/>
          </a:stretch>
        </p:blipFill>
        <p:spPr bwMode="auto">
          <a:xfrm>
            <a:off x="19126208" y="33147002"/>
            <a:ext cx="11810999" cy="7048499"/>
          </a:xfrm>
          <a:prstGeom prst="rect">
            <a:avLst/>
          </a:prstGeom>
          <a:noFill/>
          <a:ln w="9525">
            <a:noFill/>
            <a:miter lim="800000"/>
            <a:headEnd/>
            <a:tailEnd/>
          </a:ln>
        </p:spPr>
      </p:pic>
      <p:pic>
        <p:nvPicPr>
          <p:cNvPr id="1030" name="Picture 6"/>
          <p:cNvPicPr>
            <a:picLocks noChangeAspect="1" noChangeArrowheads="1"/>
          </p:cNvPicPr>
          <p:nvPr/>
        </p:nvPicPr>
        <p:blipFill>
          <a:blip r:embed="rId13"/>
          <a:srcRect/>
          <a:stretch>
            <a:fillRect/>
          </a:stretch>
        </p:blipFill>
        <p:spPr bwMode="auto">
          <a:xfrm>
            <a:off x="2362200" y="33451800"/>
            <a:ext cx="4952999" cy="2743200"/>
          </a:xfrm>
          <a:prstGeom prst="rect">
            <a:avLst/>
          </a:prstGeom>
          <a:noFill/>
          <a:ln w="9525">
            <a:noFill/>
            <a:miter lim="800000"/>
            <a:headEnd/>
            <a:tailEnd/>
          </a:ln>
        </p:spPr>
      </p:pic>
      <p:pic>
        <p:nvPicPr>
          <p:cNvPr id="1031" name="Picture 7"/>
          <p:cNvPicPr>
            <a:picLocks noChangeAspect="1" noChangeArrowheads="1"/>
          </p:cNvPicPr>
          <p:nvPr/>
        </p:nvPicPr>
        <p:blipFill>
          <a:blip r:embed="rId14"/>
          <a:srcRect/>
          <a:stretch>
            <a:fillRect/>
          </a:stretch>
        </p:blipFill>
        <p:spPr bwMode="auto">
          <a:xfrm>
            <a:off x="7467599" y="33223200"/>
            <a:ext cx="6419851" cy="6781798"/>
          </a:xfrm>
          <a:prstGeom prst="rect">
            <a:avLst/>
          </a:prstGeom>
          <a:noFill/>
          <a:ln w="9525">
            <a:noFill/>
            <a:miter lim="800000"/>
            <a:headEnd/>
            <a:tailEnd/>
          </a:ln>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417</Words>
  <Application>Microsoft Office PowerPoint</Application>
  <PresentationFormat>Custom</PresentationFormat>
  <Paragraphs>69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Daylin</cp:lastModifiedBy>
  <cp:revision>4</cp:revision>
  <dcterms:modified xsi:type="dcterms:W3CDTF">2016-11-28T21:36:22Z</dcterms:modified>
</cp:coreProperties>
</file>