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69" r:id="rId8"/>
    <p:sldId id="263" r:id="rId9"/>
    <p:sldId id="264" r:id="rId10"/>
    <p:sldId id="272" r:id="rId11"/>
    <p:sldId id="266" r:id="rId12"/>
    <p:sldId id="271" r:id="rId13"/>
    <p:sldId id="267" r:id="rId14"/>
    <p:sldId id="268" r:id="rId15"/>
    <p:sldId id="273" r:id="rId16"/>
    <p:sldId id="274" r:id="rId17"/>
  </p:sldIdLst>
  <p:sldSz cx="13004800" cy="9753600"/>
  <p:notesSz cx="6858000" cy="9144000"/>
  <p:defaultTextStyle>
    <a:defPPr marL="0" marR="0" indent="0" algn="l" defTabSz="91430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577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152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729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307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2883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460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038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612" algn="ctr" defTabSz="5841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-1325" y="-7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29797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1pPr>
    <a:lvl2pPr indent="228577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2pPr>
    <a:lvl3pPr indent="457152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3pPr>
    <a:lvl4pPr indent="685729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4pPr>
    <a:lvl5pPr indent="914307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5pPr>
    <a:lvl6pPr indent="1142883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6pPr>
    <a:lvl7pPr indent="1371460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7pPr>
    <a:lvl8pPr indent="1600038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8pPr>
    <a:lvl9pPr indent="1828612" defTabSz="457152" latinLnBrk="0">
      <a:lnSpc>
        <a:spcPct val="117999"/>
      </a:lnSpc>
      <a:defRPr sz="2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633454"/>
            <a:ext cx="1301488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75360" y="2492589"/>
            <a:ext cx="11054080" cy="260232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75360" y="5136508"/>
            <a:ext cx="11054080" cy="1706246"/>
          </a:xfrm>
        </p:spPr>
        <p:txBody>
          <a:bodyPr lIns="65023" rIns="65023"/>
          <a:lstStyle>
            <a:lvl1pPr marL="0" marR="91032" indent="0" algn="r">
              <a:buNone/>
              <a:defRPr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354" y="7044267"/>
            <a:ext cx="13010155" cy="2719414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106780"/>
            <a:ext cx="11704320" cy="623796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DF080-5E8C-48AD-84E5-6C08B304C14E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3708" y="390600"/>
            <a:ext cx="2527957" cy="795414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994987" cy="795414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849122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DDF080-5E8C-48AD-84E5-6C08B304C14E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379" y="1507146"/>
            <a:ext cx="11054080" cy="26009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70" y="4169546"/>
            <a:ext cx="6502400" cy="2069174"/>
          </a:xfrm>
        </p:spPr>
        <p:txBody>
          <a:bodyPr lIns="130046" rIns="130046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172167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907042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1704320" cy="16256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7694507"/>
            <a:ext cx="5746045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60" y="7694507"/>
            <a:ext cx="5748302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2054108"/>
            <a:ext cx="5746045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2054108"/>
            <a:ext cx="5748302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35893"/>
            <a:ext cx="10640748" cy="65024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85653" y="7616145"/>
            <a:ext cx="5652753" cy="130048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0480" y="390144"/>
            <a:ext cx="10637926" cy="6502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67334" y="9113520"/>
            <a:ext cx="2731008" cy="520192"/>
          </a:xfrm>
        </p:spPr>
        <p:txBody>
          <a:bodyPr/>
          <a:lstStyle>
            <a:extLst/>
          </a:lstStyle>
          <a:p>
            <a:fld id="{70DDF080-5E8C-48AD-84E5-6C08B304C14E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86" y="7741727"/>
            <a:ext cx="10187093" cy="921930"/>
          </a:xfrm>
          <a:noFill/>
        </p:spPr>
        <p:txBody>
          <a:bodyPr lIns="130046" tIns="0" rIns="130046" anchor="t"/>
          <a:lstStyle>
            <a:lvl1pPr marL="0" marR="26009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5120" y="270177"/>
            <a:ext cx="12354560" cy="62423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9436" y="9113521"/>
            <a:ext cx="3343191" cy="5192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6919284"/>
            <a:ext cx="11485059" cy="80024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0077" y="8455020"/>
            <a:ext cx="7026665" cy="13099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90798" y="8446594"/>
            <a:ext cx="5248641" cy="13275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322293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057168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0077" y="8455020"/>
            <a:ext cx="7026665" cy="13099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90798" y="8446594"/>
            <a:ext cx="5248641" cy="13275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50240" y="2106778"/>
            <a:ext cx="11704320" cy="6436925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567334" y="9113520"/>
            <a:ext cx="2731008" cy="520192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12/6/2016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229436" y="9113521"/>
            <a:ext cx="3343191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298342" y="9113521"/>
            <a:ext cx="520192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1" latinLnBrk="0" hangingPunct="1">
        <a:spcBef>
          <a:spcPct val="0"/>
        </a:spcBef>
        <a:buNone/>
        <a:defRPr kumimoji="0" sz="5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0184" indent="-364129" algn="l" rtl="0" eaLnBrk="1" latinLnBrk="0" hangingPunct="1">
        <a:spcBef>
          <a:spcPts val="56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13" indent="-325115" algn="l" rtl="0" eaLnBrk="1" latinLnBrk="0" hangingPunct="1">
        <a:spcBef>
          <a:spcPts val="461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2432" indent="-325115" algn="l" rtl="0" eaLnBrk="1" latinLnBrk="0" hangingPunct="1">
        <a:spcBef>
          <a:spcPts val="498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5575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0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03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14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078322" y="60623"/>
            <a:ext cx="10464801" cy="3302000"/>
          </a:xfrm>
          <a:prstGeom prst="rect">
            <a:avLst/>
          </a:prstGeom>
        </p:spPr>
        <p:txBody>
          <a:bodyPr/>
          <a:lstStyle/>
          <a:p>
            <a:pPr defTabSz="514041">
              <a:defRPr sz="7040"/>
            </a:pPr>
            <a:r>
              <a:rPr dirty="0" smtClean="0"/>
              <a:t>Go</a:t>
            </a:r>
            <a:r>
              <a:rPr lang="en-US" dirty="0" smtClean="0"/>
              <a:t> </a:t>
            </a:r>
            <a:r>
              <a:rPr dirty="0" smtClean="0"/>
              <a:t>Local</a:t>
            </a:r>
            <a:r>
              <a:rPr lang="en-US" dirty="0" smtClean="0"/>
              <a:t> </a:t>
            </a:r>
            <a:r>
              <a:rPr dirty="0" smtClean="0"/>
              <a:t>Staff</a:t>
            </a:r>
            <a:r>
              <a:rPr lang="en-US" dirty="0" smtClean="0"/>
              <a:t> 3</a:t>
            </a:r>
            <a:endParaRPr dirty="0"/>
          </a:p>
          <a:p>
            <a:pPr defTabSz="514041">
              <a:defRPr sz="7040"/>
            </a:pP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1078322" y="2339768"/>
            <a:ext cx="10464801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38801">
              <a:defRPr sz="1856"/>
            </a:pPr>
            <a:endParaRPr lang="en-US" dirty="0" smtClean="0"/>
          </a:p>
          <a:p>
            <a:pPr defTabSz="338801">
              <a:defRPr sz="1856"/>
            </a:pPr>
            <a:endParaRPr lang="en-US" dirty="0" smtClean="0"/>
          </a:p>
          <a:p>
            <a:pPr defTabSz="338801">
              <a:defRPr sz="1856"/>
            </a:pPr>
            <a:endParaRPr dirty="0"/>
          </a:p>
          <a:p>
            <a:pPr defTabSz="338801">
              <a:defRPr sz="1856" i="1"/>
            </a:pPr>
            <a:endParaRPr lang="en-US" dirty="0" smtClean="0"/>
          </a:p>
          <a:p>
            <a:pPr defTabSz="338801">
              <a:defRPr sz="1856" i="1"/>
            </a:pPr>
            <a:r>
              <a:rPr dirty="0" smtClean="0"/>
              <a:t>Team Member</a:t>
            </a:r>
            <a:r>
              <a:rPr lang="en-US" dirty="0" smtClean="0"/>
              <a:t>:</a:t>
            </a:r>
            <a:endParaRPr dirty="0"/>
          </a:p>
          <a:p>
            <a:pPr defTabSz="338801">
              <a:defRPr sz="1856"/>
            </a:pPr>
            <a:r>
              <a:rPr dirty="0" err="1" smtClean="0"/>
              <a:t>Da</a:t>
            </a:r>
            <a:r>
              <a:rPr lang="en-US" dirty="0" err="1" smtClean="0"/>
              <a:t>y</a:t>
            </a:r>
            <a:r>
              <a:rPr dirty="0" err="1" smtClean="0"/>
              <a:t>l</a:t>
            </a:r>
            <a:r>
              <a:rPr lang="en-US" dirty="0" err="1" smtClean="0"/>
              <a:t>in</a:t>
            </a:r>
            <a:r>
              <a:rPr dirty="0" smtClean="0"/>
              <a:t> Gonzalez</a:t>
            </a:r>
            <a:endParaRPr dirty="0"/>
          </a:p>
          <a:p>
            <a:pPr defTabSz="338801">
              <a:defRPr sz="1856"/>
            </a:pPr>
            <a:endParaRPr dirty="0"/>
          </a:p>
          <a:p>
            <a:pPr defTabSz="338801">
              <a:defRPr sz="1856"/>
            </a:pPr>
            <a:r>
              <a:rPr i="1" dirty="0"/>
              <a:t>Product Owner:</a:t>
            </a:r>
          </a:p>
          <a:p>
            <a:pPr defTabSz="338801">
              <a:defRPr sz="1856"/>
            </a:pPr>
            <a:r>
              <a:rPr dirty="0"/>
              <a:t>Eduardo Garcia</a:t>
            </a:r>
          </a:p>
          <a:p>
            <a:pPr defTabSz="338801">
              <a:defRPr sz="1856"/>
            </a:pPr>
            <a:endParaRPr dirty="0"/>
          </a:p>
          <a:p>
            <a:pPr defTabSz="338801">
              <a:defRPr sz="1856"/>
            </a:pP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785" y="7653872"/>
            <a:ext cx="3698570" cy="181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r>
              <a:rPr lang="en-US" dirty="0" smtClean="0"/>
              <a:t>Security/Privacy</a:t>
            </a:r>
            <a:endParaRPr dirty="0"/>
          </a:p>
        </p:txBody>
      </p:sp>
      <p:sp>
        <p:nvSpPr>
          <p:cNvPr id="6" name="Shape 157"/>
          <p:cNvSpPr>
            <a:spLocks noGrp="1"/>
          </p:cNvSpPr>
          <p:nvPr>
            <p:ph type="body" idx="1"/>
          </p:nvPr>
        </p:nvSpPr>
        <p:spPr>
          <a:xfrm>
            <a:off x="650240" y="2106778"/>
            <a:ext cx="11704320" cy="64369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Password Hashing</a:t>
            </a:r>
          </a:p>
          <a:p>
            <a:r>
              <a:rPr lang="en-US" dirty="0" smtClean="0"/>
              <a:t>Data Validation</a:t>
            </a:r>
          </a:p>
          <a:p>
            <a:r>
              <a:rPr lang="en-US" dirty="0" smtClean="0"/>
              <a:t>Access Control rules</a:t>
            </a:r>
          </a:p>
          <a:p>
            <a:r>
              <a:rPr lang="en-US" dirty="0" smtClean="0"/>
              <a:t>Secure registration process</a:t>
            </a:r>
          </a:p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Detailed Design</a:t>
            </a:r>
            <a:r>
              <a:rPr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Class </a:t>
            </a:r>
            <a:r>
              <a:rPr dirty="0"/>
              <a:t>Diagram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650240" y="2402958"/>
            <a:ext cx="11704320" cy="614074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16386" name="Picture 2" descr="https://lh5.googleusercontent.com/MxGtUq7lGIIy89Qukou-9V5M9vSKkccEvJoOFInCD3p6A-qb9ycd9fPjI5uY8ImmJqOg-nObKgHZ4CZPaC3hFSrzKoUngsO4_T5yp_6dB8dlW5DeRCi7A-oQjXoSMxg4qcYsws7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26" y="2360428"/>
            <a:ext cx="12139797" cy="6684299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Detailed Design</a:t>
            </a:r>
            <a:r>
              <a:rPr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Class </a:t>
            </a:r>
            <a:r>
              <a:rPr dirty="0"/>
              <a:t>Diagram</a:t>
            </a:r>
          </a:p>
        </p:txBody>
      </p:sp>
      <p:pic>
        <p:nvPicPr>
          <p:cNvPr id="27650" name="Picture 2" descr="https://lh3.googleusercontent.com/ibOZl6QQrOZI7sw2XvbgLsACafK3vfnVmUYvwash9c4P5XB2iuxfFH-Cm97cuh1nFOiYzgMAtpDLtUVM4qgwN3SaOuFVoY3-hjp4JA2mtzSlOqXEug3k0pTXBkObB1ruQKXhrmx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104" y="2161102"/>
            <a:ext cx="8825022" cy="719554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Sunny Test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Test Case for Staff Registration</a:t>
            </a:r>
          </a:p>
          <a:p>
            <a:pPr marL="0" indent="0" defTabSz="368007">
              <a:spcBef>
                <a:spcPts val="2600"/>
              </a:spcBef>
              <a:buNone/>
              <a:defRPr sz="2268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Purpose:</a:t>
            </a:r>
            <a:r>
              <a:rPr dirty="0"/>
              <a:t> To enable users in creating a staff account</a:t>
            </a:r>
          </a:p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Preconditions:</a:t>
            </a:r>
          </a:p>
          <a:p>
            <a:pPr marL="280006" indent="-280006" defTabSz="368007">
              <a:spcBef>
                <a:spcPts val="2600"/>
              </a:spcBef>
              <a:defRPr sz="2268"/>
            </a:pPr>
            <a:r>
              <a:rPr dirty="0"/>
              <a:t>User is connected to the internet</a:t>
            </a:r>
          </a:p>
          <a:p>
            <a:pPr marL="280006" indent="-280006" defTabSz="368007">
              <a:spcBef>
                <a:spcPts val="2600"/>
              </a:spcBef>
              <a:defRPr sz="2268"/>
            </a:pPr>
            <a:r>
              <a:rPr dirty="0"/>
              <a:t>User is at the registration page</a:t>
            </a:r>
          </a:p>
          <a:p>
            <a:pPr marL="0" indent="0" defTabSz="368007">
              <a:spcBef>
                <a:spcPts val="2600"/>
              </a:spcBef>
              <a:buNone/>
              <a:defRPr sz="2268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Inputs:</a:t>
            </a:r>
            <a:r>
              <a:rPr dirty="0"/>
              <a:t> User fills out the registration page by entering the required </a:t>
            </a:r>
            <a:r>
              <a:rPr dirty="0" smtClean="0"/>
              <a:t>information.</a:t>
            </a:r>
            <a:endParaRPr dirty="0"/>
          </a:p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Expected Output:</a:t>
            </a:r>
          </a:p>
          <a:p>
            <a:pPr marL="280006" indent="-280006" defTabSz="368007">
              <a:spcBef>
                <a:spcPts val="2600"/>
              </a:spcBef>
              <a:defRPr sz="2268"/>
            </a:pPr>
            <a:r>
              <a:rPr dirty="0"/>
              <a:t>User receives </a:t>
            </a:r>
            <a:r>
              <a:rPr lang="en-US" dirty="0" smtClean="0"/>
              <a:t>a notification that the account was created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Rainy</a:t>
            </a:r>
            <a:r>
              <a:rPr lang="en-US" dirty="0" smtClean="0"/>
              <a:t> </a:t>
            </a:r>
            <a:r>
              <a:rPr dirty="0" smtClean="0"/>
              <a:t>Test</a:t>
            </a:r>
            <a:endParaRPr dirty="0"/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408898">
              <a:spcBef>
                <a:spcPts val="2900"/>
              </a:spcBef>
              <a:buNone/>
              <a:defRPr sz="252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Test Case for Staff Registration</a:t>
            </a:r>
          </a:p>
          <a:p>
            <a:pPr marL="0" indent="0" defTabSz="408898">
              <a:spcBef>
                <a:spcPts val="2900"/>
              </a:spcBef>
              <a:buNone/>
              <a:defRPr sz="252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Purpose:</a:t>
            </a:r>
            <a:r>
              <a:rPr dirty="0"/>
              <a:t> Prevent user from entering malicious input when creating an account</a:t>
            </a:r>
          </a:p>
          <a:p>
            <a:pPr marL="0" indent="0" defTabSz="408898">
              <a:spcBef>
                <a:spcPts val="2900"/>
              </a:spcBef>
              <a:buNone/>
              <a:defRPr sz="252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Preconditions:</a:t>
            </a:r>
          </a:p>
          <a:p>
            <a:pPr marL="311119" indent="-311119" defTabSz="408898">
              <a:spcBef>
                <a:spcPts val="2900"/>
              </a:spcBef>
              <a:defRPr sz="2520"/>
            </a:pPr>
            <a:r>
              <a:rPr dirty="0"/>
              <a:t>User is connected to the internet</a:t>
            </a:r>
          </a:p>
          <a:p>
            <a:pPr marL="311119" indent="-311119" defTabSz="408898">
              <a:spcBef>
                <a:spcPts val="2900"/>
              </a:spcBef>
              <a:defRPr sz="2520"/>
            </a:pPr>
            <a:r>
              <a:rPr dirty="0"/>
              <a:t>User is at the registration page</a:t>
            </a:r>
          </a:p>
          <a:p>
            <a:pPr marL="0" indent="0" defTabSz="408898">
              <a:spcBef>
                <a:spcPts val="2900"/>
              </a:spcBef>
              <a:buNone/>
              <a:defRPr sz="252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Inputs:</a:t>
            </a:r>
            <a:r>
              <a:rPr dirty="0"/>
              <a:t> User fills out the registration page by entering malicious inputs.</a:t>
            </a:r>
          </a:p>
          <a:p>
            <a:pPr marL="0" indent="0" defTabSz="408898">
              <a:spcBef>
                <a:spcPts val="2900"/>
              </a:spcBef>
              <a:buNone/>
              <a:defRPr sz="252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Expected Output:</a:t>
            </a:r>
          </a:p>
          <a:p>
            <a:pPr marL="311119" indent="-311119" defTabSz="408898">
              <a:spcBef>
                <a:spcPts val="2900"/>
              </a:spcBef>
              <a:defRPr sz="2520"/>
            </a:pPr>
            <a:r>
              <a:rPr dirty="0"/>
              <a:t>Warns user of his or her inputs and allow him to reenter the information.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Sunny Test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Test Case for </a:t>
            </a:r>
            <a:r>
              <a:rPr lang="en-US" dirty="0" smtClean="0"/>
              <a:t>Database Query Page</a:t>
            </a:r>
            <a:endParaRPr dirty="0"/>
          </a:p>
          <a:p>
            <a:pPr marL="0" indent="0" defTabSz="368007">
              <a:spcBef>
                <a:spcPts val="2600"/>
              </a:spcBef>
              <a:buNone/>
              <a:defRPr sz="2268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Purpose:</a:t>
            </a:r>
            <a:r>
              <a:rPr dirty="0"/>
              <a:t> To enable users </a:t>
            </a:r>
            <a:r>
              <a:rPr lang="en-US" dirty="0" smtClean="0"/>
              <a:t>to log in</a:t>
            </a:r>
            <a:endParaRPr dirty="0"/>
          </a:p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Preconditions:</a:t>
            </a:r>
          </a:p>
          <a:p>
            <a:pPr marL="280006" indent="-280006" defTabSz="368007">
              <a:spcBef>
                <a:spcPts val="2600"/>
              </a:spcBef>
              <a:defRPr sz="2268"/>
            </a:pPr>
            <a:r>
              <a:rPr dirty="0"/>
              <a:t>User is connected to the internet</a:t>
            </a:r>
          </a:p>
          <a:p>
            <a:pPr marL="280006" indent="-280006" defTabSz="368007">
              <a:spcBef>
                <a:spcPts val="2600"/>
              </a:spcBef>
              <a:defRPr sz="2268"/>
            </a:pPr>
            <a:r>
              <a:rPr dirty="0"/>
              <a:t>User is at the registration page</a:t>
            </a:r>
          </a:p>
          <a:p>
            <a:pPr marL="0" indent="0" defTabSz="368007">
              <a:spcBef>
                <a:spcPts val="2600"/>
              </a:spcBef>
              <a:buNone/>
              <a:defRPr sz="2268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Inputs:</a:t>
            </a:r>
            <a:r>
              <a:rPr dirty="0"/>
              <a:t> User </a:t>
            </a:r>
            <a:r>
              <a:rPr lang="en-US" dirty="0" smtClean="0"/>
              <a:t>enters username and password</a:t>
            </a:r>
            <a:r>
              <a:rPr dirty="0" smtClean="0"/>
              <a:t>.</a:t>
            </a:r>
            <a:endParaRPr dirty="0"/>
          </a:p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Expected Output:</a:t>
            </a:r>
          </a:p>
          <a:p>
            <a:pPr marL="280006" indent="-280006" defTabSz="368007">
              <a:spcBef>
                <a:spcPts val="2600"/>
              </a:spcBef>
              <a:defRPr sz="2268"/>
            </a:pPr>
            <a:r>
              <a:rPr lang="en-US" dirty="0" smtClean="0"/>
              <a:t>System displays search page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Rainy</a:t>
            </a:r>
            <a:r>
              <a:rPr lang="en-US" dirty="0" smtClean="0"/>
              <a:t> </a:t>
            </a:r>
            <a:r>
              <a:rPr dirty="0" smtClean="0"/>
              <a:t>Test</a:t>
            </a:r>
            <a:endParaRPr dirty="0"/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408898">
              <a:spcBef>
                <a:spcPts val="2900"/>
              </a:spcBef>
              <a:buNone/>
              <a:defRPr sz="252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Test Case for </a:t>
            </a:r>
            <a:r>
              <a:rPr lang="en-US" dirty="0" smtClean="0"/>
              <a:t>Database Query Page</a:t>
            </a:r>
            <a:endParaRPr dirty="0"/>
          </a:p>
          <a:p>
            <a:pPr marL="0" indent="0" defTabSz="368007">
              <a:spcBef>
                <a:spcPts val="2600"/>
              </a:spcBef>
              <a:buNone/>
              <a:defRPr sz="2268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Purpose:</a:t>
            </a:r>
            <a:r>
              <a:rPr dirty="0"/>
              <a:t> </a:t>
            </a:r>
            <a:r>
              <a:rPr lang="en-US" dirty="0" smtClean="0"/>
              <a:t> To enable users to log in</a:t>
            </a:r>
          </a:p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Preconditions:</a:t>
            </a:r>
          </a:p>
          <a:p>
            <a:pPr marL="280006" indent="-280006" defTabSz="368007">
              <a:spcBef>
                <a:spcPts val="2600"/>
              </a:spcBef>
              <a:defRPr sz="2268"/>
            </a:pPr>
            <a:r>
              <a:rPr lang="en-US" dirty="0" smtClean="0"/>
              <a:t>User is connected to the internet</a:t>
            </a:r>
          </a:p>
          <a:p>
            <a:pPr marL="280006" indent="-280006" defTabSz="368007">
              <a:spcBef>
                <a:spcPts val="2600"/>
              </a:spcBef>
              <a:defRPr sz="2268"/>
            </a:pPr>
            <a:r>
              <a:rPr lang="en-US" dirty="0" smtClean="0"/>
              <a:t>User is at the </a:t>
            </a:r>
            <a:r>
              <a:rPr lang="en-US" dirty="0" smtClean="0"/>
              <a:t>database query</a:t>
            </a:r>
            <a:r>
              <a:rPr lang="en-US" dirty="0" smtClean="0"/>
              <a:t> </a:t>
            </a:r>
            <a:r>
              <a:rPr lang="en-US" dirty="0" smtClean="0"/>
              <a:t>page</a:t>
            </a:r>
          </a:p>
          <a:p>
            <a:pPr marL="0" indent="0" defTabSz="368007">
              <a:spcBef>
                <a:spcPts val="2600"/>
              </a:spcBef>
              <a:buNone/>
              <a:defRPr sz="2268"/>
            </a:pPr>
            <a:r>
              <a:rPr lang="en-US" b="1" dirty="0" smtClean="0">
                <a:latin typeface="Helvetica"/>
                <a:ea typeface="Helvetica"/>
                <a:cs typeface="Helvetica"/>
                <a:sym typeface="Helvetica"/>
              </a:rPr>
              <a:t>Inputs:</a:t>
            </a:r>
            <a:r>
              <a:rPr lang="en-US" dirty="0" smtClean="0"/>
              <a:t> User enters invalid username </a:t>
            </a:r>
            <a:r>
              <a:rPr lang="en-US" dirty="0" smtClean="0"/>
              <a:t>and/or </a:t>
            </a:r>
            <a:r>
              <a:rPr lang="en-US" dirty="0" smtClean="0"/>
              <a:t>password.</a:t>
            </a:r>
          </a:p>
          <a:p>
            <a:pPr marL="0" indent="0" defTabSz="368007">
              <a:spcBef>
                <a:spcPts val="2600"/>
              </a:spcBef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Expected Output:</a:t>
            </a:r>
          </a:p>
          <a:p>
            <a:pPr marL="280006" indent="-280006" defTabSz="368007">
              <a:spcBef>
                <a:spcPts val="2600"/>
              </a:spcBef>
              <a:defRPr sz="2268"/>
            </a:pPr>
            <a:r>
              <a:rPr lang="en-US" dirty="0" smtClean="0"/>
              <a:t>System </a:t>
            </a:r>
            <a:r>
              <a:rPr lang="en-US" dirty="0" smtClean="0"/>
              <a:t>notifies user that username or password is invalid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Problem</a:t>
            </a:r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455629">
              <a:spcBef>
                <a:spcPts val="3200"/>
              </a:spcBef>
              <a:buNone/>
              <a:defRPr sz="2807"/>
            </a:pPr>
            <a:r>
              <a:rPr dirty="0"/>
              <a:t>Event organizers always rely on staffing agencies </a:t>
            </a:r>
            <a:r>
              <a:rPr lang="en-US" dirty="0" smtClean="0"/>
              <a:t>in order to find and manage the required staff to host events</a:t>
            </a:r>
            <a:r>
              <a:rPr dirty="0" smtClean="0"/>
              <a:t>. </a:t>
            </a:r>
            <a:r>
              <a:rPr dirty="0"/>
              <a:t>This </a:t>
            </a:r>
            <a:r>
              <a:rPr lang="en-US" dirty="0" smtClean="0"/>
              <a:t>is a </a:t>
            </a:r>
            <a:r>
              <a:rPr lang="en-US" sz="2800" dirty="0" smtClean="0"/>
              <a:t>difficult and resource intensive process which</a:t>
            </a:r>
            <a:r>
              <a:rPr lang="en-US" sz="2800" dirty="0" smtClean="0">
                <a:solidFill>
                  <a:srgbClr val="336699"/>
                </a:solidFill>
              </a:rPr>
              <a:t> </a:t>
            </a:r>
            <a:r>
              <a:rPr dirty="0" smtClean="0"/>
              <a:t>raises </a:t>
            </a:r>
            <a:r>
              <a:rPr dirty="0"/>
              <a:t>some issues like</a:t>
            </a:r>
            <a:r>
              <a:rPr dirty="0" smtClean="0"/>
              <a:t>:</a:t>
            </a:r>
            <a:endParaRPr lang="en-US" dirty="0" smtClean="0"/>
          </a:p>
          <a:p>
            <a:pPr marL="346673" indent="-346673" defTabSz="455629">
              <a:spcBef>
                <a:spcPts val="3200"/>
              </a:spcBef>
              <a:defRPr sz="2807"/>
            </a:pPr>
            <a:r>
              <a:rPr lang="en-US" dirty="0" smtClean="0"/>
              <a:t>High overhead costs</a:t>
            </a:r>
            <a:endParaRPr dirty="0"/>
          </a:p>
          <a:p>
            <a:pPr marL="346673" indent="-346673" defTabSz="455629">
              <a:spcBef>
                <a:spcPts val="3200"/>
              </a:spcBef>
              <a:defRPr sz="2807"/>
            </a:pPr>
            <a:r>
              <a:rPr dirty="0"/>
              <a:t>Agencies Application process is </a:t>
            </a:r>
            <a:r>
              <a:rPr dirty="0" smtClean="0"/>
              <a:t>lengthy </a:t>
            </a:r>
            <a:r>
              <a:rPr dirty="0"/>
              <a:t>for staff</a:t>
            </a:r>
          </a:p>
          <a:p>
            <a:pPr marL="346673" indent="-346673" defTabSz="455629">
              <a:spcBef>
                <a:spcPts val="3200"/>
              </a:spcBef>
              <a:defRPr sz="2807"/>
            </a:pPr>
            <a:r>
              <a:rPr dirty="0"/>
              <a:t>Limited number of registered staff to </a:t>
            </a:r>
            <a:r>
              <a:rPr dirty="0" smtClean="0"/>
              <a:t>agencies</a:t>
            </a:r>
            <a:endParaRPr lang="en-US" dirty="0" smtClean="0"/>
          </a:p>
          <a:p>
            <a:pPr marL="346673" indent="-346673" defTabSz="455629">
              <a:spcBef>
                <a:spcPts val="3200"/>
              </a:spcBef>
              <a:defRPr sz="2807"/>
            </a:pPr>
            <a:r>
              <a:rPr lang="en-US" dirty="0" smtClean="0"/>
              <a:t>Process has to be during agencies business hours</a:t>
            </a:r>
            <a:endParaRPr dirty="0"/>
          </a:p>
          <a:p>
            <a:pPr marL="346673" indent="-346673" defTabSz="455629">
              <a:spcBef>
                <a:spcPts val="3200"/>
              </a:spcBef>
              <a:defRPr sz="2807"/>
            </a:pPr>
            <a:endParaRPr dirty="0"/>
          </a:p>
          <a:p>
            <a:pPr marL="0" indent="0" algn="ctr" defTabSz="455629">
              <a:spcBef>
                <a:spcPts val="3200"/>
              </a:spcBef>
              <a:buNone/>
              <a:defRPr sz="2807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GoLocalStaff</a:t>
            </a:r>
            <a:r>
              <a:rPr dirty="0"/>
              <a:t> solve all </a:t>
            </a:r>
            <a:r>
              <a:rPr lang="en-US" dirty="0" smtClean="0"/>
              <a:t>four</a:t>
            </a:r>
            <a:r>
              <a:rPr dirty="0" smtClean="0"/>
              <a:t> </a:t>
            </a:r>
            <a:r>
              <a:rPr dirty="0"/>
              <a:t>problems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-20130" y="444502"/>
            <a:ext cx="12832876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5300"/>
            </a:pPr>
            <a:r>
              <a:rPr lang="en-US" dirty="0" smtClean="0"/>
              <a:t>	</a:t>
            </a:r>
            <a:r>
              <a:rPr dirty="0" smtClean="0"/>
              <a:t>Requirements</a:t>
            </a:r>
            <a:r>
              <a:rPr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dirty="0" smtClean="0"/>
              <a:t>User </a:t>
            </a:r>
            <a:r>
              <a:rPr dirty="0"/>
              <a:t>stories </a:t>
            </a:r>
            <a:r>
              <a:rPr dirty="0" smtClean="0"/>
              <a:t>implemented</a:t>
            </a:r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795607" y="2965452"/>
            <a:ext cx="11099802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0005" indent="-200005" defTabSz="262861">
              <a:spcBef>
                <a:spcPts val="1801"/>
              </a:spcBef>
              <a:defRPr sz="1619"/>
            </a:pPr>
            <a:r>
              <a:rPr sz="2400" dirty="0"/>
              <a:t>Staff </a:t>
            </a:r>
            <a:r>
              <a:rPr lang="en-US" sz="2400" dirty="0" smtClean="0"/>
              <a:t>r</a:t>
            </a:r>
            <a:r>
              <a:rPr sz="2400" dirty="0" smtClean="0"/>
              <a:t>egistration</a:t>
            </a:r>
            <a:endParaRPr lang="en-US" sz="2400" dirty="0" smtClean="0"/>
          </a:p>
          <a:p>
            <a:pPr marL="200005" indent="-200005" defTabSz="262861">
              <a:spcBef>
                <a:spcPts val="1801"/>
              </a:spcBef>
              <a:defRPr sz="1619"/>
            </a:pPr>
            <a:r>
              <a:rPr lang="en-US" sz="2400" dirty="0" smtClean="0"/>
              <a:t>Staff profile information set up</a:t>
            </a:r>
          </a:p>
          <a:p>
            <a:pPr marL="200005" indent="-200005" defTabSz="262861">
              <a:spcBef>
                <a:spcPts val="1801"/>
              </a:spcBef>
              <a:defRPr sz="1619"/>
            </a:pPr>
            <a:r>
              <a:rPr lang="en-US" sz="2400" dirty="0" smtClean="0"/>
              <a:t>Staff resume posting</a:t>
            </a:r>
          </a:p>
          <a:p>
            <a:pPr marL="200005" indent="-200005" defTabSz="262861">
              <a:spcBef>
                <a:spcPts val="1801"/>
              </a:spcBef>
              <a:defRPr sz="1619"/>
            </a:pPr>
            <a:r>
              <a:rPr lang="en-US" sz="2400" dirty="0" smtClean="0"/>
              <a:t>Event organizer l</a:t>
            </a:r>
            <a:r>
              <a:rPr sz="2400" dirty="0" smtClean="0"/>
              <a:t>ogin</a:t>
            </a:r>
          </a:p>
          <a:p>
            <a:pPr marL="200005" indent="-200005" defTabSz="262861">
              <a:spcBef>
                <a:spcPts val="1801"/>
              </a:spcBef>
              <a:defRPr sz="1619"/>
            </a:pPr>
            <a:r>
              <a:rPr lang="en-US" sz="2400" dirty="0" smtClean="0"/>
              <a:t>Event organizer logout</a:t>
            </a:r>
          </a:p>
          <a:p>
            <a:pPr marL="200005" indent="-200005" defTabSz="262861">
              <a:spcBef>
                <a:spcPts val="1801"/>
              </a:spcBef>
              <a:defRPr sz="1619"/>
            </a:pPr>
            <a:r>
              <a:rPr lang="en-US" sz="2400" dirty="0" smtClean="0"/>
              <a:t>Event organizer search for staff by criteria</a:t>
            </a:r>
          </a:p>
          <a:p>
            <a:pPr marL="200005" indent="-200005" defTabSz="262861">
              <a:spcBef>
                <a:spcPts val="1801"/>
              </a:spcBef>
              <a:defRPr sz="1619"/>
            </a:pPr>
            <a:r>
              <a:rPr lang="en-US" sz="2400" dirty="0" smtClean="0"/>
              <a:t>Event organizer view staff contact information</a:t>
            </a:r>
          </a:p>
          <a:p>
            <a:pPr marL="200005" indent="-200005" defTabSz="262861">
              <a:spcBef>
                <a:spcPts val="1801"/>
              </a:spcBef>
              <a:defRPr sz="1619"/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/>
            </a:lvl1pPr>
          </a:lstStyle>
          <a:p>
            <a:r>
              <a:rPr dirty="0"/>
              <a:t>Use case</a:t>
            </a:r>
            <a:r>
              <a:rPr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Staff </a:t>
            </a:r>
            <a:r>
              <a:rPr dirty="0"/>
              <a:t>registration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315435">
              <a:spcBef>
                <a:spcPts val="2200"/>
              </a:spcBef>
              <a:buNone/>
              <a:defRPr sz="1944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USER STORY DESCRIPTION:</a:t>
            </a:r>
            <a:r>
              <a:rPr dirty="0"/>
              <a:t> As a user, I need to be able to create an account, so that I can use the </a:t>
            </a:r>
            <a:r>
              <a:rPr dirty="0" err="1"/>
              <a:t>GoLocalStaff</a:t>
            </a:r>
            <a:r>
              <a:rPr dirty="0"/>
              <a:t> services.</a:t>
            </a:r>
          </a:p>
          <a:p>
            <a:pPr marL="0" indent="0" defTabSz="315435">
              <a:spcBef>
                <a:spcPts val="2200"/>
              </a:spcBef>
              <a:buNone/>
              <a:defRPr sz="194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Actors:</a:t>
            </a:r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dirty="0"/>
              <a:t>Staff</a:t>
            </a:r>
          </a:p>
          <a:p>
            <a:pPr marL="0" indent="0" defTabSz="315435">
              <a:spcBef>
                <a:spcPts val="2200"/>
              </a:spcBef>
              <a:buNone/>
              <a:defRPr sz="194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Pre-Conditions:</a:t>
            </a:r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dirty="0"/>
              <a:t>User is on the registration page</a:t>
            </a:r>
          </a:p>
          <a:p>
            <a:pPr marL="0" indent="0" defTabSz="315435">
              <a:spcBef>
                <a:spcPts val="2200"/>
              </a:spcBef>
              <a:buNone/>
              <a:defRPr sz="194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DESCRIPTION:</a:t>
            </a:r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u="sng" dirty="0"/>
              <a:t>Use case begins</a:t>
            </a:r>
            <a:r>
              <a:rPr dirty="0"/>
              <a:t> when the user clicks on the signup button.</a:t>
            </a:r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dirty="0"/>
              <a:t>The user proceeds to enter his or her credentials in the form’s fields.</a:t>
            </a:r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dirty="0"/>
              <a:t>The user clicks on the submit button to submit his or her information.</a:t>
            </a:r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u="sng" dirty="0"/>
              <a:t>Use case ends</a:t>
            </a:r>
            <a:r>
              <a:rPr dirty="0"/>
              <a:t> when the system </a:t>
            </a:r>
            <a:r>
              <a:rPr lang="en-US" dirty="0" smtClean="0"/>
              <a:t>notifies the user that a new account was created</a:t>
            </a:r>
            <a:r>
              <a:rPr dirty="0" smtClean="0"/>
              <a:t>.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9218" name="Picture 2" descr="https://lh4.googleusercontent.com/Kt-Hnvc1KxpWtiKF7edH9waQ39e0r877KiYENIc5yDjBk_0hvI6X5FIRJQEBpQA-CluX_vZzqxKKgFb5Cgd2hlv72umKGVLcRwHQmCcylDTwDbCaRUpTZFqFA84DoICnfOcEYF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9656" y="2771590"/>
            <a:ext cx="5702796" cy="301033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Sequence Diagram</a:t>
            </a:r>
            <a:r>
              <a:rPr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Staff </a:t>
            </a:r>
            <a:r>
              <a:rPr dirty="0"/>
              <a:t>Registration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915826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endParaRPr dirty="0"/>
          </a:p>
        </p:txBody>
      </p:sp>
      <p:pic>
        <p:nvPicPr>
          <p:cNvPr id="22530" name="Picture 2" descr="RegistrationPageSe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72081"/>
            <a:ext cx="13004800" cy="7160253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/>
            </a:lvl1pPr>
          </a:lstStyle>
          <a:p>
            <a:r>
              <a:rPr dirty="0"/>
              <a:t>Use case: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 query page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315435">
              <a:spcBef>
                <a:spcPts val="2200"/>
              </a:spcBef>
              <a:buNone/>
              <a:defRPr sz="1944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USER STORY DESCRIPTION:</a:t>
            </a:r>
            <a:r>
              <a:rPr dirty="0"/>
              <a:t> </a:t>
            </a:r>
            <a:r>
              <a:rPr lang="en-US" sz="1944" dirty="0" smtClean="0"/>
              <a:t>As a developer, I have to implement a database query page for the current website so  administrator can search for staffs registered in the </a:t>
            </a:r>
            <a:r>
              <a:rPr lang="en-US" sz="1944" dirty="0" err="1" smtClean="0"/>
              <a:t>GoLocalStaff</a:t>
            </a:r>
            <a:r>
              <a:rPr lang="en-US" sz="1944" dirty="0" smtClean="0"/>
              <a:t> service </a:t>
            </a:r>
            <a:endParaRPr dirty="0"/>
          </a:p>
          <a:p>
            <a:pPr marL="0" indent="0" defTabSz="315435">
              <a:spcBef>
                <a:spcPts val="2200"/>
              </a:spcBef>
              <a:buNone/>
              <a:defRPr sz="194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Actors:</a:t>
            </a:r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lang="en-US" dirty="0" smtClean="0"/>
              <a:t>Administrator</a:t>
            </a:r>
            <a:endParaRPr dirty="0"/>
          </a:p>
          <a:p>
            <a:pPr marL="0" indent="0" defTabSz="315435">
              <a:spcBef>
                <a:spcPts val="2200"/>
              </a:spcBef>
              <a:buNone/>
              <a:defRPr sz="194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Pre-Conditions:</a:t>
            </a:r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lang="en-US" sz="1944" dirty="0" smtClean="0"/>
              <a:t>There exist registered staffs in the database</a:t>
            </a:r>
          </a:p>
          <a:p>
            <a:pPr marL="240006" indent="-240006" defTabSz="315435">
              <a:spcBef>
                <a:spcPts val="2200"/>
              </a:spcBef>
              <a:buNone/>
              <a:defRPr sz="1944"/>
            </a:pPr>
            <a:r>
              <a:rPr b="1" dirty="0" smtClean="0"/>
              <a:t>DESCRIPTION</a:t>
            </a:r>
            <a:r>
              <a:rPr dirty="0" smtClean="0"/>
              <a:t>:</a:t>
            </a:r>
            <a:endParaRPr lang="en-US" dirty="0" smtClean="0"/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u="sng" dirty="0" smtClean="0"/>
              <a:t>Use </a:t>
            </a:r>
            <a:r>
              <a:rPr u="sng" dirty="0"/>
              <a:t>case begins</a:t>
            </a:r>
            <a:r>
              <a:rPr dirty="0"/>
              <a:t> when </a:t>
            </a:r>
            <a:r>
              <a:rPr dirty="0" smtClean="0"/>
              <a:t>the</a:t>
            </a:r>
            <a:r>
              <a:rPr lang="en-US" dirty="0" smtClean="0"/>
              <a:t> administrator</a:t>
            </a:r>
            <a:r>
              <a:rPr dirty="0" smtClean="0"/>
              <a:t> </a:t>
            </a:r>
            <a:r>
              <a:rPr lang="en-US" dirty="0" smtClean="0"/>
              <a:t>enter his username and password to log in</a:t>
            </a:r>
            <a:r>
              <a:rPr dirty="0" smtClean="0"/>
              <a:t>.</a:t>
            </a:r>
            <a:endParaRPr lang="en-US" dirty="0" smtClean="0"/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lang="en-US" dirty="0" smtClean="0"/>
              <a:t> The Administrator fill the criteria fields and press Enter</a:t>
            </a:r>
          </a:p>
          <a:p>
            <a:pPr marL="240006" indent="-240006" defTabSz="315435">
              <a:spcBef>
                <a:spcPts val="2200"/>
              </a:spcBef>
              <a:defRPr sz="1944"/>
            </a:pPr>
            <a:r>
              <a:rPr lang="en-US" u="sng" dirty="0" smtClean="0"/>
              <a:t>Use case ends</a:t>
            </a:r>
            <a:r>
              <a:rPr lang="en-US" dirty="0" smtClean="0"/>
              <a:t>  when the system displays a page with all the registered staffs that satisfy the criteria </a:t>
            </a:r>
          </a:p>
        </p:txBody>
      </p:sp>
      <p:pic>
        <p:nvPicPr>
          <p:cNvPr id="1026" name="Picture 2" descr="https://lh4.googleusercontent.com/Nt5yooFvL1ASEQ0YX19_axff6NyUFQqq0Q52sWxBBC63eZ3ozLiFoUC0vVgMSxOErqGgyCuMt4xf7tCBncB9oUaeDtOiRVdQ077ZSepPxaWfd4XV0qKJgZMJDQ_pz78mtHcWAQu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8459" y="3153402"/>
            <a:ext cx="5111392" cy="26945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dirty="0"/>
              <a:t>Sequence Diagram</a:t>
            </a:r>
            <a:r>
              <a:rPr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 query page</a:t>
            </a:r>
            <a:endParaRPr dirty="0"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952501" y="2603502"/>
            <a:ext cx="11915826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endParaRPr dirty="0"/>
          </a:p>
        </p:txBody>
      </p:sp>
      <p:pic>
        <p:nvPicPr>
          <p:cNvPr id="2050" name="Picture 2" descr="https://lh4.googleusercontent.com/CbjBlbo1XYTn65tel3tYWl7hYOYMbW4B6eikDvTmWmo6U4ZqIGnpRlo7n7o9VmqNXoOambVbJFU9fS2Y75zsqssBrPQA0yD9FJ4yGsAR8cDh7B3tLvRyeyQxQ7JSOwjb_WvXtNv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864" y="2435630"/>
            <a:ext cx="12257936" cy="6844668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5900"/>
            </a:lvl1pPr>
          </a:lstStyle>
          <a:p>
            <a:r>
              <a:rPr dirty="0"/>
              <a:t>System Design: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System </a:t>
            </a:r>
            <a:r>
              <a:rPr dirty="0"/>
              <a:t>Decomposition</a:t>
            </a:r>
          </a:p>
        </p:txBody>
      </p:sp>
      <p:pic>
        <p:nvPicPr>
          <p:cNvPr id="4" name="Picture 3" descr="SystemDesig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8429" y="2665230"/>
            <a:ext cx="2587255" cy="639671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952501" y="-2872"/>
            <a:ext cx="11099800" cy="2159002"/>
          </a:xfrm>
          <a:prstGeom prst="rect">
            <a:avLst/>
          </a:prstGeom>
        </p:spPr>
        <p:txBody>
          <a:bodyPr/>
          <a:lstStyle>
            <a:lvl1pPr algn="l">
              <a:defRPr sz="5300"/>
            </a:lvl1pPr>
          </a:lstStyle>
          <a:p>
            <a:r>
              <a:t>System Design: System Deployment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956931" y="2147777"/>
            <a:ext cx="11319161" cy="6529274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endParaRPr dirty="0"/>
          </a:p>
        </p:txBody>
      </p:sp>
      <p:pic>
        <p:nvPicPr>
          <p:cNvPr id="5" name="Picture 4" descr="deployment-diagram-example-700x41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255" y="2018874"/>
            <a:ext cx="11208739" cy="659714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</TotalTime>
  <Words>480</Words>
  <Application>Microsoft Office PowerPoint</Application>
  <PresentationFormat>Custom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Go Local Staff 3 </vt:lpstr>
      <vt:lpstr>Problem</vt:lpstr>
      <vt:lpstr> Requirements:      User stories implemented</vt:lpstr>
      <vt:lpstr>Use case: Staff registration</vt:lpstr>
      <vt:lpstr>Sequence Diagram: Staff Registration</vt:lpstr>
      <vt:lpstr>Use case:  Database query page</vt:lpstr>
      <vt:lpstr>Sequence Diagram: Database query page</vt:lpstr>
      <vt:lpstr>System Design:  System Decomposition</vt:lpstr>
      <vt:lpstr>System Design: System Deployment</vt:lpstr>
      <vt:lpstr>Security/Privacy</vt:lpstr>
      <vt:lpstr>Detailed Design: Class Diagram</vt:lpstr>
      <vt:lpstr>Detailed Design: Class Diagram</vt:lpstr>
      <vt:lpstr>Sunny Test</vt:lpstr>
      <vt:lpstr>Rainy Test</vt:lpstr>
      <vt:lpstr>Sunny Test</vt:lpstr>
      <vt:lpstr>Rainy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GoLocalStaff2</dc:title>
  <dc:creator>Daylin</dc:creator>
  <cp:lastModifiedBy>Daylin</cp:lastModifiedBy>
  <cp:revision>4</cp:revision>
  <dcterms:modified xsi:type="dcterms:W3CDTF">2016-12-06T05:05:26Z</dcterms:modified>
</cp:coreProperties>
</file>