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297976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041" y="-12043"/>
            <a:ext cx="13041499" cy="977768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958" y="3419782"/>
            <a:ext cx="8286889" cy="2341407"/>
          </a:xfrm>
        </p:spPr>
        <p:txBody>
          <a:bodyPr anchor="b">
            <a:noAutofit/>
          </a:bodyPr>
          <a:lstStyle>
            <a:lvl1pPr algn="r">
              <a:defRPr sz="768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958" y="5761187"/>
            <a:ext cx="8286889" cy="156003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6"/>
            <a:ext cx="9027860" cy="4840676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7" y="6357902"/>
            <a:ext cx="9027860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7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65972" y="5165795"/>
            <a:ext cx="7708166" cy="54186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27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357902"/>
            <a:ext cx="9027861" cy="2234257"/>
          </a:xfrm>
        </p:spPr>
        <p:txBody>
          <a:bodyPr anchor="ctr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5430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747716"/>
            <a:ext cx="9027861" cy="3691321"/>
          </a:xfrm>
        </p:spPr>
        <p:txBody>
          <a:bodyPr anchor="b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29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59" y="866987"/>
            <a:ext cx="863599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6523" y="1124093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96728" y="410532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191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874" y="866987"/>
            <a:ext cx="9018972" cy="4298809"/>
          </a:xfrm>
        </p:spPr>
        <p:txBody>
          <a:bodyPr anchor="ctr">
            <a:normAutofit/>
          </a:bodyPr>
          <a:lstStyle>
            <a:lvl1pPr algn="l">
              <a:defRPr sz="6258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66982" y="5707662"/>
            <a:ext cx="9027863" cy="7313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413">
                <a:solidFill>
                  <a:schemeClr val="accent1"/>
                </a:solidFill>
              </a:defRPr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2153122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3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90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66" y="866988"/>
            <a:ext cx="1392088" cy="746873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985" y="866988"/>
            <a:ext cx="7388481" cy="74687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4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49122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6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3841235"/>
            <a:ext cx="9027861" cy="2597804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6439037"/>
            <a:ext cx="9027861" cy="1223680"/>
          </a:xfrm>
        </p:spPr>
        <p:txBody>
          <a:bodyPr anchor="t"/>
          <a:lstStyle>
            <a:lvl1pPr marL="0" indent="0" algn="l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4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866987"/>
            <a:ext cx="9027860" cy="187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988" y="3072838"/>
            <a:ext cx="4391977" cy="5519320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2868" y="3072840"/>
            <a:ext cx="4391979" cy="5519322"/>
          </a:xfrm>
        </p:spPr>
        <p:txBody>
          <a:bodyPr>
            <a:normAutofit/>
          </a:bodyPr>
          <a:lstStyle>
            <a:lvl1pPr>
              <a:defRPr sz="2560"/>
            </a:lvl1pPr>
            <a:lvl2pPr>
              <a:defRPr sz="2276"/>
            </a:lvl2pPr>
            <a:lvl3pPr>
              <a:defRPr sz="1991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6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985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9222" y="3073398"/>
            <a:ext cx="439562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9222" y="3892973"/>
            <a:ext cx="4395622" cy="469918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3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866987"/>
            <a:ext cx="9027860" cy="187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1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0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2131348"/>
            <a:ext cx="3968259" cy="1818263"/>
          </a:xfrm>
        </p:spPr>
        <p:txBody>
          <a:bodyPr anchor="b">
            <a:normAutofit/>
          </a:bodyPr>
          <a:lstStyle>
            <a:lvl1pPr>
              <a:defRPr sz="284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147" y="732338"/>
            <a:ext cx="4815697" cy="78598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3949610"/>
            <a:ext cx="3968259" cy="3675661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87672" indent="0">
              <a:buNone/>
              <a:defRPr sz="1493"/>
            </a:lvl2pPr>
            <a:lvl3pPr marL="975345" indent="0">
              <a:buNone/>
              <a:defRPr sz="1280"/>
            </a:lvl3pPr>
            <a:lvl4pPr marL="1463017" indent="0">
              <a:buNone/>
              <a:defRPr sz="1067"/>
            </a:lvl4pPr>
            <a:lvl5pPr marL="1950690" indent="0">
              <a:buNone/>
              <a:defRPr sz="1067"/>
            </a:lvl5pPr>
            <a:lvl6pPr marL="2438362" indent="0">
              <a:buNone/>
              <a:defRPr sz="1067"/>
            </a:lvl6pPr>
            <a:lvl7pPr marL="2926034" indent="0">
              <a:buNone/>
              <a:defRPr sz="1067"/>
            </a:lvl7pPr>
            <a:lvl8pPr marL="3413707" indent="0">
              <a:buNone/>
              <a:defRPr sz="1067"/>
            </a:lvl8pPr>
            <a:lvl9pPr marL="3901379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9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5" y="6827520"/>
            <a:ext cx="9027860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985" y="866986"/>
            <a:ext cx="9027860" cy="5469466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985" y="7633547"/>
            <a:ext cx="9027860" cy="958612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4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2041" y="-12043"/>
            <a:ext cx="13041500" cy="977768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986" y="866987"/>
            <a:ext cx="9027858" cy="1878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985" y="3072840"/>
            <a:ext cx="9027860" cy="551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7478" y="8592161"/>
            <a:ext cx="972988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6986" y="8592161"/>
            <a:ext cx="657489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5762" y="8592161"/>
            <a:ext cx="729085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05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l" defTabSz="650230" rtl="0" eaLnBrk="1" latinLnBrk="0" hangingPunct="1">
        <a:spcBef>
          <a:spcPct val="0"/>
        </a:spcBef>
        <a:buNone/>
        <a:defRPr sz="51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625575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7580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92603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078319" y="60620"/>
            <a:ext cx="10464801" cy="3302001"/>
          </a:xfrm>
          <a:prstGeom prst="rect">
            <a:avLst/>
          </a:prstGeom>
        </p:spPr>
        <p:txBody>
          <a:bodyPr/>
          <a:lstStyle/>
          <a:p>
            <a:pPr defTabSz="514095">
              <a:defRPr sz="7040"/>
            </a:pPr>
            <a:r>
              <a:t>GoLocalStaff2</a:t>
            </a:r>
          </a:p>
          <a:p>
            <a:pPr defTabSz="514095">
              <a:defRPr sz="7040"/>
            </a:pPr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subTitle" idx="1"/>
          </p:nvPr>
        </p:nvSpPr>
        <p:spPr>
          <a:xfrm>
            <a:off x="1078319" y="2339766"/>
            <a:ext cx="10464801" cy="33020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338835">
              <a:defRPr sz="1856"/>
            </a:pPr>
            <a:r>
              <a:t>Introductory Video</a:t>
            </a:r>
          </a:p>
          <a:p>
            <a:pPr defTabSz="338835">
              <a:defRPr sz="1856"/>
            </a:pPr>
            <a:endParaRPr/>
          </a:p>
          <a:p>
            <a:pPr defTabSz="338835">
              <a:defRPr sz="1856" i="1"/>
            </a:pPr>
            <a:r>
              <a:t>Team Members</a:t>
            </a:r>
          </a:p>
          <a:p>
            <a:pPr defTabSz="338835">
              <a:defRPr sz="1856"/>
            </a:pPr>
            <a:r>
              <a:t>Stephenson Petit-Homme, Tester and Document Creator</a:t>
            </a:r>
          </a:p>
          <a:p>
            <a:pPr defTabSz="338835">
              <a:defRPr sz="1856"/>
            </a:pPr>
            <a:r>
              <a:t>Daniel Gonzalez, Tester and Document Creator</a:t>
            </a:r>
          </a:p>
          <a:p>
            <a:pPr defTabSz="338835">
              <a:defRPr sz="1856"/>
            </a:pPr>
            <a:endParaRPr/>
          </a:p>
          <a:p>
            <a:pPr defTabSz="338835">
              <a:defRPr sz="1856"/>
            </a:pPr>
            <a:r>
              <a:t>Product Owner:</a:t>
            </a:r>
          </a:p>
          <a:p>
            <a:pPr defTabSz="338835">
              <a:defRPr sz="1856"/>
            </a:pPr>
            <a:r>
              <a:t>Eduardo Garcia</a:t>
            </a:r>
          </a:p>
          <a:p>
            <a:pPr defTabSz="338835">
              <a:defRPr sz="1856"/>
            </a:pPr>
            <a:endParaRPr/>
          </a:p>
          <a:p>
            <a:pPr defTabSz="338835">
              <a:defRPr sz="1856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Security/Privacy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Password Hashing</a:t>
            </a:r>
          </a:p>
          <a:p>
            <a:r>
              <a:t>Data Validation</a:t>
            </a:r>
          </a:p>
          <a:p>
            <a:r>
              <a:t>Access Control rules</a:t>
            </a:r>
          </a:p>
          <a:p>
            <a:r>
              <a:t>Secure registration process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Detailed Design: Class Diagram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54" name="image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3864" y="4222399"/>
            <a:ext cx="10514831" cy="44110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Sunny Test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fontScale="85000" lnSpcReduction="20000"/>
          </a:bodyPr>
          <a:lstStyle/>
          <a:p>
            <a:pPr marL="0" indent="0" defTabSz="368045">
              <a:spcBef>
                <a:spcPts val="2600"/>
              </a:spcBef>
              <a:buSzTx/>
              <a:buNone/>
              <a:defRPr sz="2268" b="1">
                <a:latin typeface="Helvetica"/>
                <a:ea typeface="Helvetica"/>
                <a:cs typeface="Helvetica"/>
                <a:sym typeface="Helvetica"/>
              </a:defRPr>
            </a:pPr>
            <a:r>
              <a:t>Test Case for Staff Registration</a:t>
            </a:r>
          </a:p>
          <a:p>
            <a:pPr marL="0" indent="0" defTabSz="368045">
              <a:spcBef>
                <a:spcPts val="2600"/>
              </a:spcBef>
              <a:buSzTx/>
              <a:buNone/>
              <a:defRPr sz="22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Purpose:</a:t>
            </a:r>
            <a:r>
              <a:t> To enable users in creating a staff account</a:t>
            </a:r>
          </a:p>
          <a:p>
            <a:pPr marL="0" indent="0" defTabSz="368045">
              <a:spcBef>
                <a:spcPts val="2600"/>
              </a:spcBef>
              <a:buSzTx/>
              <a:buNone/>
              <a:defRPr sz="2268" b="1">
                <a:latin typeface="Helvetica"/>
                <a:ea typeface="Helvetica"/>
                <a:cs typeface="Helvetica"/>
                <a:sym typeface="Helvetica"/>
              </a:defRPr>
            </a:pPr>
            <a:r>
              <a:t>Preconditions: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User is connected to the internet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User is at the registration page</a:t>
            </a:r>
          </a:p>
          <a:p>
            <a:pPr marL="0" indent="0" defTabSz="368045">
              <a:spcBef>
                <a:spcPts val="2600"/>
              </a:spcBef>
              <a:buSzTx/>
              <a:buNone/>
              <a:defRPr sz="22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Inputs:</a:t>
            </a:r>
            <a:r>
              <a:t> User fills out the registration page by entering the required informations.</a:t>
            </a:r>
          </a:p>
          <a:p>
            <a:pPr marL="0" indent="0" defTabSz="368045">
              <a:spcBef>
                <a:spcPts val="2600"/>
              </a:spcBef>
              <a:buSzTx/>
              <a:buNone/>
              <a:defRPr sz="2268" b="1">
                <a:latin typeface="Helvetica"/>
                <a:ea typeface="Helvetica"/>
                <a:cs typeface="Helvetica"/>
                <a:sym typeface="Helvetica"/>
              </a:defRPr>
            </a:pPr>
            <a:r>
              <a:t>Expected Output: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User receives an email to verify his or her email</a:t>
            </a:r>
          </a:p>
          <a:p>
            <a:pPr marL="280034" indent="-280034" defTabSz="368045">
              <a:spcBef>
                <a:spcPts val="2600"/>
              </a:spcBef>
              <a:defRPr sz="2268"/>
            </a:pPr>
            <a:r>
              <a:t>Once the email is verified, the system lets the user know that the account has been created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Rainy</a:t>
            </a:r>
            <a:r>
              <a:rPr lang="en-US" dirty="0" smtClean="0"/>
              <a:t> </a:t>
            </a:r>
            <a:r>
              <a:rPr dirty="0" smtClean="0"/>
              <a:t>Test</a:t>
            </a:r>
            <a:endParaRPr dirty="0"/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fontScale="85000" lnSpcReduction="20000"/>
          </a:bodyPr>
          <a:lstStyle/>
          <a:p>
            <a:pPr marL="0" indent="0" defTabSz="408940">
              <a:spcBef>
                <a:spcPts val="2900"/>
              </a:spcBef>
              <a:buSzTx/>
              <a:buNone/>
              <a:defRPr sz="252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Test Case for Staff Registration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sz="2520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Purpose:</a:t>
            </a:r>
            <a:r>
              <a:rPr dirty="0"/>
              <a:t> Prevent user from entering malicious input when creating an account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sz="252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Preconditions: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rPr dirty="0"/>
              <a:t>User is connected to the internet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rPr dirty="0"/>
              <a:t>User is at the registration page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sz="2520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Inputs:</a:t>
            </a:r>
            <a:r>
              <a:rPr dirty="0"/>
              <a:t> User fills out the registration page by entering malicious inputs.</a:t>
            </a:r>
          </a:p>
          <a:p>
            <a:pPr marL="0" indent="0" defTabSz="408940">
              <a:spcBef>
                <a:spcPts val="2900"/>
              </a:spcBef>
              <a:buSzTx/>
              <a:buNone/>
              <a:defRPr sz="252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Expected Output:</a:t>
            </a:r>
          </a:p>
          <a:p>
            <a:pPr marL="311150" indent="-311150" defTabSz="408940">
              <a:spcBef>
                <a:spcPts val="2900"/>
              </a:spcBef>
              <a:defRPr sz="2520"/>
            </a:pPr>
            <a:r>
              <a:rPr dirty="0"/>
              <a:t>Warns user of his or her inputs and allow him to reenter the information.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Definition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0" indent="0" defTabSz="455675">
              <a:spcBef>
                <a:spcPts val="3200"/>
              </a:spcBef>
              <a:buSzTx/>
              <a:buNone/>
              <a:defRPr sz="2807"/>
            </a:pPr>
            <a:r>
              <a:t>Event organizers always rely on staffing agencies for staffs whenever they’re planning events. This process raises some issues like:</a:t>
            </a:r>
          </a:p>
          <a:p>
            <a:pPr marL="346709" indent="-346709" defTabSz="455675">
              <a:spcBef>
                <a:spcPts val="3200"/>
              </a:spcBef>
              <a:defRPr sz="2807"/>
            </a:pPr>
            <a:r>
              <a:t>The signed contract with agencies is expensive</a:t>
            </a:r>
          </a:p>
          <a:p>
            <a:pPr marL="346709" indent="-346709" defTabSz="455675">
              <a:spcBef>
                <a:spcPts val="3200"/>
              </a:spcBef>
              <a:defRPr sz="2807"/>
            </a:pPr>
            <a:r>
              <a:t>Agencies Application process is lengthly for staff</a:t>
            </a:r>
          </a:p>
          <a:p>
            <a:pPr marL="346709" indent="-346709" defTabSz="455675">
              <a:spcBef>
                <a:spcPts val="3200"/>
              </a:spcBef>
              <a:defRPr sz="2807"/>
            </a:pPr>
            <a:r>
              <a:t>Limited number of registered staff to agencies</a:t>
            </a:r>
          </a:p>
          <a:p>
            <a:pPr marL="346709" indent="-346709" defTabSz="455675">
              <a:spcBef>
                <a:spcPts val="3200"/>
              </a:spcBef>
              <a:defRPr sz="2807"/>
            </a:pPr>
            <a:endParaRPr/>
          </a:p>
          <a:p>
            <a:pPr marL="0" indent="0" algn="ctr" defTabSz="455675">
              <a:spcBef>
                <a:spcPts val="3200"/>
              </a:spcBef>
              <a:buSzTx/>
              <a:buNone/>
              <a:defRPr sz="2807" b="1">
                <a:latin typeface="Helvetica"/>
                <a:ea typeface="Helvetica"/>
                <a:cs typeface="Helvetica"/>
                <a:sym typeface="Helvetica"/>
              </a:defRPr>
            </a:pPr>
            <a:r>
              <a:t>GoLocalStaff solve all three problems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-20130" y="444500"/>
            <a:ext cx="12832876" cy="2159000"/>
          </a:xfrm>
          <a:prstGeom prst="rect">
            <a:avLst/>
          </a:prstGeom>
        </p:spPr>
        <p:txBody>
          <a:bodyPr/>
          <a:lstStyle/>
          <a:p>
            <a:pPr algn="l">
              <a:defRPr sz="5300"/>
            </a:pPr>
            <a:r>
              <a:t>Requirements: User stories implemented</a:t>
            </a:r>
          </a:p>
          <a:p>
            <a:pPr>
              <a:defRPr sz="5300"/>
            </a:pPr>
            <a:r>
              <a:t>Website/ iPhone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xfrm>
            <a:off x="846407" y="2609850"/>
            <a:ext cx="11099801" cy="6286500"/>
          </a:xfrm>
          <a:prstGeom prst="rect">
            <a:avLst/>
          </a:prstGeom>
        </p:spPr>
        <p:txBody>
          <a:bodyPr anchor="t"/>
          <a:lstStyle/>
          <a:p>
            <a:pPr marL="200025" indent="-200025" defTabSz="262889">
              <a:spcBef>
                <a:spcPts val="1800"/>
              </a:spcBef>
              <a:defRPr sz="1619"/>
            </a:pPr>
            <a:r>
              <a:t>Staff Registration(</a:t>
            </a:r>
            <a:r>
              <a:rPr i="1"/>
              <a:t>Website</a:t>
            </a:r>
            <a:r>
              <a:t>)</a:t>
            </a:r>
          </a:p>
          <a:p>
            <a:pPr marL="200025" indent="-200025" defTabSz="262889">
              <a:spcBef>
                <a:spcPts val="1800"/>
              </a:spcBef>
              <a:defRPr sz="1619"/>
            </a:pPr>
            <a:r>
              <a:t>Login (</a:t>
            </a:r>
            <a:r>
              <a:rPr i="1"/>
              <a:t>Website</a:t>
            </a:r>
            <a:r>
              <a:t>)</a:t>
            </a:r>
          </a:p>
          <a:p>
            <a:pPr marL="200025" indent="-200025" defTabSz="262889">
              <a:spcBef>
                <a:spcPts val="1800"/>
              </a:spcBef>
              <a:defRPr sz="1619"/>
            </a:pPr>
            <a:r>
              <a:t>Set up your profile(</a:t>
            </a:r>
            <a:r>
              <a:rPr i="1"/>
              <a:t>Website</a:t>
            </a:r>
            <a:r>
              <a:t>)</a:t>
            </a:r>
          </a:p>
          <a:p>
            <a:pPr marL="200025" indent="-200025" defTabSz="262889">
              <a:spcBef>
                <a:spcPts val="1800"/>
              </a:spcBef>
              <a:defRPr sz="1619"/>
            </a:pPr>
            <a:r>
              <a:t>Post a resume on the system(</a:t>
            </a:r>
            <a:r>
              <a:rPr i="1"/>
              <a:t>Website</a:t>
            </a:r>
            <a:r>
              <a:t>)</a:t>
            </a:r>
          </a:p>
          <a:p>
            <a:pPr marL="200025" indent="-200025" defTabSz="262889">
              <a:spcBef>
                <a:spcPts val="1800"/>
              </a:spcBef>
              <a:defRPr sz="1619"/>
            </a:pPr>
            <a:r>
              <a:t>View my saved resume(</a:t>
            </a:r>
            <a:r>
              <a:rPr i="1"/>
              <a:t>Website</a:t>
            </a:r>
            <a:r>
              <a:t>)</a:t>
            </a:r>
          </a:p>
          <a:p>
            <a:pPr marL="200025" indent="-200025" defTabSz="262889">
              <a:spcBef>
                <a:spcPts val="1800"/>
              </a:spcBef>
              <a:defRPr sz="1619"/>
            </a:pPr>
            <a:r>
              <a:t>Allows employers to post jobs(</a:t>
            </a:r>
            <a:r>
              <a:rPr i="1"/>
              <a:t>Website</a:t>
            </a:r>
            <a:r>
              <a:t>)</a:t>
            </a:r>
          </a:p>
          <a:p>
            <a:pPr marL="200025" indent="-200025" defTabSz="262889">
              <a:spcBef>
                <a:spcPts val="1800"/>
              </a:spcBef>
              <a:defRPr sz="1619"/>
            </a:pPr>
            <a:r>
              <a:t>Notified staffs when new jobs are posted(</a:t>
            </a:r>
            <a:r>
              <a:rPr i="1"/>
              <a:t>Website</a:t>
            </a:r>
            <a:r>
              <a:t>)</a:t>
            </a:r>
          </a:p>
          <a:p>
            <a:pPr marL="200025" indent="-200025" defTabSz="262889">
              <a:spcBef>
                <a:spcPts val="1800"/>
              </a:spcBef>
              <a:defRPr sz="1619"/>
            </a:pPr>
            <a:r>
              <a:t>Logout from the website(</a:t>
            </a:r>
            <a:r>
              <a:rPr i="1"/>
              <a:t>Website &amp; iPhone</a:t>
            </a:r>
            <a:r>
              <a:t>)</a:t>
            </a:r>
          </a:p>
          <a:p>
            <a:pPr marL="200025" indent="-200025" defTabSz="262889">
              <a:spcBef>
                <a:spcPts val="1800"/>
              </a:spcBef>
              <a:defRPr sz="1619"/>
            </a:pPr>
            <a:r>
              <a:t>Create a job (</a:t>
            </a:r>
            <a:r>
              <a:rPr i="1"/>
              <a:t>iPhone</a:t>
            </a:r>
            <a:r>
              <a:t>)</a:t>
            </a:r>
          </a:p>
          <a:p>
            <a:pPr marL="200025" indent="-200025" defTabSz="262889">
              <a:spcBef>
                <a:spcPts val="1800"/>
              </a:spcBef>
              <a:defRPr sz="1619"/>
            </a:pPr>
            <a:r>
              <a:t>View Job( </a:t>
            </a:r>
            <a:r>
              <a:rPr i="1"/>
              <a:t>iPhone</a:t>
            </a:r>
            <a:r>
              <a:t>)</a:t>
            </a:r>
          </a:p>
          <a:p>
            <a:pPr marL="200025" indent="-200025" defTabSz="262889">
              <a:spcBef>
                <a:spcPts val="1800"/>
              </a:spcBef>
              <a:defRPr sz="1619"/>
            </a:pPr>
            <a:r>
              <a:t>Edit a job(</a:t>
            </a:r>
            <a:r>
              <a:rPr i="1"/>
              <a:t>iPhone</a:t>
            </a:r>
            <a:r>
              <a:t>)</a:t>
            </a:r>
          </a:p>
          <a:p>
            <a:pPr marL="200025" indent="-200025" defTabSz="262889">
              <a:spcBef>
                <a:spcPts val="1800"/>
              </a:spcBef>
              <a:defRPr sz="1619"/>
            </a:pPr>
            <a:r>
              <a:t>Accept a job (</a:t>
            </a:r>
            <a:r>
              <a:rPr i="1"/>
              <a:t>iPhone</a:t>
            </a:r>
            <a:r>
              <a:t>)</a:t>
            </a:r>
          </a:p>
          <a:p>
            <a:pPr marL="200025" indent="-200025" defTabSz="262889">
              <a:spcBef>
                <a:spcPts val="1800"/>
              </a:spcBef>
              <a:defRPr sz="1619"/>
            </a:pPr>
            <a:r>
              <a:t>View assigned staff(</a:t>
            </a:r>
            <a:r>
              <a:rPr i="1"/>
              <a:t>iPhone</a:t>
            </a:r>
            <a:r>
              <a:t>)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25779">
              <a:defRPr sz="7200"/>
            </a:lvl1pPr>
          </a:lstStyle>
          <a:p>
            <a:r>
              <a:t>Use case: Staff registration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0" indent="0" defTabSz="315468">
              <a:spcBef>
                <a:spcPts val="2200"/>
              </a:spcBef>
              <a:buSzTx/>
              <a:buNone/>
              <a:defRPr sz="194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USER STORY DESCRIPTION:</a:t>
            </a:r>
            <a:r>
              <a:t> As a user, I need to be able to create an account, so that I can use the GoLocalStaff services.</a:t>
            </a:r>
          </a:p>
          <a:p>
            <a:pPr marL="0" indent="0" defTabSz="315468">
              <a:spcBef>
                <a:spcPts val="2200"/>
              </a:spcBef>
              <a:buSzTx/>
              <a:buNone/>
              <a:defRPr sz="1944" b="1">
                <a:latin typeface="Helvetica"/>
                <a:ea typeface="Helvetica"/>
                <a:cs typeface="Helvetica"/>
                <a:sym typeface="Helvetica"/>
              </a:defRPr>
            </a:pPr>
            <a:r>
              <a:t>Actors:</a:t>
            </a:r>
          </a:p>
          <a:p>
            <a:pPr marL="240030" indent="-240030" defTabSz="315468">
              <a:spcBef>
                <a:spcPts val="2200"/>
              </a:spcBef>
              <a:defRPr sz="1944"/>
            </a:pPr>
            <a:r>
              <a:t>Staff</a:t>
            </a:r>
          </a:p>
          <a:p>
            <a:pPr marL="0" indent="0" defTabSz="315468">
              <a:spcBef>
                <a:spcPts val="2200"/>
              </a:spcBef>
              <a:buSzTx/>
              <a:buNone/>
              <a:defRPr sz="1944" b="1">
                <a:latin typeface="Helvetica"/>
                <a:ea typeface="Helvetica"/>
                <a:cs typeface="Helvetica"/>
                <a:sym typeface="Helvetica"/>
              </a:defRPr>
            </a:pPr>
            <a:r>
              <a:t>Pre-Conditions:</a:t>
            </a:r>
          </a:p>
          <a:p>
            <a:pPr marL="240030" indent="-240030" defTabSz="315468">
              <a:spcBef>
                <a:spcPts val="2200"/>
              </a:spcBef>
              <a:defRPr sz="1944"/>
            </a:pPr>
            <a:r>
              <a:t>User is on the registration page</a:t>
            </a:r>
          </a:p>
          <a:p>
            <a:pPr marL="0" indent="0" defTabSz="315468">
              <a:spcBef>
                <a:spcPts val="2200"/>
              </a:spcBef>
              <a:buSzTx/>
              <a:buNone/>
              <a:defRPr sz="1944" b="1">
                <a:latin typeface="Helvetica"/>
                <a:ea typeface="Helvetica"/>
                <a:cs typeface="Helvetica"/>
                <a:sym typeface="Helvetica"/>
              </a:defRPr>
            </a:pPr>
            <a:r>
              <a:t>DESCRIPTION:</a:t>
            </a:r>
          </a:p>
          <a:p>
            <a:pPr marL="240030" indent="-240030" defTabSz="315468">
              <a:spcBef>
                <a:spcPts val="2200"/>
              </a:spcBef>
              <a:defRPr sz="1944"/>
            </a:pPr>
            <a:r>
              <a:rPr u="sng"/>
              <a:t>Use case begins</a:t>
            </a:r>
            <a:r>
              <a:t> when the user clicks on the signup button.</a:t>
            </a:r>
          </a:p>
          <a:p>
            <a:pPr marL="240030" indent="-240030" defTabSz="315468">
              <a:spcBef>
                <a:spcPts val="2200"/>
              </a:spcBef>
              <a:defRPr sz="1944"/>
            </a:pPr>
            <a:r>
              <a:t>The user proceeds to enter his or her credentials in the form’s fields.</a:t>
            </a:r>
          </a:p>
          <a:p>
            <a:pPr marL="240030" indent="-240030" defTabSz="315468">
              <a:spcBef>
                <a:spcPts val="2200"/>
              </a:spcBef>
              <a:defRPr sz="1944"/>
            </a:pPr>
            <a:r>
              <a:t>The user clicks on the submit button to submit his or her information.</a:t>
            </a:r>
          </a:p>
          <a:p>
            <a:pPr marL="240030" indent="-240030" defTabSz="315468">
              <a:spcBef>
                <a:spcPts val="2200"/>
              </a:spcBef>
              <a:defRPr sz="1944"/>
            </a:pPr>
            <a:r>
              <a:rPr u="sng"/>
              <a:t>Use case ends</a:t>
            </a:r>
            <a:r>
              <a:t> when the system creates a new account for the user.</a:t>
            </a:r>
            <a:br/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90727">
              <a:defRPr sz="6719"/>
            </a:lvl1pPr>
          </a:lstStyle>
          <a:p>
            <a:r>
              <a:t>Sequence Diagram:Staff Registration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915826" cy="6286500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endParaRPr/>
          </a:p>
        </p:txBody>
      </p:sp>
      <p:pic>
        <p:nvPicPr>
          <p:cNvPr id="133" name="Regis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9499" y="2623441"/>
            <a:ext cx="10087113" cy="58632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case: Create a Job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0" indent="0" defTabSz="251206">
              <a:spcBef>
                <a:spcPts val="1800"/>
              </a:spcBef>
              <a:buSzTx/>
              <a:buNone/>
              <a:defRPr sz="154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USER STORY DESCRIPTION:</a:t>
            </a:r>
            <a:r>
              <a:t> As an employer, I need to be able to post jobs, so that staff users can apply for them.</a:t>
            </a:r>
          </a:p>
          <a:p>
            <a:pPr marL="0" indent="0" defTabSz="251206">
              <a:spcBef>
                <a:spcPts val="1800"/>
              </a:spcBef>
              <a:buSzTx/>
              <a:buNone/>
              <a:defRPr sz="1548" b="1">
                <a:latin typeface="Helvetica"/>
                <a:ea typeface="Helvetica"/>
                <a:cs typeface="Helvetica"/>
                <a:sym typeface="Helvetica"/>
              </a:defRPr>
            </a:pPr>
            <a:r>
              <a:t>Actors: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Employers</a:t>
            </a:r>
          </a:p>
          <a:p>
            <a:pPr marL="0" indent="0" defTabSz="251206">
              <a:spcBef>
                <a:spcPts val="1800"/>
              </a:spcBef>
              <a:buSzTx/>
              <a:buNone/>
              <a:defRPr sz="1548" b="1">
                <a:latin typeface="Helvetica"/>
                <a:ea typeface="Helvetica"/>
                <a:cs typeface="Helvetica"/>
                <a:sym typeface="Helvetica"/>
              </a:defRPr>
            </a:pPr>
            <a:r>
              <a:t>Pre-Conditions: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User has already created an employer account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The device is connected to the internet.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The user is on the home screen.</a:t>
            </a:r>
          </a:p>
          <a:p>
            <a:pPr marL="0" indent="0" defTabSz="251206">
              <a:spcBef>
                <a:spcPts val="1800"/>
              </a:spcBef>
              <a:buSzTx/>
              <a:buNone/>
              <a:defRPr sz="1548" b="1">
                <a:latin typeface="Helvetica"/>
                <a:ea typeface="Helvetica"/>
                <a:cs typeface="Helvetica"/>
                <a:sym typeface="Helvetica"/>
              </a:defRPr>
            </a:pPr>
            <a:r>
              <a:t>DESCRIPTION: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rPr u="sng"/>
              <a:t>Use case begins</a:t>
            </a:r>
            <a:r>
              <a:t> when the user clicks on the </a:t>
            </a:r>
            <a:r>
              <a:rPr b="1" i="1">
                <a:latin typeface="Helvetica"/>
                <a:ea typeface="Helvetica"/>
                <a:cs typeface="Helvetica"/>
                <a:sym typeface="Helvetica"/>
              </a:rPr>
              <a:t>create job</a:t>
            </a:r>
            <a:r>
              <a:t> button.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The system will bring a form with all the required job information.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The user will fill out the form.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t>The user will click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done </a:t>
            </a:r>
            <a:r>
              <a:t>button.</a:t>
            </a:r>
          </a:p>
          <a:p>
            <a:pPr marL="191135" indent="-191135" defTabSz="251206">
              <a:spcBef>
                <a:spcPts val="1800"/>
              </a:spcBef>
              <a:defRPr sz="1548"/>
            </a:pPr>
            <a:r>
              <a:rPr u="sng"/>
              <a:t>Use case ends</a:t>
            </a:r>
            <a:r>
              <a:t> when the system creates .</a:t>
            </a:r>
            <a:br/>
            <a:endParaRPr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title"/>
          </p:nvPr>
        </p:nvSpPr>
        <p:spPr>
          <a:xfrm>
            <a:off x="952500" y="311797"/>
            <a:ext cx="11099800" cy="2159001"/>
          </a:xfrm>
          <a:prstGeom prst="rect">
            <a:avLst/>
          </a:prstGeom>
        </p:spPr>
        <p:txBody>
          <a:bodyPr/>
          <a:lstStyle>
            <a:lvl1pPr algn="l">
              <a:defRPr sz="5800"/>
            </a:lvl1pPr>
          </a:lstStyle>
          <a:p>
            <a:r>
              <a:t>Sequence diagram: Create a job</a:t>
            </a:r>
          </a:p>
        </p:txBody>
      </p:sp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endParaRPr/>
          </a:p>
        </p:txBody>
      </p:sp>
      <p:pic>
        <p:nvPicPr>
          <p:cNvPr id="140" name="Untitled draw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128" y="2253015"/>
            <a:ext cx="10203167" cy="7652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5900"/>
            </a:lvl1pPr>
          </a:lstStyle>
          <a:p>
            <a:r>
              <a:t>System Design: System Decomposition</a:t>
            </a:r>
          </a:p>
        </p:txBody>
      </p:sp>
      <p:pic>
        <p:nvPicPr>
          <p:cNvPr id="143" name="SystemDecomposi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6499" y="2945650"/>
            <a:ext cx="6132246" cy="6794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952500" y="-2871"/>
            <a:ext cx="11099800" cy="2159001"/>
          </a:xfrm>
          <a:prstGeom prst="rect">
            <a:avLst/>
          </a:prstGeom>
        </p:spPr>
        <p:txBody>
          <a:bodyPr/>
          <a:lstStyle>
            <a:lvl1pPr algn="l">
              <a:defRPr sz="5300"/>
            </a:lvl1pPr>
          </a:lstStyle>
          <a:p>
            <a:r>
              <a:t>System Design: System Deployment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191479" y="1578275"/>
            <a:ext cx="12743831" cy="782178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Hardware Requirements:               Software Requirements</a:t>
            </a:r>
          </a:p>
          <a:p>
            <a:r>
              <a:t>Linux based server                      *Objective-C,PHP,MySQL,</a:t>
            </a:r>
          </a:p>
          <a:p>
            <a:r>
              <a:t>iPhone running iOS 9 or newer   HTML,CSS,Xcode</a:t>
            </a:r>
          </a:p>
        </p:txBody>
      </p:sp>
      <p:pic>
        <p:nvPicPr>
          <p:cNvPr id="147" name="SystemDeploym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1850" y="5541104"/>
            <a:ext cx="8801100" cy="4102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555</Words>
  <Application>Microsoft Office PowerPoint</Application>
  <PresentationFormat>Custom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Helvetica</vt:lpstr>
      <vt:lpstr>Helvetica Light</vt:lpstr>
      <vt:lpstr>Helvetica Neue</vt:lpstr>
      <vt:lpstr>Trebuchet MS</vt:lpstr>
      <vt:lpstr>Wingdings 3</vt:lpstr>
      <vt:lpstr>Facet</vt:lpstr>
      <vt:lpstr>GoLocalStaff2 </vt:lpstr>
      <vt:lpstr>Problem Definition</vt:lpstr>
      <vt:lpstr>Requirements: User stories implemented Website/ iPhone</vt:lpstr>
      <vt:lpstr>Use case: Staff registration</vt:lpstr>
      <vt:lpstr>Sequence Diagram:Staff Registration</vt:lpstr>
      <vt:lpstr>Use case: Create a Job</vt:lpstr>
      <vt:lpstr>Sequence diagram: Create a job</vt:lpstr>
      <vt:lpstr>System Design: System Decomposition</vt:lpstr>
      <vt:lpstr>System Design: System Deployment</vt:lpstr>
      <vt:lpstr>Security/Privacy</vt:lpstr>
      <vt:lpstr>Detailed Design: Class Diagram</vt:lpstr>
      <vt:lpstr>Sunny Test</vt:lpstr>
      <vt:lpstr>Rainy 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GoLocalStaff2 </dc:title>
  <cp:lastModifiedBy>Dany</cp:lastModifiedBy>
  <cp:revision>1</cp:revision>
  <dcterms:modified xsi:type="dcterms:W3CDTF">2016-05-05T21:57:08Z</dcterms:modified>
</cp:coreProperties>
</file>