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45920" y="589280"/>
            <a:ext cx="29626561" cy="9652001"/>
          </a:xfrm>
          <a:prstGeom prst="rect">
            <a:avLst/>
          </a:prstGeom>
          <a:ln w="12700">
            <a:miter lim="400000"/>
          </a:ln>
          <a:extLst>
            <a:ext uri="{C572A759-6A51-4108-AA02-DFA0A04FC94B}">
              <ma14:wrappingTextBoxFlag xmlns:ma14="http://schemas.microsoft.com/office/mac/drawingml/2011/main" val="1"/>
            </a:ext>
          </a:extLst>
        </p:spPr>
        <p:txBody>
          <a:bodyPr lIns="214229" tIns="214229" rIns="214229" bIns="214229" anchor="ctr"/>
          <a:lstStyle/>
          <a:p>
            <a:pPr/>
            <a:r>
              <a:t>Title Text</a:t>
            </a:r>
          </a:p>
        </p:txBody>
      </p:sp>
      <p:sp>
        <p:nvSpPr>
          <p:cNvPr id="3" name="Shape 3"/>
          <p:cNvSpPr/>
          <p:nvPr>
            <p:ph type="body" idx="1"/>
          </p:nvPr>
        </p:nvSpPr>
        <p:spPr>
          <a:xfrm>
            <a:off x="1645920" y="10241280"/>
            <a:ext cx="29626561" cy="33649922"/>
          </a:xfrm>
          <a:prstGeom prst="rect">
            <a:avLst/>
          </a:prstGeom>
          <a:ln w="12700">
            <a:miter lim="400000"/>
          </a:ln>
          <a:extLst>
            <a:ext uri="{C572A759-6A51-4108-AA02-DFA0A04FC94B}">
              <ma14:wrappingTextBoxFlag xmlns:ma14="http://schemas.microsoft.com/office/mac/drawingml/2011/main" val="1"/>
            </a:ext>
          </a:extLst>
        </p:spPr>
        <p:txBody>
          <a:bodyPr lIns="214229" tIns="214229" rIns="214229" bIns="214229"/>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29900256" y="39968487"/>
            <a:ext cx="1373495" cy="1366239"/>
          </a:xfrm>
          <a:prstGeom prst="rect">
            <a:avLst/>
          </a:prstGeom>
          <a:ln w="12700">
            <a:miter lim="400000"/>
          </a:ln>
        </p:spPr>
        <p:txBody>
          <a:bodyPr wrap="none" lIns="214229" tIns="214229" rIns="214229" bIns="214229">
            <a:spAutoFit/>
          </a:bodyPr>
          <a:lstStyle>
            <a:lvl1pPr algn="r">
              <a:defRPr sz="6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1pPr>
      <a:lvl2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2pPr>
      <a:lvl3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3pPr>
      <a:lvl4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4pPr>
      <a:lvl5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5pPr>
      <a:lvl6pPr marL="0" marR="0" indent="45720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6pPr>
      <a:lvl7pPr marL="0" marR="0" indent="91440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7pPr>
      <a:lvl8pPr marL="0" marR="0" indent="137160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8pPr>
      <a:lvl9pPr marL="0" marR="0" indent="182880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9pPr>
    </p:titleStyle>
    <p:bodyStyle>
      <a:lvl1pPr marL="1606549" marR="0" indent="-1606549"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1pPr>
      <a:lvl2pPr marL="3675716" marR="0" indent="-1534179"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2pPr>
      <a:lvl3pPr marL="5719790" marR="0" indent="-1435128"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3pPr>
      <a:lvl4pPr marL="8136140" marR="0" indent="-1709940"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4pPr>
      <a:lvl5pPr marL="174990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5pPr>
      <a:lvl6pPr marL="179562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6pPr>
      <a:lvl7pPr marL="184134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7pPr>
      <a:lvl8pPr marL="188706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8pPr>
      <a:lvl9pPr marL="193278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2.jpeg"/><Relationship Id="rId11" Type="http://schemas.openxmlformats.org/officeDocument/2006/relationships/image" Target="../media/image8.png"/><Relationship Id="rId12" Type="http://schemas.openxmlformats.org/officeDocument/2006/relationships/image" Target="../media/image3.jpe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4.jpeg"/><Relationship Id="rId17" Type="http://schemas.openxmlformats.org/officeDocument/2006/relationships/image" Target="../media/image5.jpeg"/><Relationship Id="rId18" Type="http://schemas.openxmlformats.org/officeDocument/2006/relationships/image" Target="../media/image12.png"/><Relationship Id="rId19" Type="http://schemas.openxmlformats.org/officeDocument/2006/relationships/image" Target="../media/image13.png"/><Relationship Id="rId20"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 name="Shape 20"/>
          <p:cNvSpPr/>
          <p:nvPr/>
        </p:nvSpPr>
        <p:spPr>
          <a:xfrm>
            <a:off x="5791200" y="2257425"/>
            <a:ext cx="21336000" cy="1113910"/>
          </a:xfrm>
          <a:prstGeom prst="rect">
            <a:avLst/>
          </a:prstGeom>
          <a:ln w="12700">
            <a:miter lim="400000"/>
          </a:ln>
          <a:extLst>
            <a:ext uri="{C572A759-6A51-4108-AA02-DFA0A04FC94B}">
              <ma14:wrappingTextBoxFlag xmlns:ma14="http://schemas.microsoft.com/office/mac/drawingml/2011/main" val="1"/>
            </a:ext>
          </a:extLst>
        </p:spPr>
        <p:txBody>
          <a:bodyPr lIns="49327" tIns="49327" rIns="49327" bIns="49327">
            <a:spAutoFit/>
          </a:bodyPr>
          <a:lstStyle>
            <a:lvl1pPr algn="ctr" defTabSz="985837">
              <a:lnSpc>
                <a:spcPct val="30000"/>
              </a:lnSpc>
              <a:spcBef>
                <a:spcPts val="4300"/>
              </a:spcBef>
              <a:defRPr b="1" sz="7200">
                <a:effectLst>
                  <a:outerShdw sx="100000" sy="100000" kx="0" ky="0" algn="b" rotWithShape="0" blurRad="12700" dist="38100" dir="2700000">
                    <a:srgbClr val="DDDDDD"/>
                  </a:outerShdw>
                </a:effectLst>
                <a:latin typeface="Times New Roman"/>
                <a:ea typeface="Times New Roman"/>
                <a:cs typeface="Times New Roman"/>
                <a:sym typeface="Times New Roman"/>
              </a:defRPr>
            </a:lvl1pPr>
          </a:lstStyle>
          <a:p>
            <a:pPr/>
            <a:r>
              <a:t>Senior Project, 2015, Fall 2016</a:t>
            </a:r>
          </a:p>
        </p:txBody>
      </p:sp>
      <p:sp>
        <p:nvSpPr>
          <p:cNvPr id="21" name="Shape 21"/>
          <p:cNvSpPr/>
          <p:nvPr/>
        </p:nvSpPr>
        <p:spPr>
          <a:xfrm>
            <a:off x="6560343" y="3238500"/>
            <a:ext cx="19797714" cy="2306613"/>
          </a:xfrm>
          <a:prstGeom prst="rect">
            <a:avLst/>
          </a:prstGeom>
          <a:ln w="12700">
            <a:miter lim="400000"/>
          </a:ln>
          <a:extLst>
            <a:ext uri="{C572A759-6A51-4108-AA02-DFA0A04FC94B}">
              <ma14:wrappingTextBoxFlag xmlns:ma14="http://schemas.microsoft.com/office/mac/drawingml/2011/main" val="1"/>
            </a:ext>
          </a:extLst>
        </p:spPr>
        <p:txBody>
          <a:bodyPr lIns="49327" tIns="49327" rIns="49327" bIns="49327">
            <a:spAutoFit/>
          </a:bodyPr>
          <a:lstStyle/>
          <a:p>
            <a:pPr algn="ctr" defTabSz="985837">
              <a:defRPr b="1" sz="4800">
                <a:solidFill>
                  <a:srgbClr val="3333CC"/>
                </a:solidFill>
              </a:defRPr>
            </a:pPr>
            <a:r>
              <a:t>&lt;GoLocalStaff2&gt;</a:t>
            </a:r>
          </a:p>
          <a:p>
            <a:pPr algn="ctr" defTabSz="985837">
              <a:defRPr b="1" sz="3500">
                <a:solidFill>
                  <a:srgbClr val="3333CC"/>
                </a:solidFill>
              </a:defRPr>
            </a:pPr>
            <a:r>
              <a:t>Student: </a:t>
            </a:r>
            <a:r>
              <a:rPr b="0"/>
              <a:t>Stephenson Petit-Homme</a:t>
            </a:r>
            <a:r>
              <a:rPr b="0"/>
              <a:t>, Florida International University</a:t>
            </a:r>
          </a:p>
          <a:p>
            <a:pPr algn="ctr" defTabSz="985837">
              <a:defRPr b="1" sz="3500">
                <a:solidFill>
                  <a:srgbClr val="3333CC"/>
                </a:solidFill>
              </a:defRPr>
            </a:pPr>
            <a:r>
              <a:t>Mentor:</a:t>
            </a:r>
            <a:r>
              <a:rPr i="1"/>
              <a:t> </a:t>
            </a:r>
            <a:r>
              <a:rPr b="0" i="1"/>
              <a:t>Eduardo Garcia</a:t>
            </a:r>
            <a:r>
              <a:rPr b="0"/>
              <a:t>,</a:t>
            </a:r>
            <a:r>
              <a:rPr b="0" i="1"/>
              <a:t> GoLocal Promotions</a:t>
            </a:r>
            <a:r>
              <a:rPr b="0"/>
              <a:t> </a:t>
            </a:r>
          </a:p>
          <a:p>
            <a:pPr algn="ctr" defTabSz="985837">
              <a:defRPr b="1" sz="3500">
                <a:solidFill>
                  <a:srgbClr val="3333CC"/>
                </a:solidFill>
              </a:defRPr>
            </a:pPr>
            <a:r>
              <a:t>Instructor:</a:t>
            </a:r>
            <a:r>
              <a:rPr i="1"/>
              <a:t> </a:t>
            </a:r>
            <a:r>
              <a:rPr b="0"/>
              <a:t>Masoud Sadjadi, Florida International University</a:t>
            </a:r>
          </a:p>
        </p:txBody>
      </p:sp>
      <p:sp>
        <p:nvSpPr>
          <p:cNvPr id="22" name="Shape 22"/>
          <p:cNvSpPr/>
          <p:nvPr/>
        </p:nvSpPr>
        <p:spPr>
          <a:xfrm>
            <a:off x="1219200" y="42519600"/>
            <a:ext cx="30632400" cy="949790"/>
          </a:xfrm>
          <a:prstGeom prst="rect">
            <a:avLst/>
          </a:prstGeom>
          <a:ln w="12700">
            <a:miter lim="400000"/>
          </a:ln>
          <a:extLst>
            <a:ext uri="{C572A759-6A51-4108-AA02-DFA0A04FC94B}">
              <ma14:wrappingTextBoxFlag xmlns:ma14="http://schemas.microsoft.com/office/mac/drawingml/2011/main" val="1"/>
            </a:ext>
          </a:extLst>
        </p:spPr>
        <p:txBody>
          <a:bodyPr lIns="49327" tIns="49327" rIns="49327" bIns="49327">
            <a:spAutoFit/>
          </a:bodyPr>
          <a:lstStyle>
            <a:lvl1pPr marL="493712" indent="-493712" algn="ctr" defTabSz="985837">
              <a:defRPr sz="3000"/>
            </a:lvl1pPr>
          </a:lstStyle>
          <a:p>
            <a:pPr/>
            <a:r>
              <a:t>The material presented in this poster is based on the work supported by Eduardo Garcia and Sadjadi Masoud. I am thankful for the help I received from my group member, Wilfredo Gomez, and friends. I am especially grateful for my family’s support. </a:t>
            </a:r>
          </a:p>
        </p:txBody>
      </p:sp>
      <p:sp>
        <p:nvSpPr>
          <p:cNvPr id="23" name="Shape 23"/>
          <p:cNvSpPr/>
          <p:nvPr/>
        </p:nvSpPr>
        <p:spPr>
          <a:xfrm>
            <a:off x="914400" y="5486400"/>
            <a:ext cx="31089600" cy="35661600"/>
          </a:xfrm>
          <a:prstGeom prst="rect">
            <a:avLst/>
          </a:prstGeom>
          <a:ln w="63500">
            <a:solidFill>
              <a:srgbClr val="0033CC"/>
            </a:solidFill>
          </a:ln>
        </p:spPr>
        <p:txBody>
          <a:bodyPr lIns="45719" rIns="45719" anchor="ctr"/>
          <a:lstStyle/>
          <a:p>
            <a:pPr>
              <a:defRPr sz="1800"/>
            </a:pPr>
          </a:p>
        </p:txBody>
      </p:sp>
      <p:sp>
        <p:nvSpPr>
          <p:cNvPr id="24" name="Shape 24"/>
          <p:cNvSpPr/>
          <p:nvPr/>
        </p:nvSpPr>
        <p:spPr>
          <a:xfrm>
            <a:off x="4114800" y="5789612"/>
            <a:ext cx="5486400"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Problem</a:t>
            </a:r>
          </a:p>
        </p:txBody>
      </p:sp>
      <p:sp>
        <p:nvSpPr>
          <p:cNvPr id="25" name="Shape 25"/>
          <p:cNvSpPr/>
          <p:nvPr/>
        </p:nvSpPr>
        <p:spPr>
          <a:xfrm>
            <a:off x="914400" y="42062400"/>
            <a:ext cx="31089600" cy="1371600"/>
          </a:xfrm>
          <a:prstGeom prst="rect">
            <a:avLst/>
          </a:prstGeom>
          <a:ln w="63500">
            <a:solidFill>
              <a:srgbClr val="0033CC"/>
            </a:solidFill>
          </a:ln>
        </p:spPr>
        <p:txBody>
          <a:bodyPr lIns="45719" rIns="45719" anchor="ctr"/>
          <a:lstStyle/>
          <a:p>
            <a:pPr>
              <a:defRPr sz="1800"/>
            </a:pPr>
          </a:p>
        </p:txBody>
      </p:sp>
      <p:sp>
        <p:nvSpPr>
          <p:cNvPr id="26" name="Shape 26"/>
          <p:cNvSpPr/>
          <p:nvPr/>
        </p:nvSpPr>
        <p:spPr>
          <a:xfrm>
            <a:off x="1192212" y="41605200"/>
            <a:ext cx="4979988"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Acknowledgement</a:t>
            </a:r>
          </a:p>
        </p:txBody>
      </p:sp>
      <p:sp>
        <p:nvSpPr>
          <p:cNvPr id="27" name="Shape 27"/>
          <p:cNvSpPr/>
          <p:nvPr/>
        </p:nvSpPr>
        <p:spPr>
          <a:xfrm>
            <a:off x="15925800" y="476071"/>
            <a:ext cx="4724400" cy="101794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solidFill>
                  <a:schemeClr val="accent2"/>
                </a:solidFill>
              </a:defRPr>
            </a:lvl1pPr>
          </a:lstStyle>
          <a:p>
            <a:pPr/>
            <a:r>
              <a:t>School of Computing &amp; Information Sciences</a:t>
            </a:r>
          </a:p>
        </p:txBody>
      </p:sp>
      <p:pic>
        <p:nvPicPr>
          <p:cNvPr id="28" name="image.png"/>
          <p:cNvPicPr>
            <a:picLocks noChangeAspect="1"/>
          </p:cNvPicPr>
          <p:nvPr/>
        </p:nvPicPr>
        <p:blipFill>
          <a:blip r:embed="rId2">
            <a:extLst/>
          </a:blip>
          <a:stretch>
            <a:fillRect/>
          </a:stretch>
        </p:blipFill>
        <p:spPr>
          <a:xfrm>
            <a:off x="13182600" y="381000"/>
            <a:ext cx="2630488" cy="1219200"/>
          </a:xfrm>
          <a:prstGeom prst="rect">
            <a:avLst/>
          </a:prstGeom>
          <a:ln w="12700">
            <a:miter lim="400000"/>
          </a:ln>
        </p:spPr>
      </p:pic>
      <p:sp>
        <p:nvSpPr>
          <p:cNvPr id="29" name="Shape 29"/>
          <p:cNvSpPr/>
          <p:nvPr/>
        </p:nvSpPr>
        <p:spPr>
          <a:xfrm>
            <a:off x="13716000" y="5789612"/>
            <a:ext cx="5486400"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Current System</a:t>
            </a:r>
          </a:p>
        </p:txBody>
      </p:sp>
      <p:sp>
        <p:nvSpPr>
          <p:cNvPr id="30" name="Shape 30"/>
          <p:cNvSpPr/>
          <p:nvPr/>
        </p:nvSpPr>
        <p:spPr>
          <a:xfrm>
            <a:off x="23317200" y="5792787"/>
            <a:ext cx="5486400"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Requirements</a:t>
            </a:r>
          </a:p>
        </p:txBody>
      </p:sp>
      <p:sp>
        <p:nvSpPr>
          <p:cNvPr id="31" name="Shape 31"/>
          <p:cNvSpPr/>
          <p:nvPr/>
        </p:nvSpPr>
        <p:spPr>
          <a:xfrm>
            <a:off x="4114800" y="17373600"/>
            <a:ext cx="5486400"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System Design</a:t>
            </a:r>
          </a:p>
        </p:txBody>
      </p:sp>
      <p:sp>
        <p:nvSpPr>
          <p:cNvPr id="32" name="Shape 32"/>
          <p:cNvSpPr/>
          <p:nvPr/>
        </p:nvSpPr>
        <p:spPr>
          <a:xfrm>
            <a:off x="13716000" y="17373600"/>
            <a:ext cx="5486400"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Object Design</a:t>
            </a:r>
          </a:p>
        </p:txBody>
      </p:sp>
      <p:sp>
        <p:nvSpPr>
          <p:cNvPr id="33" name="Shape 33"/>
          <p:cNvSpPr/>
          <p:nvPr/>
        </p:nvSpPr>
        <p:spPr>
          <a:xfrm>
            <a:off x="23317200" y="17373600"/>
            <a:ext cx="5486400"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Implementation</a:t>
            </a:r>
          </a:p>
        </p:txBody>
      </p:sp>
      <p:sp>
        <p:nvSpPr>
          <p:cNvPr id="34" name="Shape 34"/>
          <p:cNvSpPr/>
          <p:nvPr/>
        </p:nvSpPr>
        <p:spPr>
          <a:xfrm>
            <a:off x="4114800" y="29260800"/>
            <a:ext cx="5486400"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Verification</a:t>
            </a:r>
          </a:p>
        </p:txBody>
      </p:sp>
      <p:sp>
        <p:nvSpPr>
          <p:cNvPr id="35" name="Shape 35"/>
          <p:cNvSpPr/>
          <p:nvPr/>
        </p:nvSpPr>
        <p:spPr>
          <a:xfrm>
            <a:off x="14783289" y="28542983"/>
            <a:ext cx="5486401"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Screenshots</a:t>
            </a:r>
          </a:p>
        </p:txBody>
      </p:sp>
      <p:sp>
        <p:nvSpPr>
          <p:cNvPr id="36" name="Shape 36"/>
          <p:cNvSpPr/>
          <p:nvPr/>
        </p:nvSpPr>
        <p:spPr>
          <a:xfrm>
            <a:off x="23317200" y="29260800"/>
            <a:ext cx="5486400" cy="691220"/>
          </a:xfrm>
          <a:prstGeom prst="rect">
            <a:avLst/>
          </a:prstGeom>
          <a:solidFill>
            <a:srgbClr val="FFFFFF"/>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336699"/>
                </a:solidFill>
                <a:effectLst>
                  <a:outerShdw sx="100000" sy="100000" kx="0" ky="0" algn="b" rotWithShape="0" blurRad="12700" dist="25400" dir="2700000">
                    <a:srgbClr val="DDDDDD"/>
                  </a:outerShdw>
                </a:effectLst>
              </a:defRPr>
            </a:lvl1pPr>
          </a:lstStyle>
          <a:p>
            <a:pPr/>
            <a:r>
              <a:t>Summary</a:t>
            </a:r>
          </a:p>
        </p:txBody>
      </p:sp>
      <p:sp>
        <p:nvSpPr>
          <p:cNvPr id="37" name="Shape 37"/>
          <p:cNvSpPr/>
          <p:nvPr/>
        </p:nvSpPr>
        <p:spPr>
          <a:xfrm>
            <a:off x="27203400" y="609600"/>
            <a:ext cx="472440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800">
                <a:solidFill>
                  <a:schemeClr val="accent2"/>
                </a:solidFill>
              </a:defRPr>
            </a:lvl1pPr>
          </a:lstStyle>
          <a:p>
            <a:pPr/>
            <a:r>
              <a:t>Other Related Logos</a:t>
            </a:r>
          </a:p>
        </p:txBody>
      </p:sp>
      <p:sp>
        <p:nvSpPr>
          <p:cNvPr id="38" name="Shape 38"/>
          <p:cNvSpPr/>
          <p:nvPr/>
        </p:nvSpPr>
        <p:spPr>
          <a:xfrm>
            <a:off x="1496982" y="6728507"/>
            <a:ext cx="10064017" cy="18061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vl1pPr>
          </a:lstStyle>
          <a:p>
            <a:pPr/>
            <a:r>
              <a:t>Nowadays, there is an event almost everyday. And it can be very frustrated and costly for events organizers to plan those events since hey must go through staffing agencies to hire their staff or their crew member.</a:t>
            </a:r>
          </a:p>
        </p:txBody>
      </p:sp>
      <p:pic>
        <p:nvPicPr>
          <p:cNvPr id="39" name="pasted-image.png"/>
          <p:cNvPicPr>
            <a:picLocks noChangeAspect="1"/>
          </p:cNvPicPr>
          <p:nvPr/>
        </p:nvPicPr>
        <p:blipFill>
          <a:blip r:embed="rId3">
            <a:extLst/>
          </a:blip>
          <a:stretch>
            <a:fillRect/>
          </a:stretch>
        </p:blipFill>
        <p:spPr>
          <a:xfrm>
            <a:off x="3251596" y="12327"/>
            <a:ext cx="4591423" cy="4591423"/>
          </a:xfrm>
          <a:prstGeom prst="rect">
            <a:avLst/>
          </a:prstGeom>
          <a:ln w="12700">
            <a:miter lim="400000"/>
          </a:ln>
        </p:spPr>
      </p:pic>
      <p:pic>
        <p:nvPicPr>
          <p:cNvPr id="40" name="image13.jpg"/>
          <p:cNvPicPr>
            <a:picLocks noChangeAspect="1"/>
          </p:cNvPicPr>
          <p:nvPr/>
        </p:nvPicPr>
        <p:blipFill>
          <a:blip r:embed="rId4">
            <a:extLst/>
          </a:blip>
          <a:stretch>
            <a:fillRect/>
          </a:stretch>
        </p:blipFill>
        <p:spPr>
          <a:xfrm>
            <a:off x="3670011" y="8579957"/>
            <a:ext cx="5717959" cy="4279247"/>
          </a:xfrm>
          <a:prstGeom prst="rect">
            <a:avLst/>
          </a:prstGeom>
          <a:ln w="12700">
            <a:miter lim="400000"/>
          </a:ln>
        </p:spPr>
      </p:pic>
      <p:sp>
        <p:nvSpPr>
          <p:cNvPr id="41" name="Shape 41"/>
          <p:cNvSpPr/>
          <p:nvPr/>
        </p:nvSpPr>
        <p:spPr>
          <a:xfrm>
            <a:off x="1560482" y="13363880"/>
            <a:ext cx="10442983" cy="20585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400"/>
            </a:lvl1pPr>
          </a:lstStyle>
          <a:p>
            <a:pPr/>
            <a:r>
              <a:t>GlobalStaff alleviates the burden by substituting the middleman, the staffing agencies. We have a website where event organizers can post jobs and where registered crew members can apply for them.</a:t>
            </a:r>
          </a:p>
        </p:txBody>
      </p:sp>
      <p:pic>
        <p:nvPicPr>
          <p:cNvPr id="42" name="image20.png"/>
          <p:cNvPicPr>
            <a:picLocks noChangeAspect="1"/>
          </p:cNvPicPr>
          <p:nvPr/>
        </p:nvPicPr>
        <p:blipFill>
          <a:blip r:embed="rId5">
            <a:extLst/>
          </a:blip>
          <a:stretch>
            <a:fillRect/>
          </a:stretch>
        </p:blipFill>
        <p:spPr>
          <a:xfrm>
            <a:off x="1621912" y="19890268"/>
            <a:ext cx="4120588" cy="9158589"/>
          </a:xfrm>
          <a:prstGeom prst="rect">
            <a:avLst/>
          </a:prstGeom>
          <a:ln w="12700">
            <a:miter lim="400000"/>
          </a:ln>
        </p:spPr>
      </p:pic>
      <p:pic>
        <p:nvPicPr>
          <p:cNvPr id="43" name="1.png"/>
          <p:cNvPicPr>
            <a:picLocks noChangeAspect="1"/>
          </p:cNvPicPr>
          <p:nvPr/>
        </p:nvPicPr>
        <p:blipFill>
          <a:blip r:embed="rId6">
            <a:extLst/>
          </a:blip>
          <a:stretch>
            <a:fillRect/>
          </a:stretch>
        </p:blipFill>
        <p:spPr>
          <a:xfrm>
            <a:off x="7703808" y="20248570"/>
            <a:ext cx="4027666" cy="8441985"/>
          </a:xfrm>
          <a:prstGeom prst="rect">
            <a:avLst/>
          </a:prstGeom>
          <a:ln w="12700">
            <a:miter lim="400000"/>
          </a:ln>
        </p:spPr>
      </p:pic>
      <p:sp>
        <p:nvSpPr>
          <p:cNvPr id="44" name="Shape 44"/>
          <p:cNvSpPr/>
          <p:nvPr/>
        </p:nvSpPr>
        <p:spPr>
          <a:xfrm>
            <a:off x="2651888" y="18566711"/>
            <a:ext cx="1448667" cy="57261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400"/>
            </a:lvl1pPr>
          </a:lstStyle>
          <a:p>
            <a:pPr/>
            <a:r>
              <a:t>iPhone</a:t>
            </a:r>
          </a:p>
        </p:txBody>
      </p:sp>
      <p:sp>
        <p:nvSpPr>
          <p:cNvPr id="45" name="Shape 45"/>
          <p:cNvSpPr/>
          <p:nvPr/>
        </p:nvSpPr>
        <p:spPr>
          <a:xfrm>
            <a:off x="9687611" y="18566711"/>
            <a:ext cx="1656133" cy="57261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400"/>
            </a:lvl1pPr>
          </a:lstStyle>
          <a:p>
            <a:pPr/>
            <a:r>
              <a:t>Website</a:t>
            </a:r>
          </a:p>
        </p:txBody>
      </p:sp>
      <p:sp>
        <p:nvSpPr>
          <p:cNvPr id="46" name="Shape 46"/>
          <p:cNvSpPr/>
          <p:nvPr/>
        </p:nvSpPr>
        <p:spPr>
          <a:xfrm>
            <a:off x="12208244" y="7111185"/>
            <a:ext cx="10064017" cy="65162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400"/>
            </a:pPr>
            <a:r>
              <a:t>Currently events organizers, staffs and crew members are connected through intermediate staffing agencies. Since those agencies have a limited number of registered staffs, events organizers sometimes should contact more than one agency which costs more time and money.</a:t>
            </a:r>
          </a:p>
          <a:p>
            <a:pPr>
              <a:defRPr sz="3400"/>
            </a:pPr>
          </a:p>
          <a:p>
            <a:pPr>
              <a:defRPr sz="3400"/>
            </a:pPr>
            <a:r>
              <a:t>And depending on the hours that the event is scheduled, event organizers could face more problem because most agencies have a strict  schedule. And if a staff is unable to make it to an event, the event organizer suffers while the agency get paid the same amount of money.</a:t>
            </a:r>
          </a:p>
        </p:txBody>
      </p:sp>
      <p:sp>
        <p:nvSpPr>
          <p:cNvPr id="47" name="Shape 47"/>
          <p:cNvSpPr/>
          <p:nvPr/>
        </p:nvSpPr>
        <p:spPr>
          <a:xfrm>
            <a:off x="22919506" y="8399033"/>
            <a:ext cx="8818497" cy="60209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400"/>
            </a:pPr>
            <a:r>
              <a:t>The system should allow:</a:t>
            </a:r>
          </a:p>
          <a:p>
            <a:pPr marL="340894" indent="-340894">
              <a:buSzPct val="100000"/>
              <a:buChar char="•"/>
              <a:defRPr sz="3400"/>
            </a:pPr>
            <a:r>
              <a:t>guess users to create a staff or an employer account</a:t>
            </a:r>
          </a:p>
          <a:p>
            <a:pPr marL="340894" indent="-340894">
              <a:buSzPct val="100000"/>
              <a:buChar char="•"/>
              <a:defRPr sz="3400"/>
            </a:pPr>
            <a:r>
              <a:t>users to logout and reset passwords</a:t>
            </a:r>
          </a:p>
          <a:p>
            <a:pPr marL="340894" indent="-340894">
              <a:buSzPct val="100000"/>
              <a:buChar char="•"/>
              <a:defRPr sz="3400"/>
            </a:pPr>
            <a:r>
              <a:t>Users to verify their phone number during registration</a:t>
            </a:r>
          </a:p>
          <a:p>
            <a:pPr marL="340894" indent="-340894">
              <a:buSzPct val="100000"/>
              <a:buChar char="•"/>
              <a:defRPr sz="3400"/>
            </a:pPr>
            <a:r>
              <a:t>Organizers to post jobs</a:t>
            </a:r>
          </a:p>
          <a:p>
            <a:pPr marL="340894" indent="-340894">
              <a:buSzPct val="100000"/>
              <a:buChar char="•"/>
              <a:defRPr sz="3400"/>
            </a:pPr>
            <a:r>
              <a:t>Staff to apply for jobs</a:t>
            </a:r>
          </a:p>
          <a:p>
            <a:pPr marL="340894" indent="-340894">
              <a:buSzPct val="100000"/>
              <a:buChar char="•"/>
              <a:defRPr sz="3400"/>
            </a:pPr>
            <a:r>
              <a:t>Organizers to search and filter staffs based on ratings and events need.</a:t>
            </a:r>
          </a:p>
          <a:p>
            <a:pPr marL="340894" indent="-340894">
              <a:buSzPct val="100000"/>
              <a:buChar char="•"/>
              <a:defRPr sz="3400"/>
            </a:pPr>
            <a:r>
              <a:t>Organizers to see registered staff in a map to see how far they are from the event. </a:t>
            </a:r>
          </a:p>
        </p:txBody>
      </p:sp>
      <p:sp>
        <p:nvSpPr>
          <p:cNvPr id="48" name="Shape 48"/>
          <p:cNvSpPr/>
          <p:nvPr/>
        </p:nvSpPr>
        <p:spPr>
          <a:xfrm>
            <a:off x="21551748" y="19138385"/>
            <a:ext cx="10442982" cy="55256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0894" indent="-340894">
              <a:buSzPct val="100000"/>
              <a:buChar char="•"/>
              <a:defRPr sz="3400"/>
            </a:pPr>
            <a:r>
              <a:t>The Website is implemented using both Client-Server architecture and Model View Controller</a:t>
            </a:r>
          </a:p>
          <a:p>
            <a:pPr marL="340894" indent="-340894">
              <a:buSzPct val="100000"/>
              <a:buChar char="•"/>
              <a:defRPr sz="3400"/>
            </a:pPr>
            <a:r>
              <a:t>The system is implemented using HTML,CSS,Javascript,MySQL,and the PHP programming language.</a:t>
            </a:r>
          </a:p>
          <a:p>
            <a:pPr marL="340894" indent="-340894">
              <a:buSzPct val="100000"/>
              <a:buChar char="•"/>
              <a:defRPr sz="3400"/>
            </a:pPr>
            <a:r>
              <a:t>The system uses a Linux,Apache,MySQL and PHP server configuration hosted on DigitalOcean.</a:t>
            </a:r>
          </a:p>
          <a:p>
            <a:pPr marL="340894" indent="-340894">
              <a:buSzPct val="100000"/>
              <a:buChar char="•"/>
              <a:defRPr sz="3400"/>
            </a:pPr>
            <a:r>
              <a:t>An API was created in the server to handle JSON POST request from the mobile application to facilitate the communication between the iPhone application and the server.</a:t>
            </a:r>
          </a:p>
        </p:txBody>
      </p:sp>
      <p:sp>
        <p:nvSpPr>
          <p:cNvPr id="49" name="Shape 49"/>
          <p:cNvSpPr/>
          <p:nvPr/>
        </p:nvSpPr>
        <p:spPr>
          <a:xfrm>
            <a:off x="1251428" y="31061521"/>
            <a:ext cx="11816927" cy="25538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3400"/>
            </a:pPr>
            <a:r>
              <a:t>Manual testing was used to test the system. Some</a:t>
            </a:r>
          </a:p>
          <a:p>
            <a:pPr>
              <a:defRPr sz="3400"/>
            </a:pPr>
            <a:r>
              <a:t>volunteers created accounts whether as staff or employers </a:t>
            </a:r>
          </a:p>
          <a:p>
            <a:pPr>
              <a:defRPr sz="3400"/>
            </a:pPr>
            <a:r>
              <a:t>and they also created a their profile. Also staffs user are </a:t>
            </a:r>
          </a:p>
          <a:p>
            <a:pPr>
              <a:defRPr sz="3400"/>
            </a:pPr>
            <a:r>
              <a:t>notified whenever jobs are posted while employers users are</a:t>
            </a:r>
          </a:p>
          <a:p>
            <a:pPr>
              <a:defRPr sz="3400"/>
            </a:pPr>
            <a:r>
              <a:t>able to post jobs.</a:t>
            </a:r>
          </a:p>
        </p:txBody>
      </p:sp>
      <p:pic>
        <p:nvPicPr>
          <p:cNvPr id="50" name="Screen Shot 2016-05-01 at 3.48.25 PM.png"/>
          <p:cNvPicPr>
            <a:picLocks noChangeAspect="1"/>
          </p:cNvPicPr>
          <p:nvPr/>
        </p:nvPicPr>
        <p:blipFill>
          <a:blip r:embed="rId7">
            <a:extLst/>
          </a:blip>
          <a:stretch>
            <a:fillRect/>
          </a:stretch>
        </p:blipFill>
        <p:spPr>
          <a:xfrm>
            <a:off x="13878752" y="29382435"/>
            <a:ext cx="8818497" cy="5511561"/>
          </a:xfrm>
          <a:prstGeom prst="rect">
            <a:avLst/>
          </a:prstGeom>
          <a:ln w="12700">
            <a:miter lim="400000"/>
          </a:ln>
        </p:spPr>
      </p:pic>
      <p:pic>
        <p:nvPicPr>
          <p:cNvPr id="51" name="Screen Shot 2016-05-01 at 3.48.46 PM.png"/>
          <p:cNvPicPr>
            <a:picLocks noChangeAspect="1"/>
          </p:cNvPicPr>
          <p:nvPr/>
        </p:nvPicPr>
        <p:blipFill>
          <a:blip r:embed="rId8">
            <a:extLst/>
          </a:blip>
          <a:stretch>
            <a:fillRect/>
          </a:stretch>
        </p:blipFill>
        <p:spPr>
          <a:xfrm>
            <a:off x="13801027" y="35262250"/>
            <a:ext cx="8973947" cy="5608718"/>
          </a:xfrm>
          <a:prstGeom prst="rect">
            <a:avLst/>
          </a:prstGeom>
          <a:ln w="12700">
            <a:miter lim="400000"/>
          </a:ln>
        </p:spPr>
      </p:pic>
      <p:pic>
        <p:nvPicPr>
          <p:cNvPr id="52" name="Screen Shot 2016-05-01 at 3.48.38 PM.png"/>
          <p:cNvPicPr>
            <a:picLocks noChangeAspect="1"/>
          </p:cNvPicPr>
          <p:nvPr/>
        </p:nvPicPr>
        <p:blipFill>
          <a:blip r:embed="rId9">
            <a:extLst/>
          </a:blip>
          <a:stretch>
            <a:fillRect/>
          </a:stretch>
        </p:blipFill>
        <p:spPr>
          <a:xfrm>
            <a:off x="4346805" y="35310830"/>
            <a:ext cx="8818497" cy="5511561"/>
          </a:xfrm>
          <a:prstGeom prst="rect">
            <a:avLst/>
          </a:prstGeom>
          <a:ln w="12700">
            <a:miter lim="400000"/>
          </a:ln>
        </p:spPr>
      </p:pic>
      <p:sp>
        <p:nvSpPr>
          <p:cNvPr id="53" name="Shape 53"/>
          <p:cNvSpPr/>
          <p:nvPr/>
        </p:nvSpPr>
        <p:spPr>
          <a:xfrm>
            <a:off x="22875499" y="30452569"/>
            <a:ext cx="8818497" cy="45350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400"/>
            </a:pPr>
            <a:r>
              <a:t>The goal of the GoLocalStaff project is to alleviate events organizers burden of going through staffing agencies when hiring staffs. </a:t>
            </a:r>
          </a:p>
          <a:p>
            <a:pPr>
              <a:defRPr sz="3400"/>
            </a:pPr>
          </a:p>
          <a:p>
            <a:pPr>
              <a:defRPr sz="3400"/>
            </a:pPr>
            <a:r>
              <a:t>Though the promotions industry is over saturated with staffing agencies,GoLocal stands out. It stands out because like other staffing agencies which charge different fees, GoLocalStaff is free of charge.</a:t>
            </a:r>
          </a:p>
        </p:txBody>
      </p:sp>
      <p:pic>
        <p:nvPicPr>
          <p:cNvPr id="54" name="image4.jpg"/>
          <p:cNvPicPr>
            <a:picLocks noChangeAspect="1"/>
          </p:cNvPicPr>
          <p:nvPr/>
        </p:nvPicPr>
        <p:blipFill>
          <a:blip r:embed="rId10">
            <a:extLst/>
          </a:blip>
          <a:stretch>
            <a:fillRect/>
          </a:stretch>
        </p:blipFill>
        <p:spPr>
          <a:xfrm>
            <a:off x="25989779" y="571927"/>
            <a:ext cx="2023647" cy="1183833"/>
          </a:xfrm>
          <a:prstGeom prst="rect">
            <a:avLst/>
          </a:prstGeom>
          <a:ln w="12700">
            <a:miter lim="400000"/>
          </a:ln>
        </p:spPr>
      </p:pic>
      <p:pic>
        <p:nvPicPr>
          <p:cNvPr id="55" name="image5.png"/>
          <p:cNvPicPr>
            <a:picLocks noChangeAspect="1"/>
          </p:cNvPicPr>
          <p:nvPr/>
        </p:nvPicPr>
        <p:blipFill>
          <a:blip r:embed="rId11">
            <a:extLst/>
          </a:blip>
          <a:stretch>
            <a:fillRect/>
          </a:stretch>
        </p:blipFill>
        <p:spPr>
          <a:xfrm>
            <a:off x="26062849" y="3744054"/>
            <a:ext cx="1053587" cy="1053587"/>
          </a:xfrm>
          <a:prstGeom prst="rect">
            <a:avLst/>
          </a:prstGeom>
          <a:ln w="12700">
            <a:miter lim="400000"/>
          </a:ln>
        </p:spPr>
      </p:pic>
      <p:pic>
        <p:nvPicPr>
          <p:cNvPr id="56" name="image3.jpeg"/>
          <p:cNvPicPr>
            <a:picLocks noChangeAspect="1"/>
          </p:cNvPicPr>
          <p:nvPr/>
        </p:nvPicPr>
        <p:blipFill>
          <a:blip r:embed="rId12">
            <a:extLst/>
          </a:blip>
          <a:stretch>
            <a:fillRect/>
          </a:stretch>
        </p:blipFill>
        <p:spPr>
          <a:xfrm>
            <a:off x="28373623" y="716530"/>
            <a:ext cx="1680653" cy="1260490"/>
          </a:xfrm>
          <a:prstGeom prst="rect">
            <a:avLst/>
          </a:prstGeom>
          <a:ln w="12700">
            <a:miter lim="400000"/>
          </a:ln>
        </p:spPr>
      </p:pic>
      <p:pic>
        <p:nvPicPr>
          <p:cNvPr id="57" name="image8.png"/>
          <p:cNvPicPr>
            <a:picLocks noChangeAspect="1"/>
          </p:cNvPicPr>
          <p:nvPr/>
        </p:nvPicPr>
        <p:blipFill>
          <a:blip r:embed="rId13">
            <a:extLst/>
          </a:blip>
          <a:stretch>
            <a:fillRect/>
          </a:stretch>
        </p:blipFill>
        <p:spPr>
          <a:xfrm>
            <a:off x="28675049" y="2662298"/>
            <a:ext cx="1927035" cy="1021329"/>
          </a:xfrm>
          <a:prstGeom prst="rect">
            <a:avLst/>
          </a:prstGeom>
          <a:ln w="12700">
            <a:miter lim="400000"/>
          </a:ln>
        </p:spPr>
      </p:pic>
      <p:pic>
        <p:nvPicPr>
          <p:cNvPr id="58" name="image9.png"/>
          <p:cNvPicPr>
            <a:picLocks noChangeAspect="1"/>
          </p:cNvPicPr>
          <p:nvPr/>
        </p:nvPicPr>
        <p:blipFill>
          <a:blip r:embed="rId14">
            <a:extLst/>
          </a:blip>
          <a:stretch>
            <a:fillRect/>
          </a:stretch>
        </p:blipFill>
        <p:spPr>
          <a:xfrm>
            <a:off x="29888597" y="3360387"/>
            <a:ext cx="2367721" cy="1675163"/>
          </a:xfrm>
          <a:prstGeom prst="rect">
            <a:avLst/>
          </a:prstGeom>
          <a:ln w="12700">
            <a:miter lim="400000"/>
          </a:ln>
        </p:spPr>
      </p:pic>
      <p:pic>
        <p:nvPicPr>
          <p:cNvPr id="59" name="image2.png"/>
          <p:cNvPicPr>
            <a:picLocks noChangeAspect="1"/>
          </p:cNvPicPr>
          <p:nvPr/>
        </p:nvPicPr>
        <p:blipFill>
          <a:blip r:embed="rId15">
            <a:extLst/>
          </a:blip>
          <a:stretch>
            <a:fillRect/>
          </a:stretch>
        </p:blipFill>
        <p:spPr>
          <a:xfrm>
            <a:off x="25989779" y="2289330"/>
            <a:ext cx="1732721" cy="1039633"/>
          </a:xfrm>
          <a:prstGeom prst="rect">
            <a:avLst/>
          </a:prstGeom>
          <a:ln w="12700">
            <a:miter lim="400000"/>
          </a:ln>
        </p:spPr>
      </p:pic>
      <p:pic>
        <p:nvPicPr>
          <p:cNvPr id="60" name="image7.jpg"/>
          <p:cNvPicPr>
            <a:picLocks noChangeAspect="1"/>
          </p:cNvPicPr>
          <p:nvPr/>
        </p:nvPicPr>
        <p:blipFill>
          <a:blip r:embed="rId16">
            <a:extLst/>
          </a:blip>
          <a:stretch>
            <a:fillRect/>
          </a:stretch>
        </p:blipFill>
        <p:spPr>
          <a:xfrm>
            <a:off x="23786966" y="3392247"/>
            <a:ext cx="1757202" cy="1757202"/>
          </a:xfrm>
          <a:prstGeom prst="rect">
            <a:avLst/>
          </a:prstGeom>
          <a:ln w="12700">
            <a:miter lim="400000"/>
          </a:ln>
        </p:spPr>
      </p:pic>
      <p:pic>
        <p:nvPicPr>
          <p:cNvPr id="61" name="image6.jpg"/>
          <p:cNvPicPr>
            <a:picLocks noChangeAspect="1"/>
          </p:cNvPicPr>
          <p:nvPr/>
        </p:nvPicPr>
        <p:blipFill>
          <a:blip r:embed="rId17">
            <a:extLst/>
          </a:blip>
          <a:stretch>
            <a:fillRect/>
          </a:stretch>
        </p:blipFill>
        <p:spPr>
          <a:xfrm>
            <a:off x="27635119" y="3967222"/>
            <a:ext cx="2033221" cy="849169"/>
          </a:xfrm>
          <a:prstGeom prst="rect">
            <a:avLst/>
          </a:prstGeom>
          <a:ln w="12700">
            <a:miter lim="400000"/>
          </a:ln>
        </p:spPr>
      </p:pic>
      <p:pic>
        <p:nvPicPr>
          <p:cNvPr id="62" name="image12.png"/>
          <p:cNvPicPr>
            <a:picLocks noChangeAspect="1"/>
          </p:cNvPicPr>
          <p:nvPr/>
        </p:nvPicPr>
        <p:blipFill>
          <a:blip r:embed="rId18">
            <a:extLst/>
          </a:blip>
          <a:stretch>
            <a:fillRect/>
          </a:stretch>
        </p:blipFill>
        <p:spPr>
          <a:xfrm>
            <a:off x="30335267" y="278221"/>
            <a:ext cx="1474381" cy="1474380"/>
          </a:xfrm>
          <a:prstGeom prst="rect">
            <a:avLst/>
          </a:prstGeom>
          <a:ln w="12700">
            <a:miter lim="400000"/>
          </a:ln>
        </p:spPr>
      </p:pic>
      <p:pic>
        <p:nvPicPr>
          <p:cNvPr id="63" name="image11.png"/>
          <p:cNvPicPr>
            <a:picLocks noChangeAspect="1"/>
          </p:cNvPicPr>
          <p:nvPr/>
        </p:nvPicPr>
        <p:blipFill>
          <a:blip r:embed="rId19">
            <a:extLst/>
          </a:blip>
          <a:stretch>
            <a:fillRect/>
          </a:stretch>
        </p:blipFill>
        <p:spPr>
          <a:xfrm>
            <a:off x="23701551" y="382759"/>
            <a:ext cx="1928032" cy="1928032"/>
          </a:xfrm>
          <a:prstGeom prst="rect">
            <a:avLst/>
          </a:prstGeom>
          <a:ln w="12700">
            <a:miter lim="400000"/>
          </a:ln>
        </p:spPr>
      </p:pic>
      <p:pic>
        <p:nvPicPr>
          <p:cNvPr id="64" name="image16.png"/>
          <p:cNvPicPr>
            <a:picLocks noChangeAspect="1"/>
          </p:cNvPicPr>
          <p:nvPr/>
        </p:nvPicPr>
        <p:blipFill>
          <a:blip r:embed="rId20">
            <a:extLst/>
          </a:blip>
          <a:stretch>
            <a:fillRect/>
          </a:stretch>
        </p:blipFill>
        <p:spPr>
          <a:xfrm>
            <a:off x="12402910" y="19244568"/>
            <a:ext cx="7608609" cy="828569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seño predeterminado">
  <a:themeElements>
    <a:clrScheme name="Diseño predeterminado">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iseño predeterminado">
      <a:majorFont>
        <a:latin typeface="Helvetica"/>
        <a:ea typeface="Helvetica"/>
        <a:cs typeface="Helvetica"/>
      </a:majorFont>
      <a:minorFont>
        <a:latin typeface="Calibri"/>
        <a:ea typeface="Calibri"/>
        <a:cs typeface="Calibri"/>
      </a:minorFont>
    </a:fontScheme>
    <a:fmtScheme name="Diseño predeterminad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seño predeterminado">
  <a:themeElements>
    <a:clrScheme name="Diseño predeterminado">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iseño predeterminado">
      <a:majorFont>
        <a:latin typeface="Helvetica"/>
        <a:ea typeface="Helvetica"/>
        <a:cs typeface="Helvetica"/>
      </a:majorFont>
      <a:minorFont>
        <a:latin typeface="Calibri"/>
        <a:ea typeface="Calibri"/>
        <a:cs typeface="Calibri"/>
      </a:minorFont>
    </a:fontScheme>
    <a:fmtScheme name="Diseño predeterminad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