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200" kern="1200">
        <a:solidFill>
          <a:schemeClr val="tx1"/>
        </a:solidFill>
        <a:latin typeface="Arial" charset="0"/>
        <a:ea typeface="ＭＳ Ｐゴシック" charset="-128"/>
        <a:cs typeface="+mn-cs"/>
      </a:defRPr>
    </a:lvl1pPr>
    <a:lvl2pPr marL="457128" algn="l" rtl="0" fontAlgn="base">
      <a:spcBef>
        <a:spcPct val="0"/>
      </a:spcBef>
      <a:spcAft>
        <a:spcPct val="0"/>
      </a:spcAft>
      <a:defRPr sz="8200" kern="1200">
        <a:solidFill>
          <a:schemeClr val="tx1"/>
        </a:solidFill>
        <a:latin typeface="Arial" charset="0"/>
        <a:ea typeface="ＭＳ Ｐゴシック" charset="-128"/>
        <a:cs typeface="+mn-cs"/>
      </a:defRPr>
    </a:lvl2pPr>
    <a:lvl3pPr marL="914256" algn="l" rtl="0" fontAlgn="base">
      <a:spcBef>
        <a:spcPct val="0"/>
      </a:spcBef>
      <a:spcAft>
        <a:spcPct val="0"/>
      </a:spcAft>
      <a:defRPr sz="8200" kern="1200">
        <a:solidFill>
          <a:schemeClr val="tx1"/>
        </a:solidFill>
        <a:latin typeface="Arial" charset="0"/>
        <a:ea typeface="ＭＳ Ｐゴシック" charset="-128"/>
        <a:cs typeface="+mn-cs"/>
      </a:defRPr>
    </a:lvl3pPr>
    <a:lvl4pPr marL="1371379" algn="l" rtl="0" fontAlgn="base">
      <a:spcBef>
        <a:spcPct val="0"/>
      </a:spcBef>
      <a:spcAft>
        <a:spcPct val="0"/>
      </a:spcAft>
      <a:defRPr sz="8200" kern="1200">
        <a:solidFill>
          <a:schemeClr val="tx1"/>
        </a:solidFill>
        <a:latin typeface="Arial" charset="0"/>
        <a:ea typeface="ＭＳ Ｐゴシック" charset="-128"/>
        <a:cs typeface="+mn-cs"/>
      </a:defRPr>
    </a:lvl4pPr>
    <a:lvl5pPr marL="1828507" algn="l" rtl="0" fontAlgn="base">
      <a:spcBef>
        <a:spcPct val="0"/>
      </a:spcBef>
      <a:spcAft>
        <a:spcPct val="0"/>
      </a:spcAft>
      <a:defRPr sz="8200" kern="1200">
        <a:solidFill>
          <a:schemeClr val="tx1"/>
        </a:solidFill>
        <a:latin typeface="Arial" charset="0"/>
        <a:ea typeface="ＭＳ Ｐゴシック" charset="-128"/>
        <a:cs typeface="+mn-cs"/>
      </a:defRPr>
    </a:lvl5pPr>
    <a:lvl6pPr marL="2285635" algn="l" defTabSz="914256" rtl="0" eaLnBrk="1" latinLnBrk="0" hangingPunct="1">
      <a:defRPr sz="8200" kern="1200">
        <a:solidFill>
          <a:schemeClr val="tx1"/>
        </a:solidFill>
        <a:latin typeface="Arial" charset="0"/>
        <a:ea typeface="ＭＳ Ｐゴシック" charset="-128"/>
        <a:cs typeface="+mn-cs"/>
      </a:defRPr>
    </a:lvl6pPr>
    <a:lvl7pPr marL="2742763" algn="l" defTabSz="914256" rtl="0" eaLnBrk="1" latinLnBrk="0" hangingPunct="1">
      <a:defRPr sz="8200" kern="1200">
        <a:solidFill>
          <a:schemeClr val="tx1"/>
        </a:solidFill>
        <a:latin typeface="Arial" charset="0"/>
        <a:ea typeface="ＭＳ Ｐゴシック" charset="-128"/>
        <a:cs typeface="+mn-cs"/>
      </a:defRPr>
    </a:lvl7pPr>
    <a:lvl8pPr marL="3199886" algn="l" defTabSz="914256" rtl="0" eaLnBrk="1" latinLnBrk="0" hangingPunct="1">
      <a:defRPr sz="8200" kern="1200">
        <a:solidFill>
          <a:schemeClr val="tx1"/>
        </a:solidFill>
        <a:latin typeface="Arial" charset="0"/>
        <a:ea typeface="ＭＳ Ｐゴシック" charset="-128"/>
        <a:cs typeface="+mn-cs"/>
      </a:defRPr>
    </a:lvl8pPr>
    <a:lvl9pPr marL="3657014" algn="l" defTabSz="914256" rtl="0" eaLnBrk="1" latinLnBrk="0" hangingPunct="1">
      <a:defRPr sz="82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3" autoAdjust="0"/>
  </p:normalViewPr>
  <p:slideViewPr>
    <p:cSldViewPr>
      <p:cViewPr>
        <p:scale>
          <a:sx n="45" d="100"/>
          <a:sy n="45" d="100"/>
        </p:scale>
        <p:origin x="-888" y="2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64ACF8-AAD2-44EE-85DF-026B26B6C445}" type="datetime1">
              <a:rPr lang="en-US"/>
              <a:pPr/>
              <a:t>8/1/2016</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040AA77-DEB7-4DD1-A2FF-2D89A66369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ＭＳ Ｐゴシック" charset="-128"/>
        <a:cs typeface="ＭＳ Ｐゴシック" charset="-128"/>
      </a:defRPr>
    </a:lvl1pPr>
    <a:lvl2pPr marL="457128" algn="l" rtl="0" eaLnBrk="0" fontAlgn="base" hangingPunct="0">
      <a:spcBef>
        <a:spcPct val="30000"/>
      </a:spcBef>
      <a:spcAft>
        <a:spcPct val="0"/>
      </a:spcAft>
      <a:defRPr sz="1000" kern="1200">
        <a:solidFill>
          <a:schemeClr val="tx1"/>
        </a:solidFill>
        <a:latin typeface="+mn-lt"/>
        <a:ea typeface="ＭＳ Ｐゴシック" charset="-128"/>
        <a:cs typeface="+mn-cs"/>
      </a:defRPr>
    </a:lvl2pPr>
    <a:lvl3pPr marL="914256" algn="l" rtl="0" eaLnBrk="0" fontAlgn="base" hangingPunct="0">
      <a:spcBef>
        <a:spcPct val="30000"/>
      </a:spcBef>
      <a:spcAft>
        <a:spcPct val="0"/>
      </a:spcAft>
      <a:defRPr sz="1000" kern="1200">
        <a:solidFill>
          <a:schemeClr val="tx1"/>
        </a:solidFill>
        <a:latin typeface="+mn-lt"/>
        <a:ea typeface="ＭＳ Ｐゴシック" charset="-128"/>
        <a:cs typeface="+mn-cs"/>
      </a:defRPr>
    </a:lvl3pPr>
    <a:lvl4pPr marL="1371379" algn="l" rtl="0" eaLnBrk="0" fontAlgn="base" hangingPunct="0">
      <a:spcBef>
        <a:spcPct val="30000"/>
      </a:spcBef>
      <a:spcAft>
        <a:spcPct val="0"/>
      </a:spcAft>
      <a:defRPr sz="1000" kern="1200">
        <a:solidFill>
          <a:schemeClr val="tx1"/>
        </a:solidFill>
        <a:latin typeface="+mn-lt"/>
        <a:ea typeface="ＭＳ Ｐゴシック" charset="-128"/>
        <a:cs typeface="+mn-cs"/>
      </a:defRPr>
    </a:lvl4pPr>
    <a:lvl5pPr marL="1828507" algn="l" rtl="0" eaLnBrk="0" fontAlgn="base" hangingPunct="0">
      <a:spcBef>
        <a:spcPct val="30000"/>
      </a:spcBef>
      <a:spcAft>
        <a:spcPct val="0"/>
      </a:spcAft>
      <a:defRPr sz="1000" kern="1200">
        <a:solidFill>
          <a:schemeClr val="tx1"/>
        </a:solidFill>
        <a:latin typeface="+mn-lt"/>
        <a:ea typeface="ＭＳ Ｐゴシック" charset="-128"/>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2143125" y="685800"/>
            <a:ext cx="2571750" cy="3429000"/>
          </a:xfrm>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noFill/>
          <a:ln>
            <a:miter lim="800000"/>
            <a:headEnd/>
            <a:tailEnd/>
          </a:ln>
        </p:spPr>
        <p:txBody>
          <a:bodyPr/>
          <a:lstStyle/>
          <a:p>
            <a:fld id="{21BD0634-C01C-48DA-BCCA-AFDC3DF4744C}"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E4E535D-CE22-4D38-90AE-DD32B12A63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6181DA-64F6-4C0D-AAF2-A1341C06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22E906B-1811-4557-A9C8-D3A20F86D8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612F93D-A12C-4417-8A3D-BE476A277F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A176C8-059A-438D-B170-B056C1EB4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91CDFF4-EBE0-4CA9-9FE3-93E7979350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A2F7D20-10ED-4436-B7D9-9CC001D285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9C18FA3-3342-4E0A-A944-F540C2C1AF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5B507D0-D860-49F4-97AC-0DD16F865E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59B8AAB-B8C3-4C2D-B68D-E96FA0B118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53A3192-9FAE-43EB-B38D-FA0A3200C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5E9EFF">
                <a:alpha val="31000"/>
              </a:srgbClr>
            </a:gs>
            <a:gs pos="39999">
              <a:srgbClr val="85C2FF"/>
            </a:gs>
            <a:gs pos="70000">
              <a:srgbClr val="C4D6EB"/>
            </a:gs>
            <a:gs pos="100000">
              <a:srgbClr val="FFEBFA"/>
            </a:gs>
          </a:gsLst>
          <a:lin ang="12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805657D-65F6-4FEE-A6EF-32AD027B1A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1447800" y="30251400"/>
            <a:ext cx="29794200" cy="10587514"/>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45" name="TextBox 44"/>
          <p:cNvSpPr txBox="1"/>
          <p:nvPr/>
        </p:nvSpPr>
        <p:spPr>
          <a:xfrm>
            <a:off x="1219200" y="18440400"/>
            <a:ext cx="30708600" cy="10287000"/>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3" name="TextBox 42"/>
          <p:cNvSpPr txBox="1"/>
          <p:nvPr/>
        </p:nvSpPr>
        <p:spPr>
          <a:xfrm>
            <a:off x="1295400" y="6781800"/>
            <a:ext cx="30480000" cy="10187404"/>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TextBox 31"/>
          <p:cNvSpPr txBox="1"/>
          <p:nvPr/>
        </p:nvSpPr>
        <p:spPr>
          <a:xfrm>
            <a:off x="22021800" y="18897600"/>
            <a:ext cx="9753600" cy="9325630"/>
          </a:xfrm>
          <a:prstGeom prst="rect">
            <a:avLst/>
          </a:prstGeom>
          <a:solidFill>
            <a:schemeClr val="bg1"/>
          </a:solidFill>
        </p:spPr>
        <p:txBody>
          <a:bodyPr wrap="square" rtlCol="0">
            <a:spAutoFit/>
          </a:bodyPr>
          <a:lstStyle/>
          <a:p>
            <a:endParaRPr lang="en-US" sz="2000" dirty="0"/>
          </a:p>
          <a:p>
            <a:endParaRPr lang="en-US" sz="2000" dirty="0"/>
          </a:p>
          <a:p>
            <a:endParaRPr lang="en-US" sz="2000" dirty="0"/>
          </a:p>
          <a:p>
            <a:endParaRPr lang="en-US" sz="2000" dirty="0"/>
          </a:p>
          <a:p>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45" name="Text Box 5"/>
          <p:cNvSpPr txBox="1">
            <a:spLocks noChangeArrowheads="1"/>
          </p:cNvSpPr>
          <p:nvPr/>
        </p:nvSpPr>
        <p:spPr bwMode="auto">
          <a:xfrm>
            <a:off x="5791203" y="2257421"/>
            <a:ext cx="21336001" cy="432002"/>
          </a:xfrm>
          <a:prstGeom prst="rect">
            <a:avLst/>
          </a:prstGeom>
          <a:noFill/>
          <a:ln w="9525">
            <a:noFill/>
            <a:miter lim="800000"/>
            <a:headEnd/>
            <a:tailEnd/>
          </a:ln>
          <a:effectLst/>
        </p:spPr>
        <p:txBody>
          <a:bodyPr lIns="98640" tIns="49320" rIns="98640" bIns="49320">
            <a:spAutoFit/>
          </a:bodyPr>
          <a:lstStyle/>
          <a:p>
            <a:pPr algn="ctr" defTabSz="985680">
              <a:lnSpc>
                <a:spcPct val="30000"/>
              </a:lnSpc>
              <a:spcBef>
                <a:spcPct val="50000"/>
              </a:spcBef>
            </a:pPr>
            <a:r>
              <a:rPr lang="en-US" sz="7200" b="1" dirty="0">
                <a:effectLst>
                  <a:outerShdw blurRad="38100" dist="38100" dir="2700000" algn="tl">
                    <a:srgbClr val="C0C0C0"/>
                  </a:outerShdw>
                </a:effectLst>
                <a:latin typeface="Times New Roman" charset="0"/>
              </a:rPr>
              <a:t>Senior Project, 2016, Summer</a:t>
            </a:r>
            <a:endParaRPr lang="en-US" sz="7200" dirty="0">
              <a:latin typeface="Times New Roman" charset="0"/>
            </a:endParaRPr>
          </a:p>
        </p:txBody>
      </p:sp>
      <p:sp>
        <p:nvSpPr>
          <p:cNvPr id="14339" name="Text Box 12"/>
          <p:cNvSpPr txBox="1">
            <a:spLocks noChangeArrowheads="1"/>
          </p:cNvSpPr>
          <p:nvPr/>
        </p:nvSpPr>
        <p:spPr bwMode="auto">
          <a:xfrm>
            <a:off x="6567487" y="2743200"/>
            <a:ext cx="19797710" cy="2407928"/>
          </a:xfrm>
          <a:prstGeom prst="rect">
            <a:avLst/>
          </a:prstGeom>
          <a:noFill/>
          <a:ln w="9525">
            <a:noFill/>
            <a:miter lim="800000"/>
            <a:headEnd/>
            <a:tailEnd/>
          </a:ln>
        </p:spPr>
        <p:txBody>
          <a:bodyPr lIns="98640" tIns="49320" rIns="98640" bIns="49320">
            <a:spAutoFit/>
          </a:bodyPr>
          <a:lstStyle/>
          <a:p>
            <a:pPr algn="ctr" defTabSz="985680"/>
            <a:r>
              <a:rPr lang="en-US" sz="4800" b="1" dirty="0">
                <a:solidFill>
                  <a:srgbClr val="3333CC"/>
                </a:solidFill>
              </a:rPr>
              <a:t>Multi Modal Interactive Paint</a:t>
            </a:r>
          </a:p>
          <a:p>
            <a:pPr algn="ctr" defTabSz="985680"/>
            <a:r>
              <a:rPr lang="en-US" sz="3400" b="1" dirty="0">
                <a:solidFill>
                  <a:srgbClr val="3333CC"/>
                </a:solidFill>
              </a:rPr>
              <a:t>Student: </a:t>
            </a:r>
            <a:r>
              <a:rPr lang="en-US" sz="3400" dirty="0">
                <a:solidFill>
                  <a:srgbClr val="3333CC"/>
                </a:solidFill>
              </a:rPr>
              <a:t>Alexander </a:t>
            </a:r>
            <a:r>
              <a:rPr lang="en-US" sz="3400" dirty="0" err="1">
                <a:solidFill>
                  <a:srgbClr val="3333CC"/>
                </a:solidFill>
              </a:rPr>
              <a:t>Karpis</a:t>
            </a:r>
            <a:r>
              <a:rPr lang="en-US" sz="3400" dirty="0">
                <a:solidFill>
                  <a:srgbClr val="3333CC"/>
                </a:solidFill>
              </a:rPr>
              <a:t>, Florida International University</a:t>
            </a:r>
          </a:p>
          <a:p>
            <a:pPr algn="ctr" defTabSz="985680"/>
            <a:r>
              <a:rPr lang="en-US" sz="3400" b="1" dirty="0">
                <a:solidFill>
                  <a:srgbClr val="3333CC"/>
                </a:solidFill>
              </a:rPr>
              <a:t>Mentor:</a:t>
            </a:r>
            <a:r>
              <a:rPr lang="en-US" sz="3400" b="1" i="1" dirty="0">
                <a:solidFill>
                  <a:srgbClr val="3333CC"/>
                </a:solidFill>
              </a:rPr>
              <a:t> </a:t>
            </a:r>
            <a:r>
              <a:rPr lang="en-US" sz="3400" i="1" dirty="0">
                <a:solidFill>
                  <a:srgbClr val="3333CC"/>
                </a:solidFill>
              </a:rPr>
              <a:t>Dr.</a:t>
            </a:r>
            <a:r>
              <a:rPr lang="en-US" sz="3400" b="1" i="1" dirty="0">
                <a:solidFill>
                  <a:srgbClr val="3333CC"/>
                </a:solidFill>
              </a:rPr>
              <a:t> </a:t>
            </a:r>
            <a:r>
              <a:rPr lang="en-US" sz="3400" dirty="0">
                <a:solidFill>
                  <a:srgbClr val="3333CC"/>
                </a:solidFill>
              </a:rPr>
              <a:t>Francisco R. Ortega</a:t>
            </a:r>
            <a:r>
              <a:rPr lang="en-US" altLang="ja-JP" sz="3400" dirty="0">
                <a:solidFill>
                  <a:srgbClr val="3333CC"/>
                </a:solidFill>
              </a:rPr>
              <a:t>, </a:t>
            </a:r>
            <a:r>
              <a:rPr lang="en-US" altLang="ja-JP" sz="3400" i="1" dirty="0">
                <a:solidFill>
                  <a:srgbClr val="3333CC"/>
                </a:solidFill>
              </a:rPr>
              <a:t> </a:t>
            </a:r>
            <a:r>
              <a:rPr lang="en-US" altLang="ja-JP" sz="3400" i="1" dirty="0" err="1">
                <a:solidFill>
                  <a:srgbClr val="3333CC"/>
                </a:solidFill>
              </a:rPr>
              <a:t>OpenHID</a:t>
            </a:r>
            <a:r>
              <a:rPr lang="en-US" altLang="ja-JP" sz="3400" i="1" dirty="0">
                <a:solidFill>
                  <a:srgbClr val="3333CC"/>
                </a:solidFill>
              </a:rPr>
              <a:t> Lab</a:t>
            </a:r>
            <a:r>
              <a:rPr lang="en-US" altLang="ja-JP" sz="3400" dirty="0">
                <a:solidFill>
                  <a:srgbClr val="3333CC"/>
                </a:solidFill>
              </a:rPr>
              <a:t> </a:t>
            </a:r>
          </a:p>
          <a:p>
            <a:pPr algn="ctr" defTabSz="985680"/>
            <a:r>
              <a:rPr lang="en-US" sz="3400" b="1" dirty="0">
                <a:solidFill>
                  <a:srgbClr val="3333CC"/>
                </a:solidFill>
              </a:rPr>
              <a:t>Instructor:</a:t>
            </a:r>
            <a:r>
              <a:rPr lang="en-US" sz="3400" b="1" i="1" dirty="0">
                <a:solidFill>
                  <a:srgbClr val="3333CC"/>
                </a:solidFill>
              </a:rPr>
              <a:t> </a:t>
            </a:r>
            <a:r>
              <a:rPr lang="en-US" sz="3400" dirty="0" err="1">
                <a:solidFill>
                  <a:srgbClr val="3333CC"/>
                </a:solidFill>
              </a:rPr>
              <a:t>Masoud</a:t>
            </a:r>
            <a:r>
              <a:rPr lang="en-US" sz="3400" dirty="0">
                <a:solidFill>
                  <a:srgbClr val="3333CC"/>
                </a:solidFill>
              </a:rPr>
              <a:t> </a:t>
            </a:r>
            <a:r>
              <a:rPr lang="en-US" sz="3400">
                <a:solidFill>
                  <a:srgbClr val="3333CC"/>
                </a:solidFill>
              </a:rPr>
              <a:t>Sadjadi, </a:t>
            </a:r>
            <a:r>
              <a:rPr lang="en-US" sz="3400" dirty="0">
                <a:solidFill>
                  <a:srgbClr val="3333CC"/>
                </a:solidFill>
              </a:rPr>
              <a:t>Florida International University</a:t>
            </a:r>
          </a:p>
        </p:txBody>
      </p:sp>
      <p:sp>
        <p:nvSpPr>
          <p:cNvPr id="14340" name="Text Box 72"/>
          <p:cNvSpPr txBox="1">
            <a:spLocks noChangeArrowheads="1"/>
          </p:cNvSpPr>
          <p:nvPr/>
        </p:nvSpPr>
        <p:spPr bwMode="auto">
          <a:xfrm>
            <a:off x="1219201" y="42367203"/>
            <a:ext cx="30632400" cy="1438431"/>
          </a:xfrm>
          <a:prstGeom prst="rect">
            <a:avLst/>
          </a:prstGeom>
          <a:noFill/>
          <a:ln w="63500">
            <a:noFill/>
            <a:miter lim="800000"/>
            <a:headEnd/>
            <a:tailEnd/>
          </a:ln>
        </p:spPr>
        <p:txBody>
          <a:bodyPr lIns="98640" tIns="49320" rIns="98640" bIns="49320">
            <a:spAutoFit/>
          </a:bodyPr>
          <a:lstStyle/>
          <a:p>
            <a:pPr marL="493632" indent="-493632" algn="ctr" defTabSz="985680">
              <a:buClr>
                <a:srgbClr val="3333CC"/>
              </a:buClr>
            </a:pPr>
            <a:r>
              <a:rPr lang="en-US" sz="2900" dirty="0"/>
              <a:t>The material presented in this poster is based upon the work supported by Dr. Francisco R. Ortega and Dr. Naphtali </a:t>
            </a:r>
            <a:r>
              <a:rPr lang="en-US" sz="2900" dirty="0" err="1"/>
              <a:t>Rishe</a:t>
            </a:r>
            <a:r>
              <a:rPr lang="en-US" sz="2900" dirty="0"/>
              <a:t> from FIU’s High Performance Database Research Center. I am thankful to the help that I received from my group members: Jorge </a:t>
            </a:r>
            <a:r>
              <a:rPr lang="en-US" sz="2900" dirty="0" err="1"/>
              <a:t>Nonell</a:t>
            </a:r>
            <a:r>
              <a:rPr lang="en-US" sz="2900" dirty="0"/>
              <a:t>, Christopher Naranjo, and Eric </a:t>
            </a:r>
            <a:r>
              <a:rPr lang="en-US" sz="2900" dirty="0" err="1"/>
              <a:t>Aguiar</a:t>
            </a:r>
            <a:r>
              <a:rPr lang="en-US" sz="2900" dirty="0"/>
              <a:t>. Special Thanks to Alain Galvan, Jonathan, and Jason Lee Thomas from the </a:t>
            </a:r>
            <a:r>
              <a:rPr lang="en-US" sz="2900" dirty="0" err="1"/>
              <a:t>OpenHID</a:t>
            </a:r>
            <a:r>
              <a:rPr lang="en-US" sz="2900" dirty="0"/>
              <a:t> Lab.</a:t>
            </a:r>
          </a:p>
        </p:txBody>
      </p:sp>
      <p:sp>
        <p:nvSpPr>
          <p:cNvPr id="14341" name="Rectangle 18"/>
          <p:cNvSpPr>
            <a:spLocks noChangeArrowheads="1"/>
          </p:cNvSpPr>
          <p:nvPr/>
        </p:nvSpPr>
        <p:spPr bwMode="auto">
          <a:xfrm>
            <a:off x="914400" y="5486403"/>
            <a:ext cx="31089600" cy="35661600"/>
          </a:xfrm>
          <a:prstGeom prst="rect">
            <a:avLst/>
          </a:prstGeom>
          <a:noFill/>
          <a:ln w="63500">
            <a:solidFill>
              <a:srgbClr val="0033CC"/>
            </a:solidFill>
            <a:miter lim="800000"/>
            <a:headEnd/>
            <a:tailEnd/>
          </a:ln>
        </p:spPr>
        <p:txBody>
          <a:bodyPr wrap="none" lIns="91426" tIns="45710" rIns="91426" bIns="45710" anchor="ctr"/>
          <a:lstStyle/>
          <a:p>
            <a:endParaRPr lang="en-US"/>
          </a:p>
        </p:txBody>
      </p:sp>
      <p:sp>
        <p:nvSpPr>
          <p:cNvPr id="215" name="Text Box 19"/>
          <p:cNvSpPr txBox="1">
            <a:spLocks noChangeArrowheads="1"/>
          </p:cNvSpPr>
          <p:nvPr/>
        </p:nvSpPr>
        <p:spPr bwMode="auto">
          <a:xfrm>
            <a:off x="4114800" y="5789613"/>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Problem</a:t>
            </a:r>
          </a:p>
        </p:txBody>
      </p:sp>
      <p:sp>
        <p:nvSpPr>
          <p:cNvPr id="14343" name="Rectangle 18"/>
          <p:cNvSpPr>
            <a:spLocks noChangeArrowheads="1"/>
          </p:cNvSpPr>
          <p:nvPr/>
        </p:nvSpPr>
        <p:spPr bwMode="auto">
          <a:xfrm>
            <a:off x="914400" y="42017798"/>
            <a:ext cx="31089600" cy="1787836"/>
          </a:xfrm>
          <a:prstGeom prst="rect">
            <a:avLst/>
          </a:prstGeom>
          <a:noFill/>
          <a:ln w="63500">
            <a:solidFill>
              <a:srgbClr val="0033CC"/>
            </a:solidFill>
            <a:miter lim="800000"/>
            <a:headEnd/>
            <a:tailEnd/>
          </a:ln>
        </p:spPr>
        <p:txBody>
          <a:bodyPr wrap="none" lIns="91426" tIns="45710" rIns="91426" bIns="45710" anchor="ctr"/>
          <a:lstStyle/>
          <a:p>
            <a:endParaRPr lang="en-US"/>
          </a:p>
        </p:txBody>
      </p:sp>
      <p:sp>
        <p:nvSpPr>
          <p:cNvPr id="217" name="Text Box 19"/>
          <p:cNvSpPr txBox="1">
            <a:spLocks noChangeArrowheads="1"/>
          </p:cNvSpPr>
          <p:nvPr/>
        </p:nvSpPr>
        <p:spPr bwMode="auto">
          <a:xfrm>
            <a:off x="1192212" y="41605197"/>
            <a:ext cx="5970588" cy="761323"/>
          </a:xfrm>
          <a:prstGeom prst="rect">
            <a:avLst/>
          </a:prstGeom>
          <a:solidFill>
            <a:schemeClr val="bg1"/>
          </a:solidFill>
          <a:ln w="12700">
            <a:solidFill>
              <a:srgbClr val="0033CC"/>
            </a:solidFill>
            <a:miter lim="800000"/>
            <a:headEnd/>
            <a:tailEnd/>
          </a:ln>
          <a:effectLst/>
        </p:spPr>
        <p:txBody>
          <a:bodyPr wrap="square"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Acknowledgement</a:t>
            </a:r>
          </a:p>
        </p:txBody>
      </p:sp>
      <p:sp>
        <p:nvSpPr>
          <p:cNvPr id="14353" name="Rectangle 6"/>
          <p:cNvSpPr>
            <a:spLocks noChangeArrowheads="1"/>
          </p:cNvSpPr>
          <p:nvPr/>
        </p:nvSpPr>
        <p:spPr bwMode="auto">
          <a:xfrm>
            <a:off x="15929997" y="561160"/>
            <a:ext cx="5181213" cy="1138753"/>
          </a:xfrm>
          <a:prstGeom prst="rect">
            <a:avLst/>
          </a:prstGeom>
          <a:noFill/>
          <a:ln w="9525">
            <a:noFill/>
            <a:miter lim="800000"/>
            <a:headEnd/>
            <a:tailEnd/>
          </a:ln>
        </p:spPr>
        <p:txBody>
          <a:bodyPr wrap="square" lIns="91426" tIns="45710" rIns="91426" bIns="45710" anchor="ctr">
            <a:spAutoFit/>
          </a:bodyPr>
          <a:lstStyle/>
          <a:p>
            <a:r>
              <a:rPr lang="en-US" sz="3400" b="1" dirty="0">
                <a:solidFill>
                  <a:schemeClr val="accent2"/>
                </a:solidFill>
              </a:rPr>
              <a:t>School of Computing &amp; Information Sciences</a:t>
            </a:r>
            <a:endParaRPr lang="en-US" sz="3400" dirty="0">
              <a:solidFill>
                <a:schemeClr val="accent2"/>
              </a:solidFill>
            </a:endParaRPr>
          </a:p>
        </p:txBody>
      </p:sp>
      <p:pic>
        <p:nvPicPr>
          <p:cNvPr id="14346" name="Picture 32"/>
          <p:cNvPicPr>
            <a:picLocks noChangeAspect="1"/>
          </p:cNvPicPr>
          <p:nvPr/>
        </p:nvPicPr>
        <p:blipFill>
          <a:blip r:embed="rId3" cstate="print"/>
          <a:srcRect/>
          <a:stretch>
            <a:fillRect/>
          </a:stretch>
        </p:blipFill>
        <p:spPr bwMode="auto">
          <a:xfrm>
            <a:off x="13182600" y="380998"/>
            <a:ext cx="2630488" cy="1219200"/>
          </a:xfrm>
          <a:prstGeom prst="rect">
            <a:avLst/>
          </a:prstGeom>
          <a:noFill/>
          <a:ln w="9525">
            <a:noFill/>
            <a:miter lim="800000"/>
            <a:headEnd/>
            <a:tailEnd/>
          </a:ln>
        </p:spPr>
      </p:pic>
      <p:sp>
        <p:nvSpPr>
          <p:cNvPr id="34" name="Text Box 19"/>
          <p:cNvSpPr txBox="1">
            <a:spLocks noChangeArrowheads="1"/>
          </p:cNvSpPr>
          <p:nvPr/>
        </p:nvSpPr>
        <p:spPr bwMode="auto">
          <a:xfrm>
            <a:off x="13716000" y="5792787"/>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Current System</a:t>
            </a:r>
          </a:p>
        </p:txBody>
      </p:sp>
      <p:sp>
        <p:nvSpPr>
          <p:cNvPr id="35" name="Text Box 19"/>
          <p:cNvSpPr txBox="1">
            <a:spLocks noChangeArrowheads="1"/>
          </p:cNvSpPr>
          <p:nvPr/>
        </p:nvSpPr>
        <p:spPr bwMode="auto">
          <a:xfrm>
            <a:off x="23317200" y="5792787"/>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Requirements</a:t>
            </a:r>
          </a:p>
        </p:txBody>
      </p:sp>
      <p:sp>
        <p:nvSpPr>
          <p:cNvPr id="36" name="Text Box 19"/>
          <p:cNvSpPr txBox="1">
            <a:spLocks noChangeArrowheads="1"/>
          </p:cNvSpPr>
          <p:nvPr/>
        </p:nvSpPr>
        <p:spPr bwMode="auto">
          <a:xfrm>
            <a:off x="41148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System Design</a:t>
            </a:r>
          </a:p>
        </p:txBody>
      </p:sp>
      <p:sp>
        <p:nvSpPr>
          <p:cNvPr id="37" name="Text Box 19"/>
          <p:cNvSpPr txBox="1">
            <a:spLocks noChangeArrowheads="1"/>
          </p:cNvSpPr>
          <p:nvPr/>
        </p:nvSpPr>
        <p:spPr bwMode="auto">
          <a:xfrm>
            <a:off x="137160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Object Design</a:t>
            </a:r>
          </a:p>
        </p:txBody>
      </p:sp>
      <p:sp>
        <p:nvSpPr>
          <p:cNvPr id="38" name="Text Box 19"/>
          <p:cNvSpPr txBox="1">
            <a:spLocks noChangeArrowheads="1"/>
          </p:cNvSpPr>
          <p:nvPr/>
        </p:nvSpPr>
        <p:spPr bwMode="auto">
          <a:xfrm>
            <a:off x="23317200" y="173736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Implementation</a:t>
            </a:r>
          </a:p>
        </p:txBody>
      </p:sp>
      <p:sp>
        <p:nvSpPr>
          <p:cNvPr id="39" name="Text Box 19"/>
          <p:cNvSpPr txBox="1">
            <a:spLocks noChangeArrowheads="1"/>
          </p:cNvSpPr>
          <p:nvPr/>
        </p:nvSpPr>
        <p:spPr bwMode="auto">
          <a:xfrm>
            <a:off x="41148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Devices</a:t>
            </a:r>
          </a:p>
        </p:txBody>
      </p:sp>
      <p:sp>
        <p:nvSpPr>
          <p:cNvPr id="40" name="Text Box 19"/>
          <p:cNvSpPr txBox="1">
            <a:spLocks noChangeArrowheads="1"/>
          </p:cNvSpPr>
          <p:nvPr/>
        </p:nvSpPr>
        <p:spPr bwMode="auto">
          <a:xfrm>
            <a:off x="137160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Screenshots</a:t>
            </a:r>
          </a:p>
        </p:txBody>
      </p:sp>
      <p:sp>
        <p:nvSpPr>
          <p:cNvPr id="41" name="Text Box 19"/>
          <p:cNvSpPr txBox="1">
            <a:spLocks noChangeArrowheads="1"/>
          </p:cNvSpPr>
          <p:nvPr/>
        </p:nvSpPr>
        <p:spPr bwMode="auto">
          <a:xfrm>
            <a:off x="23317200" y="29260800"/>
            <a:ext cx="5486400" cy="761323"/>
          </a:xfrm>
          <a:prstGeom prst="rect">
            <a:avLst/>
          </a:prstGeom>
          <a:solidFill>
            <a:schemeClr val="bg1"/>
          </a:solidFill>
          <a:ln w="12700">
            <a:solidFill>
              <a:srgbClr val="0033CC"/>
            </a:solidFill>
            <a:miter lim="800000"/>
            <a:headEnd/>
            <a:tailEnd/>
          </a:ln>
          <a:effectLst/>
        </p:spPr>
        <p:txBody>
          <a:bodyPr lIns="98640" tIns="49320" rIns="98640" bIns="49320">
            <a:spAutoFit/>
          </a:bodyPr>
          <a:lstStyle/>
          <a:p>
            <a:pPr algn="ctr" defTabSz="985680">
              <a:spcBef>
                <a:spcPct val="50000"/>
              </a:spcBef>
              <a:defRPr/>
            </a:pPr>
            <a:r>
              <a:rPr lang="en-US" sz="4300" b="1" dirty="0">
                <a:solidFill>
                  <a:srgbClr val="336699"/>
                </a:solidFill>
                <a:effectLst>
                  <a:outerShdw blurRad="38100" dist="38100" dir="2700000" algn="tl">
                    <a:srgbClr val="DDDDDD"/>
                  </a:outerShdw>
                </a:effectLst>
                <a:cs typeface="ＭＳ Ｐゴシック" charset="-128"/>
              </a:rPr>
              <a:t>Summary</a:t>
            </a:r>
          </a:p>
        </p:txBody>
      </p:sp>
      <p:sp>
        <p:nvSpPr>
          <p:cNvPr id="21" name="TextBox 20"/>
          <p:cNvSpPr txBox="1"/>
          <p:nvPr/>
        </p:nvSpPr>
        <p:spPr>
          <a:xfrm>
            <a:off x="1752600" y="7086600"/>
            <a:ext cx="9524999" cy="7644384"/>
          </a:xfrm>
          <a:prstGeom prst="rect">
            <a:avLst/>
          </a:prstGeom>
          <a:solidFill>
            <a:schemeClr val="bg1"/>
          </a:solidFill>
          <a:ln w="76200">
            <a:solidFill>
              <a:srgbClr val="00B0F0"/>
            </a:solidFill>
            <a:prstDash val="solid"/>
          </a:ln>
        </p:spPr>
        <p:txBody>
          <a:bodyPr wrap="square" lIns="91426" tIns="45710" rIns="91426" bIns="45710" rtlCol="0">
            <a:spAutoFit/>
          </a:bodyPr>
          <a:lstStyle/>
          <a:p>
            <a:r>
              <a:rPr lang="en-US" sz="3200" dirty="0"/>
              <a:t>Input devices are usually limited to the keyboard, mouse, joysticks, microphones, and imaging devices.</a:t>
            </a:r>
          </a:p>
          <a:p>
            <a:endParaRPr lang="en-US" sz="3200" dirty="0"/>
          </a:p>
          <a:p>
            <a:r>
              <a:rPr lang="en-US" sz="3200" dirty="0"/>
              <a:t>In order to showcase different forms of input, FIU’s Open HID Lab has developed a multi modal paint application with input from multiple devices in the form of hand gestures and facial expressions.</a:t>
            </a:r>
          </a:p>
          <a:p>
            <a:endParaRPr lang="en-US" sz="3200" dirty="0"/>
          </a:p>
          <a:p>
            <a:r>
              <a:rPr lang="en-US" sz="3200" dirty="0"/>
              <a:t>This project focuses on expanding the input from devices by exploring the input capabilities of devices, and integrating them into the Open HID Lab’s paint application for usage.</a:t>
            </a:r>
          </a:p>
          <a:p>
            <a:endParaRPr lang="en-US" sz="3200" dirty="0"/>
          </a:p>
          <a:p>
            <a:endParaRPr lang="en-US" sz="3200" dirty="0"/>
          </a:p>
        </p:txBody>
      </p:sp>
      <p:sp>
        <p:nvSpPr>
          <p:cNvPr id="22" name="TextBox 21"/>
          <p:cNvSpPr txBox="1"/>
          <p:nvPr/>
        </p:nvSpPr>
        <p:spPr>
          <a:xfrm>
            <a:off x="12039600" y="7086599"/>
            <a:ext cx="8534400" cy="7644384"/>
          </a:xfrm>
          <a:prstGeom prst="rect">
            <a:avLst/>
          </a:prstGeom>
          <a:solidFill>
            <a:schemeClr val="bg1"/>
          </a:solidFill>
          <a:ln w="76200">
            <a:solidFill>
              <a:srgbClr val="00B0F0"/>
            </a:solidFill>
            <a:prstDash val="solid"/>
          </a:ln>
        </p:spPr>
        <p:txBody>
          <a:bodyPr wrap="square" lIns="91426" tIns="45710" rIns="91426" bIns="45710" rtlCol="0">
            <a:spAutoFit/>
          </a:bodyPr>
          <a:lstStyle/>
          <a:p>
            <a:endParaRPr lang="en-US" sz="3200" dirty="0"/>
          </a:p>
          <a:p>
            <a:r>
              <a:rPr lang="en-US" sz="3200" dirty="0"/>
              <a:t>A multimodal interactive paint project that can accept input from multiple devices. </a:t>
            </a:r>
          </a:p>
          <a:p>
            <a:endParaRPr lang="en-US" sz="3200" dirty="0"/>
          </a:p>
          <a:p>
            <a:r>
              <a:rPr lang="en-US" sz="3200" dirty="0"/>
              <a:t>This summer project featured extending the development framework, the addition of the Kinect, and the exploration of </a:t>
            </a:r>
            <a:r>
              <a:rPr lang="en-US" sz="3200" dirty="0" err="1"/>
              <a:t>hololens</a:t>
            </a:r>
            <a:r>
              <a:rPr lang="en-US" sz="3200" dirty="0"/>
              <a:t> functionalities.</a:t>
            </a:r>
          </a:p>
          <a:p>
            <a:endParaRPr lang="en-US" sz="3200" dirty="0"/>
          </a:p>
        </p:txBody>
      </p:sp>
      <p:sp>
        <p:nvSpPr>
          <p:cNvPr id="25" name="TextBox 24"/>
          <p:cNvSpPr txBox="1"/>
          <p:nvPr/>
        </p:nvSpPr>
        <p:spPr>
          <a:xfrm>
            <a:off x="21945600" y="7010400"/>
            <a:ext cx="9144000" cy="7644384"/>
          </a:xfrm>
          <a:prstGeom prst="rect">
            <a:avLst/>
          </a:prstGeom>
          <a:solidFill>
            <a:schemeClr val="bg1"/>
          </a:solidFill>
          <a:ln w="76200">
            <a:solidFill>
              <a:srgbClr val="00B0F0"/>
            </a:solidFill>
          </a:ln>
        </p:spPr>
        <p:txBody>
          <a:bodyPr wrap="square" lIns="91426" tIns="45710" rIns="91426" bIns="45710" rtlCol="0">
            <a:spAutoFit/>
          </a:bodyPr>
          <a:lstStyle/>
          <a:p>
            <a:r>
              <a:rPr lang="en-US" sz="3200" dirty="0"/>
              <a:t>Our job was to add and explore devices for the previous version of the paint program, as well as implement an extendible and maintainable framework for the project.</a:t>
            </a:r>
          </a:p>
          <a:p>
            <a:r>
              <a:rPr lang="en-US" sz="3200" dirty="0"/>
              <a:t>  </a:t>
            </a:r>
          </a:p>
          <a:p>
            <a:pPr marL="914328" lvl="1" indent="-457200">
              <a:buFont typeface="Arial" panose="020B0604020202020204" pitchFamily="34" charset="0"/>
              <a:buChar char="•"/>
            </a:pPr>
            <a:r>
              <a:rPr lang="en-US" sz="3200" dirty="0"/>
              <a:t>As a developer I would have to obtain input from the Kinect and implement the functionality in the form of a paint program.  </a:t>
            </a:r>
          </a:p>
          <a:p>
            <a:pPr marL="914328" lvl="1" indent="-457200">
              <a:buFont typeface="Arial" panose="020B0604020202020204" pitchFamily="34" charset="0"/>
              <a:buChar char="•"/>
            </a:pPr>
            <a:r>
              <a:rPr lang="en-US" sz="3200" dirty="0"/>
              <a:t>The developers would need an understandable framework and be able to develop the drawing features and devices within the program.</a:t>
            </a:r>
          </a:p>
          <a:p>
            <a:pPr marL="914328" lvl="1" indent="-457200">
              <a:buFont typeface="Arial" panose="020B0604020202020204" pitchFamily="34" charset="0"/>
              <a:buChar char="•"/>
            </a:pPr>
            <a:r>
              <a:rPr lang="en-US" sz="3200" dirty="0"/>
              <a:t>Application and device framework should provide features that can be implemented  and further developed in the future.</a:t>
            </a:r>
          </a:p>
        </p:txBody>
      </p:sp>
      <p:pic>
        <p:nvPicPr>
          <p:cNvPr id="14360" name="Picture 24" descr="D:\Files\Images\Multi Modal Icon Background.png"/>
          <p:cNvPicPr>
            <a:picLocks noChangeAspect="1" noChangeArrowheads="1"/>
          </p:cNvPicPr>
          <p:nvPr/>
        </p:nvPicPr>
        <p:blipFill>
          <a:blip r:embed="rId4"/>
          <a:srcRect/>
          <a:stretch>
            <a:fillRect/>
          </a:stretch>
        </p:blipFill>
        <p:spPr bwMode="auto">
          <a:xfrm>
            <a:off x="381002" y="838205"/>
            <a:ext cx="10322489" cy="2819398"/>
          </a:xfrm>
          <a:prstGeom prst="rect">
            <a:avLst/>
          </a:prstGeom>
          <a:noFill/>
        </p:spPr>
      </p:pic>
      <p:sp>
        <p:nvSpPr>
          <p:cNvPr id="28" name="TextBox 27"/>
          <p:cNvSpPr txBox="1"/>
          <p:nvPr/>
        </p:nvSpPr>
        <p:spPr>
          <a:xfrm>
            <a:off x="22936200" y="30403800"/>
            <a:ext cx="8153400" cy="9939528"/>
          </a:xfrm>
          <a:prstGeom prst="rect">
            <a:avLst/>
          </a:prstGeom>
          <a:solidFill>
            <a:schemeClr val="bg1"/>
          </a:solidFill>
          <a:ln w="76200">
            <a:solidFill>
              <a:srgbClr val="00B0F0"/>
            </a:solidFill>
          </a:ln>
        </p:spPr>
        <p:txBody>
          <a:bodyPr wrap="square" rtlCol="0">
            <a:spAutoFit/>
          </a:bodyPr>
          <a:lstStyle/>
          <a:p>
            <a:r>
              <a:rPr lang="en-US" sz="3200" dirty="0"/>
              <a:t>The purpose of the project was to explore the Kinect’s features and add it’s movement capabilities to the program.  This was accomplished with an additional subsystem of components for only the Xbox Kinect.  </a:t>
            </a:r>
          </a:p>
          <a:p>
            <a:endParaRPr lang="en-US" sz="3200" dirty="0"/>
          </a:p>
          <a:p>
            <a:r>
              <a:rPr lang="en-US" sz="3200" dirty="0"/>
              <a:t>The solution has the capability of painting with one person, and registering the joints of up to 6 people.  When a single persons hands are closed, it will begin to paint until the hand is made open. </a:t>
            </a:r>
          </a:p>
          <a:p>
            <a:endParaRPr lang="en-US" sz="3200" dirty="0"/>
          </a:p>
          <a:p>
            <a:r>
              <a:rPr lang="en-US" sz="3200" dirty="0"/>
              <a:t> Additionally, the Kinect features for Depth perception, Color Imaging, Face Scanning, and registering Speech have been documented and prepared for future usage.</a:t>
            </a:r>
          </a:p>
          <a:p>
            <a:endParaRPr lang="en-US" sz="3200" dirty="0"/>
          </a:p>
          <a:p>
            <a:endParaRPr lang="en-US" sz="3200" dirty="0"/>
          </a:p>
          <a:p>
            <a:endParaRPr lang="en-US" sz="3200" dirty="0"/>
          </a:p>
          <a:p>
            <a:endParaRPr lang="en-US" sz="3200" dirty="0"/>
          </a:p>
          <a:p>
            <a:endParaRPr lang="en-US" sz="3200" dirty="0"/>
          </a:p>
        </p:txBody>
      </p:sp>
      <p:sp>
        <p:nvSpPr>
          <p:cNvPr id="50" name="TextBox 49"/>
          <p:cNvSpPr txBox="1"/>
          <p:nvPr/>
        </p:nvSpPr>
        <p:spPr>
          <a:xfrm>
            <a:off x="21793200" y="18897600"/>
            <a:ext cx="9982200" cy="9140964"/>
          </a:xfrm>
          <a:prstGeom prst="rect">
            <a:avLst/>
          </a:prstGeom>
          <a:noFill/>
          <a:ln w="76200">
            <a:solidFill>
              <a:srgbClr val="00B0F0"/>
            </a:solidFill>
          </a:ln>
        </p:spPr>
        <p:txBody>
          <a:bodyPr wrap="square" rtlCol="0">
            <a:spAutoFit/>
          </a:bodyPr>
          <a:lstStyle/>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a:p>
            <a:endParaRPr lang="en-US" sz="4200" dirty="0"/>
          </a:p>
        </p:txBody>
      </p:sp>
      <p:pic>
        <p:nvPicPr>
          <p:cNvPr id="1027" name="Picture 3" descr="D:\Files\Images\OpenHID Lab LOGO.png"/>
          <p:cNvPicPr>
            <a:picLocks noChangeAspect="1" noChangeArrowheads="1"/>
          </p:cNvPicPr>
          <p:nvPr/>
        </p:nvPicPr>
        <p:blipFill>
          <a:blip r:embed="rId5"/>
          <a:srcRect/>
          <a:stretch>
            <a:fillRect/>
          </a:stretch>
        </p:blipFill>
        <p:spPr bwMode="auto">
          <a:xfrm>
            <a:off x="23012400" y="609600"/>
            <a:ext cx="3810000" cy="3810000"/>
          </a:xfrm>
          <a:prstGeom prst="rect">
            <a:avLst/>
          </a:prstGeom>
          <a:noFill/>
        </p:spPr>
      </p:pic>
      <p:sp>
        <p:nvSpPr>
          <p:cNvPr id="52" name="Rectangle 51"/>
          <p:cNvSpPr/>
          <p:nvPr/>
        </p:nvSpPr>
        <p:spPr>
          <a:xfrm>
            <a:off x="26289000" y="1447800"/>
            <a:ext cx="6019800" cy="2677656"/>
          </a:xfrm>
          <a:prstGeom prst="rect">
            <a:avLst/>
          </a:prstGeom>
          <a:noFill/>
        </p:spPr>
        <p:txBody>
          <a:bodyPr wrap="square" lIns="91440" tIns="45720" rIns="91440" bIns="45720">
            <a:spAutoFit/>
          </a:bodyPr>
          <a:lstStyle/>
          <a:p>
            <a:pPr algn="ctr"/>
            <a:r>
              <a:rPr lang="en-US" sz="8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OpenHID</a:t>
            </a:r>
            <a:r>
              <a:rPr lang="en-US" sz="8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Lab</a:t>
            </a:r>
            <a:endParaRPr lang="en-US" sz="8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9" name="TextBox 48"/>
          <p:cNvSpPr txBox="1"/>
          <p:nvPr/>
        </p:nvSpPr>
        <p:spPr>
          <a:xfrm>
            <a:off x="1192212" y="18894564"/>
            <a:ext cx="9564624" cy="9144000"/>
          </a:xfrm>
          <a:prstGeom prst="rect">
            <a:avLst/>
          </a:prstGeom>
          <a:noFill/>
          <a:ln w="76200">
            <a:solidFill>
              <a:srgbClr val="00B0F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sz="4200" dirty="0"/>
          </a:p>
          <a:p>
            <a:endParaRPr lang="en-US" sz="4200" dirty="0"/>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3989" y="19267541"/>
            <a:ext cx="7014427" cy="8337063"/>
          </a:xfrm>
          <a:prstGeom prst="rect">
            <a:avLst/>
          </a:prstGeom>
        </p:spPr>
      </p:pic>
      <p:sp>
        <p:nvSpPr>
          <p:cNvPr id="55" name="TextBox 54"/>
          <p:cNvSpPr txBox="1"/>
          <p:nvPr/>
        </p:nvSpPr>
        <p:spPr>
          <a:xfrm>
            <a:off x="11546586" y="18897600"/>
            <a:ext cx="9564624" cy="9144000"/>
          </a:xfrm>
          <a:prstGeom prst="rect">
            <a:avLst/>
          </a:prstGeom>
          <a:noFill/>
          <a:ln w="76200">
            <a:solidFill>
              <a:srgbClr val="00B0F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sz="4200" dirty="0"/>
          </a:p>
          <a:p>
            <a:endParaRPr lang="en-US" sz="4200" dirty="0"/>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87000" y="19415925"/>
            <a:ext cx="8687000" cy="8397075"/>
          </a:xfrm>
          <a:prstGeom prst="rect">
            <a:avLst/>
          </a:prstGeom>
        </p:spPr>
      </p:pic>
      <p:pic>
        <p:nvPicPr>
          <p:cNvPr id="57" name="Picture 56" descr="https://lh6.googleusercontent.com/bmkfnYsZ0_VnR2QCUYFR5g1w2xn0G-xn5SGPDyAUvm_t1OWoaO8j9PQcJ8LE2jpQaHHWGCuufolRNVKmtvMw_XyKKj2kGMbR1a9QAvIlqu59g9pQEx4_11xzx9SoD3es5a2FOGjm"/>
          <p:cNvPicPr/>
          <p:nvPr/>
        </p:nvPicPr>
        <p:blipFill>
          <a:blip r:embed="rId8">
            <a:extLst>
              <a:ext uri="{28A0092B-C50C-407E-A947-70E740481C1C}">
                <a14:useLocalDpi xmlns:a14="http://schemas.microsoft.com/office/drawing/2010/main" val="0"/>
              </a:ext>
            </a:extLst>
          </a:blip>
          <a:srcRect/>
          <a:stretch>
            <a:fillRect/>
          </a:stretch>
        </p:blipFill>
        <p:spPr bwMode="auto">
          <a:xfrm>
            <a:off x="22551390" y="21255037"/>
            <a:ext cx="8542020" cy="4657725"/>
          </a:xfrm>
          <a:prstGeom prst="rect">
            <a:avLst/>
          </a:prstGeom>
          <a:noFill/>
          <a:ln>
            <a:noFill/>
          </a:ln>
        </p:spPr>
      </p:pic>
      <p:sp>
        <p:nvSpPr>
          <p:cNvPr id="60" name="TextBox 59"/>
          <p:cNvSpPr txBox="1"/>
          <p:nvPr/>
        </p:nvSpPr>
        <p:spPr>
          <a:xfrm>
            <a:off x="12268200" y="30399412"/>
            <a:ext cx="8153400" cy="9939528"/>
          </a:xfrm>
          <a:prstGeom prst="rect">
            <a:avLst/>
          </a:prstGeom>
          <a:solidFill>
            <a:schemeClr val="bg1"/>
          </a:solidFill>
          <a:ln w="76200">
            <a:solidFill>
              <a:srgbClr val="00B0F0"/>
            </a:solidFill>
          </a:ln>
        </p:spPr>
        <p:txBody>
          <a:bodyPr wrap="square" rtlCol="0">
            <a:spAutoFit/>
          </a:bodyPr>
          <a:lstStyle/>
          <a:p>
            <a:endParaRPr lang="en-US" sz="3200" dirty="0"/>
          </a:p>
          <a:p>
            <a:endParaRPr lang="en-US" sz="3200" dirty="0"/>
          </a:p>
          <a:p>
            <a:endParaRPr lang="en-US" sz="3200" dirty="0"/>
          </a:p>
          <a:p>
            <a:endParaRPr lang="en-US" sz="3200" dirty="0"/>
          </a:p>
          <a:p>
            <a:endParaRPr lang="en-US" sz="3200" dirty="0"/>
          </a:p>
        </p:txBody>
      </p:sp>
      <p:sp>
        <p:nvSpPr>
          <p:cNvPr id="61" name="TextBox 60"/>
          <p:cNvSpPr txBox="1"/>
          <p:nvPr/>
        </p:nvSpPr>
        <p:spPr>
          <a:xfrm>
            <a:off x="1897824" y="30441480"/>
            <a:ext cx="8153400" cy="9939528"/>
          </a:xfrm>
          <a:prstGeom prst="rect">
            <a:avLst/>
          </a:prstGeom>
          <a:solidFill>
            <a:schemeClr val="bg1"/>
          </a:solidFill>
          <a:ln w="76200">
            <a:solidFill>
              <a:srgbClr val="00B0F0"/>
            </a:solidFill>
          </a:ln>
        </p:spPr>
        <p:txBody>
          <a:bodyPr wrap="square" rtlCol="0">
            <a:spAutoFit/>
          </a:bodyPr>
          <a:lstStyle/>
          <a:p>
            <a:endParaRPr lang="en-US" sz="3200" dirty="0"/>
          </a:p>
          <a:p>
            <a:endParaRPr lang="en-US" sz="3200" dirty="0"/>
          </a:p>
          <a:p>
            <a:endParaRPr lang="en-US" sz="3200" dirty="0"/>
          </a:p>
          <a:p>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r>
              <a:rPr lang="en-US" sz="3200" dirty="0"/>
              <a:t>			</a:t>
            </a:r>
            <a:r>
              <a:rPr lang="en-US" sz="4000" b="1" dirty="0" err="1"/>
              <a:t>Hololens</a:t>
            </a:r>
            <a:endParaRPr lang="en-US" sz="4000" b="1" dirty="0"/>
          </a:p>
        </p:txBody>
      </p:sp>
      <p:pic>
        <p:nvPicPr>
          <p:cNvPr id="2" name="Picture 1"/>
          <p:cNvPicPr>
            <a:picLocks noChangeAspect="1"/>
          </p:cNvPicPr>
          <p:nvPr/>
        </p:nvPicPr>
        <p:blipFill>
          <a:blip r:embed="rId9"/>
          <a:stretch>
            <a:fillRect/>
          </a:stretch>
        </p:blipFill>
        <p:spPr>
          <a:xfrm>
            <a:off x="1971799" y="30549003"/>
            <a:ext cx="7140893" cy="7545705"/>
          </a:xfrm>
          <a:prstGeom prst="rect">
            <a:avLst/>
          </a:prstGeom>
        </p:spPr>
      </p:pic>
      <p:pic>
        <p:nvPicPr>
          <p:cNvPr id="62" name="Picture 61"/>
          <p:cNvPicPr>
            <a:picLocks noChangeAspect="1"/>
          </p:cNvPicPr>
          <p:nvPr/>
        </p:nvPicPr>
        <p:blipFill>
          <a:blip r:embed="rId10"/>
          <a:stretch>
            <a:fillRect/>
          </a:stretch>
        </p:blipFill>
        <p:spPr>
          <a:xfrm>
            <a:off x="12565824" y="30555862"/>
            <a:ext cx="7217623" cy="4422775"/>
          </a:xfrm>
          <a:prstGeom prst="rect">
            <a:avLst/>
          </a:prstGeom>
        </p:spPr>
      </p:pic>
      <p:pic>
        <p:nvPicPr>
          <p:cNvPr id="63" name="Picture 62"/>
          <p:cNvPicPr>
            <a:picLocks noChangeAspect="1"/>
          </p:cNvPicPr>
          <p:nvPr/>
        </p:nvPicPr>
        <p:blipFill>
          <a:blip r:embed="rId11"/>
          <a:stretch>
            <a:fillRect/>
          </a:stretch>
        </p:blipFill>
        <p:spPr>
          <a:xfrm>
            <a:off x="12540424" y="35145709"/>
            <a:ext cx="7445651" cy="5026159"/>
          </a:xfrm>
          <a:prstGeom prst="rect">
            <a:avLst/>
          </a:prstGeom>
        </p:spPr>
      </p:pic>
      <p:pic>
        <p:nvPicPr>
          <p:cNvPr id="3" name="Picture 2"/>
          <p:cNvPicPr>
            <a:picLocks noChangeAspect="1"/>
          </p:cNvPicPr>
          <p:nvPr/>
        </p:nvPicPr>
        <p:blipFill>
          <a:blip r:embed="rId12"/>
          <a:stretch>
            <a:fillRect/>
          </a:stretch>
        </p:blipFill>
        <p:spPr>
          <a:xfrm>
            <a:off x="1971799" y="38730249"/>
            <a:ext cx="2440305" cy="1373505"/>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24456"/>
      </a:dk2>
      <a:lt2>
        <a:srgbClr val="DEDEDE"/>
      </a:lt2>
      <a:accent1>
        <a:srgbClr val="53548A"/>
      </a:accent1>
      <a:accent2>
        <a:srgbClr val="78397A"/>
      </a:accent2>
      <a:accent3>
        <a:srgbClr val="A04DA3"/>
      </a:accent3>
      <a:accent4>
        <a:srgbClr val="C4652D"/>
      </a:accent4>
      <a:accent5>
        <a:srgbClr val="8B5D3D"/>
      </a:accent5>
      <a:accent6>
        <a:srgbClr val="78397A"/>
      </a:accent6>
      <a:hlink>
        <a:srgbClr val="78397A"/>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11986</TotalTime>
  <Words>450</Words>
  <Application>Microsoft Office PowerPoint</Application>
  <PresentationFormat>Custom</PresentationFormat>
  <Paragraphs>141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Alex</cp:lastModifiedBy>
  <cp:revision>72</cp:revision>
  <dcterms:created xsi:type="dcterms:W3CDTF">2012-11-19T15:27:41Z</dcterms:created>
  <dcterms:modified xsi:type="dcterms:W3CDTF">2016-08-02T03:39:12Z</dcterms:modified>
</cp:coreProperties>
</file>