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 d="100"/>
          <a:sy n="20" d="100"/>
        </p:scale>
        <p:origin x="1344" y="-22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21948779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800" b="0" i="0" u="none" strike="noStrike" cap="none" dirty="0"/>
          </a:p>
        </p:txBody>
      </p:sp>
      <p:sp>
        <p:nvSpPr>
          <p:cNvPr id="87" name="Shape 87"/>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a:solidFill>
                  <a:srgbClr val="000000"/>
                </a:solidFill>
                <a:latin typeface="Arial"/>
                <a:ea typeface="Arial"/>
                <a:cs typeface="Arial"/>
                <a:sym typeface="Arial"/>
              </a:rPr>
              <a:t>1</a:t>
            </a:fld>
            <a:endParaRPr lang="en-US" sz="1200" b="0" i="0" u="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58842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6" y="10242550"/>
            <a:ext cx="29627511" cy="28963937"/>
          </a:xfrm>
          <a:prstGeom prst="rect">
            <a:avLst/>
          </a:prstGeom>
          <a:noFill/>
          <a:ln>
            <a:noFill/>
          </a:ln>
        </p:spPr>
        <p:txBody>
          <a:bodyPr lIns="91425" tIns="91425" rIns="91425" bIns="91425" anchor="t" anchorCtr="0"/>
          <a:lstStyle>
            <a:lvl1pPr marL="1606550" marR="0" lvl="0" indent="-654050" algn="l" rtl="0">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515937" algn="l" rtl="0">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65125" algn="l" rtl="0">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474663"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654050" algn="l" rtl="0">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515937" algn="l" rtl="0">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65125" algn="l" rtl="0">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474663"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654050" algn="l" rtl="0">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515937" algn="l" rtl="0">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65125" algn="l" rtl="0">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474663"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7" cy="3626223"/>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8"/>
            <a:ext cx="19751277" cy="26333825"/>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7" cy="5152464"/>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4" y="1748117"/>
            <a:ext cx="10829926" cy="7436224"/>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7"/>
            <a:ext cx="18402299" cy="37459024"/>
          </a:xfrm>
          <a:prstGeom prst="rect">
            <a:avLst/>
          </a:prstGeom>
          <a:noFill/>
          <a:ln>
            <a:noFill/>
          </a:ln>
        </p:spPr>
        <p:txBody>
          <a:bodyPr lIns="91425" tIns="91425" rIns="91425" bIns="91425" anchor="t" anchorCtr="0"/>
          <a:lstStyle>
            <a:lvl1pPr marL="1606550" marR="0" lvl="0" indent="-140335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1169987"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923925"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944563"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4" y="9184340"/>
            <a:ext cx="10829926" cy="30022799"/>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3" y="9825317"/>
            <a:ext cx="14544675" cy="4094629"/>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3" y="13919948"/>
            <a:ext cx="14544675" cy="25287194"/>
          </a:xfrm>
          <a:prstGeom prst="rect">
            <a:avLst/>
          </a:prstGeom>
          <a:noFill/>
          <a:ln>
            <a:noFill/>
          </a:ln>
        </p:spPr>
        <p:txBody>
          <a:bodyPr lIns="91425" tIns="91425" rIns="91425" bIns="91425" anchor="t" anchorCtr="0"/>
          <a:lstStyle>
            <a:lvl1pPr marL="1606550" marR="0" lvl="0" indent="-145415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220787"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962025"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969963"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45415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220787"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962025"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969963"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4" y="10242177"/>
            <a:ext cx="14756605" cy="28964964"/>
          </a:xfrm>
          <a:prstGeom prst="rect">
            <a:avLst/>
          </a:prstGeom>
          <a:noFill/>
          <a:ln>
            <a:noFill/>
          </a:ln>
        </p:spPr>
        <p:txBody>
          <a:bodyPr lIns="91425" tIns="91425" rIns="91425" bIns="91425" anchor="t" anchorCtr="0"/>
          <a:lstStyle>
            <a:lvl1pPr marL="1606550" marR="0" lvl="0" indent="-14287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195387"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94932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957263"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4287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195387"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94932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957263"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6" y="10242550"/>
            <a:ext cx="29627511" cy="28963937"/>
          </a:xfrm>
          <a:prstGeom prst="rect">
            <a:avLst/>
          </a:prstGeom>
          <a:noFill/>
          <a:ln>
            <a:noFill/>
          </a:ln>
        </p:spPr>
        <p:txBody>
          <a:bodyPr lIns="91425" tIns="91425" rIns="91425" bIns="91425" anchor="t" anchorCtr="0"/>
          <a:lstStyle>
            <a:lvl1pPr marL="1606550" marR="0" lvl="0" indent="-654050" algn="l" rtl="0">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515937" algn="l" rtl="0">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65125" algn="l" rtl="0">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474663"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1323" y="18232904"/>
            <a:ext cx="9775230" cy="8749893"/>
          </a:xfrm>
          <a:prstGeom prst="rect">
            <a:avLst/>
          </a:prstGeom>
        </p:spPr>
      </p:pic>
      <p:sp>
        <p:nvSpPr>
          <p:cNvPr id="89" name="Shape 89"/>
          <p:cNvSpPr txBox="1"/>
          <p:nvPr/>
        </p:nvSpPr>
        <p:spPr>
          <a:xfrm>
            <a:off x="5791200" y="2257425"/>
            <a:ext cx="21335999" cy="561975"/>
          </a:xfrm>
          <a:prstGeom prst="rect">
            <a:avLst/>
          </a:prstGeom>
          <a:noFill/>
          <a:ln>
            <a:noFill/>
          </a:ln>
        </p:spPr>
        <p:txBody>
          <a:bodyPr lIns="98650" tIns="49325" rIns="98650" bIns="49325" anchor="t" anchorCtr="0">
            <a:noAutofit/>
          </a:bodyPr>
          <a:lstStyle/>
          <a:p>
            <a:pPr marL="0" marR="0" lvl="0" indent="0" algn="ctr" rtl="0">
              <a:lnSpc>
                <a:spcPct val="30000"/>
              </a:lnSpc>
              <a:spcBef>
                <a:spcPts val="0"/>
              </a:spcBef>
              <a:spcAft>
                <a:spcPts val="0"/>
              </a:spcAft>
              <a:buClr>
                <a:schemeClr val="dk1"/>
              </a:buClr>
              <a:buSzPct val="25000"/>
              <a:buFont typeface="Times New Roman"/>
              <a:buNone/>
            </a:pPr>
            <a:r>
              <a:rPr lang="en-US" sz="7200" b="1" i="0" u="none" strike="noStrike" cap="none" dirty="0">
                <a:solidFill>
                  <a:schemeClr val="dk1"/>
                </a:solidFill>
                <a:latin typeface="Times New Roman"/>
                <a:ea typeface="Times New Roman"/>
                <a:cs typeface="Times New Roman"/>
                <a:sym typeface="Times New Roman"/>
              </a:rPr>
              <a:t>Senior Project, </a:t>
            </a:r>
            <a:r>
              <a:rPr lang="en-US" sz="7200" b="1" dirty="0" smtClean="0">
                <a:solidFill>
                  <a:schemeClr val="dk1"/>
                </a:solidFill>
                <a:latin typeface="Times New Roman"/>
                <a:ea typeface="Times New Roman"/>
                <a:cs typeface="Times New Roman"/>
                <a:sym typeface="Times New Roman"/>
              </a:rPr>
              <a:t>2016</a:t>
            </a:r>
            <a:r>
              <a:rPr lang="en-US" sz="7200" b="1" i="0" u="none" strike="noStrike" cap="none" dirty="0" smtClean="0">
                <a:solidFill>
                  <a:schemeClr val="dk1"/>
                </a:solidFill>
                <a:latin typeface="Times New Roman"/>
                <a:ea typeface="Times New Roman"/>
                <a:cs typeface="Times New Roman"/>
                <a:sym typeface="Times New Roman"/>
              </a:rPr>
              <a:t>, Summer</a:t>
            </a:r>
            <a:endParaRPr lang="en-US" sz="7200" b="1" i="0" u="none" strike="noStrike" cap="none" dirty="0">
              <a:solidFill>
                <a:schemeClr val="dk1"/>
              </a:solidFill>
              <a:latin typeface="Times New Roman"/>
              <a:ea typeface="Times New Roman"/>
              <a:cs typeface="Times New Roman"/>
              <a:sym typeface="Times New Roman"/>
            </a:endParaRPr>
          </a:p>
        </p:txBody>
      </p:sp>
      <p:sp>
        <p:nvSpPr>
          <p:cNvPr id="90" name="Shape 90"/>
          <p:cNvSpPr txBox="1"/>
          <p:nvPr/>
        </p:nvSpPr>
        <p:spPr>
          <a:xfrm>
            <a:off x="6567486" y="2743200"/>
            <a:ext cx="19797600" cy="2452800"/>
          </a:xfrm>
          <a:prstGeom prst="rect">
            <a:avLst/>
          </a:prstGeom>
          <a:no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4800" b="1" dirty="0" smtClean="0">
                <a:solidFill>
                  <a:srgbClr val="3333CC"/>
                </a:solidFill>
              </a:rPr>
              <a:t>Multi Modal Interactive Paint</a:t>
            </a:r>
            <a:endParaRPr lang="en-US" sz="4800" b="1" i="0" u="none" strike="noStrike" cap="none" dirty="0">
              <a:solidFill>
                <a:srgbClr val="3333CC"/>
              </a:solidFill>
              <a:latin typeface="Arial"/>
              <a:ea typeface="Arial"/>
              <a:cs typeface="Arial"/>
              <a:sym typeface="Arial"/>
            </a:endParaRP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Student: </a:t>
            </a:r>
            <a:r>
              <a:rPr lang="en-US" sz="3500" dirty="0" smtClean="0">
                <a:solidFill>
                  <a:srgbClr val="3333CC"/>
                </a:solidFill>
              </a:rPr>
              <a:t>Eric Aguiar</a:t>
            </a:r>
            <a:r>
              <a:rPr lang="en-US" sz="3500" b="0" i="0" u="none" strike="noStrike" cap="none" dirty="0" smtClean="0">
                <a:solidFill>
                  <a:srgbClr val="3333CC"/>
                </a:solidFill>
                <a:latin typeface="Arial"/>
                <a:ea typeface="Arial"/>
                <a:cs typeface="Arial"/>
                <a:sym typeface="Arial"/>
              </a:rPr>
              <a:t>, </a:t>
            </a:r>
            <a:r>
              <a:rPr lang="en-US" sz="3500" b="0" i="0" u="none" strike="noStrike" cap="none" dirty="0">
                <a:solidFill>
                  <a:srgbClr val="3333CC"/>
                </a:solidFill>
                <a:latin typeface="Arial"/>
                <a:ea typeface="Arial"/>
                <a:cs typeface="Arial"/>
                <a:sym typeface="Arial"/>
              </a:rPr>
              <a:t>Florida International University</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Mentor:</a:t>
            </a:r>
            <a:r>
              <a:rPr lang="en-US" sz="3500" b="1" i="1" u="none" strike="noStrike" cap="none" dirty="0">
                <a:solidFill>
                  <a:srgbClr val="3333CC"/>
                </a:solidFill>
                <a:latin typeface="Arial"/>
                <a:ea typeface="Arial"/>
                <a:cs typeface="Arial"/>
                <a:sym typeface="Arial"/>
              </a:rPr>
              <a:t> </a:t>
            </a:r>
            <a:r>
              <a:rPr lang="en-US" sz="3500" i="1" dirty="0" smtClean="0">
                <a:solidFill>
                  <a:srgbClr val="3333CC"/>
                </a:solidFill>
              </a:rPr>
              <a:t>Dr. Francisco R. Ortega</a:t>
            </a:r>
            <a:r>
              <a:rPr lang="en-US" sz="3500" b="0" i="0" u="none" strike="noStrike" cap="none" dirty="0" smtClean="0">
                <a:solidFill>
                  <a:srgbClr val="3333CC"/>
                </a:solidFill>
                <a:latin typeface="Arial"/>
                <a:ea typeface="Arial"/>
                <a:cs typeface="Arial"/>
                <a:sym typeface="Arial"/>
              </a:rPr>
              <a:t>,</a:t>
            </a:r>
            <a:r>
              <a:rPr lang="en-US" sz="3500" b="0" i="1" u="none" strike="noStrike" cap="none" dirty="0" smtClean="0">
                <a:solidFill>
                  <a:srgbClr val="3333CC"/>
                </a:solidFill>
                <a:latin typeface="Arial"/>
                <a:ea typeface="Arial"/>
                <a:cs typeface="Arial"/>
                <a:sym typeface="Arial"/>
              </a:rPr>
              <a:t> </a:t>
            </a:r>
            <a:r>
              <a:rPr lang="en-US" sz="3500" b="0" i="1" u="none" strike="noStrike" cap="none" dirty="0" err="1" smtClean="0">
                <a:solidFill>
                  <a:srgbClr val="3333CC"/>
                </a:solidFill>
                <a:latin typeface="Arial"/>
                <a:ea typeface="Arial"/>
                <a:cs typeface="Arial"/>
                <a:sym typeface="Arial"/>
              </a:rPr>
              <a:t>OpenHID</a:t>
            </a:r>
            <a:r>
              <a:rPr lang="en-US" sz="3500" b="0" i="1" u="none" strike="noStrike" cap="none" dirty="0" smtClean="0">
                <a:solidFill>
                  <a:srgbClr val="3333CC"/>
                </a:solidFill>
                <a:latin typeface="Arial"/>
                <a:ea typeface="Arial"/>
                <a:cs typeface="Arial"/>
                <a:sym typeface="Arial"/>
              </a:rPr>
              <a:t> Lab</a:t>
            </a:r>
            <a:r>
              <a:rPr lang="en-US" sz="3500" b="0" i="0" u="none" strike="noStrike" cap="none" dirty="0" smtClean="0">
                <a:solidFill>
                  <a:srgbClr val="3333CC"/>
                </a:solidFill>
                <a:latin typeface="Arial"/>
                <a:ea typeface="Arial"/>
                <a:cs typeface="Arial"/>
                <a:sym typeface="Arial"/>
              </a:rPr>
              <a:t> </a:t>
            </a:r>
            <a:endParaRPr lang="en-US" sz="3500" b="0" i="0" u="none" strike="noStrike" cap="none" dirty="0">
              <a:solidFill>
                <a:srgbClr val="3333CC"/>
              </a:solidFill>
              <a:latin typeface="Arial"/>
              <a:ea typeface="Arial"/>
              <a:cs typeface="Arial"/>
              <a:sym typeface="Arial"/>
            </a:endParaRP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Instructor:</a:t>
            </a:r>
            <a:r>
              <a:rPr lang="en-US" sz="3500" b="1" i="1"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Masoud</a:t>
            </a:r>
            <a:r>
              <a:rPr lang="en-US" sz="3500" b="0" i="0"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Sadjadi</a:t>
            </a:r>
            <a:r>
              <a:rPr lang="en-US" sz="3500" b="0" i="0" u="none" strike="noStrike" cap="none" dirty="0">
                <a:solidFill>
                  <a:srgbClr val="3333CC"/>
                </a:solidFill>
                <a:latin typeface="Arial"/>
                <a:ea typeface="Arial"/>
                <a:cs typeface="Arial"/>
                <a:sym typeface="Arial"/>
              </a:rPr>
              <a:t>, Florida International University</a:t>
            </a:r>
          </a:p>
        </p:txBody>
      </p:sp>
      <p:sp>
        <p:nvSpPr>
          <p:cNvPr id="91" name="Shape 91"/>
          <p:cNvSpPr txBox="1"/>
          <p:nvPr/>
        </p:nvSpPr>
        <p:spPr>
          <a:xfrm>
            <a:off x="1219200" y="42519600"/>
            <a:ext cx="30632400" cy="561975"/>
          </a:xfrm>
          <a:prstGeom prst="rect">
            <a:avLst/>
          </a:prstGeom>
          <a:noFill/>
          <a:ln>
            <a:noFill/>
          </a:ln>
        </p:spPr>
        <p:txBody>
          <a:bodyPr lIns="98650" tIns="49325" rIns="98650" bIns="49325" anchor="t" anchorCtr="0">
            <a:noAutofit/>
          </a:bodyPr>
          <a:lstStyle/>
          <a:p>
            <a:pPr marL="493632" indent="-493632" algn="ctr" defTabSz="985680">
              <a:buClr>
                <a:srgbClr val="3333CC"/>
              </a:buClr>
            </a:pPr>
            <a:r>
              <a:rPr lang="en-US" sz="2800" dirty="0"/>
              <a:t>The material displayed in this poster is based upon the work supported by Dr. Francisco R. Ortega </a:t>
            </a:r>
            <a:r>
              <a:rPr lang="en-US" sz="2800" dirty="0" smtClean="0"/>
              <a:t>from </a:t>
            </a:r>
            <a:r>
              <a:rPr lang="en-US" sz="2800" dirty="0"/>
              <a:t>FIU’s High Performance Database Research Center. I would like to personally thank </a:t>
            </a:r>
            <a:r>
              <a:rPr lang="en-US" sz="2800" dirty="0" smtClean="0"/>
              <a:t> my team member Jorge </a:t>
            </a:r>
            <a:r>
              <a:rPr lang="en-US" sz="2800" dirty="0" err="1" smtClean="0"/>
              <a:t>Nonell</a:t>
            </a:r>
            <a:r>
              <a:rPr lang="en-US" sz="2800" dirty="0" smtClean="0"/>
              <a:t> </a:t>
            </a:r>
            <a:r>
              <a:rPr lang="en-US" sz="2800" dirty="0"/>
              <a:t>for </a:t>
            </a:r>
            <a:r>
              <a:rPr lang="en-US" sz="2800" dirty="0" smtClean="0"/>
              <a:t>his help. </a:t>
            </a:r>
            <a:r>
              <a:rPr lang="en-US" sz="2800" dirty="0"/>
              <a:t>Special Thanks to Alain </a:t>
            </a:r>
            <a:r>
              <a:rPr lang="en-US" sz="2800" dirty="0" smtClean="0"/>
              <a:t>Galvan </a:t>
            </a:r>
            <a:r>
              <a:rPr lang="en-US" sz="2800" dirty="0"/>
              <a:t>from the </a:t>
            </a:r>
            <a:r>
              <a:rPr lang="en-US" sz="2800" dirty="0" err="1"/>
              <a:t>OpenHID</a:t>
            </a:r>
            <a:r>
              <a:rPr lang="en-US" sz="2800" dirty="0"/>
              <a:t> Lab.</a:t>
            </a:r>
          </a:p>
        </p:txBody>
      </p:sp>
      <p:sp>
        <p:nvSpPr>
          <p:cNvPr id="92" name="Shape 92"/>
          <p:cNvSpPr txBox="1"/>
          <p:nvPr/>
        </p:nvSpPr>
        <p:spPr>
          <a:xfrm>
            <a:off x="901831" y="5457826"/>
            <a:ext cx="30996379" cy="35801396"/>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8400" b="0" i="0" u="none">
              <a:solidFill>
                <a:schemeClr val="dk1"/>
              </a:solidFill>
              <a:latin typeface="Arial"/>
              <a:ea typeface="Arial"/>
              <a:cs typeface="Arial"/>
              <a:sym typeface="Arial"/>
            </a:endParaRPr>
          </a:p>
        </p:txBody>
      </p:sp>
      <p:sp>
        <p:nvSpPr>
          <p:cNvPr id="93" name="Shape 93"/>
          <p:cNvSpPr txBox="1"/>
          <p:nvPr/>
        </p:nvSpPr>
        <p:spPr>
          <a:xfrm>
            <a:off x="4114800" y="5789612"/>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Problem</a:t>
            </a:r>
          </a:p>
        </p:txBody>
      </p:sp>
      <p:sp>
        <p:nvSpPr>
          <p:cNvPr id="94" name="Shape 94"/>
          <p:cNvSpPr txBox="1"/>
          <p:nvPr/>
        </p:nvSpPr>
        <p:spPr>
          <a:xfrm>
            <a:off x="858763" y="42452769"/>
            <a:ext cx="31082514" cy="1236886"/>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8400" b="0" i="0" u="none">
              <a:solidFill>
                <a:schemeClr val="dk1"/>
              </a:solidFill>
              <a:latin typeface="Arial"/>
              <a:ea typeface="Arial"/>
              <a:cs typeface="Arial"/>
              <a:sym typeface="Arial"/>
            </a:endParaRPr>
          </a:p>
        </p:txBody>
      </p:sp>
      <p:sp>
        <p:nvSpPr>
          <p:cNvPr id="95" name="Shape 95"/>
          <p:cNvSpPr txBox="1"/>
          <p:nvPr/>
        </p:nvSpPr>
        <p:spPr>
          <a:xfrm>
            <a:off x="1192212" y="41605200"/>
            <a:ext cx="4979987" cy="73025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Acknowledgement</a:t>
            </a:r>
          </a:p>
        </p:txBody>
      </p:sp>
      <p:sp>
        <p:nvSpPr>
          <p:cNvPr id="96" name="Shape 96"/>
          <p:cNvSpPr txBox="1"/>
          <p:nvPr/>
        </p:nvSpPr>
        <p:spPr>
          <a:xfrm>
            <a:off x="15925800" y="446087"/>
            <a:ext cx="4724400" cy="1077912"/>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3200" b="1" i="0" u="none">
                <a:solidFill>
                  <a:schemeClr val="accent2"/>
                </a:solidFill>
                <a:latin typeface="Arial"/>
                <a:ea typeface="Arial"/>
                <a:cs typeface="Arial"/>
                <a:sym typeface="Arial"/>
              </a:rPr>
              <a:t>School of Computing &amp; Information Sciences</a:t>
            </a:r>
          </a:p>
        </p:txBody>
      </p:sp>
      <p:pic>
        <p:nvPicPr>
          <p:cNvPr id="97" name="Shape 97"/>
          <p:cNvPicPr preferRelativeResize="0"/>
          <p:nvPr/>
        </p:nvPicPr>
        <p:blipFill rotWithShape="1">
          <a:blip r:embed="rId4">
            <a:alphaModFix/>
          </a:blip>
          <a:srcRect/>
          <a:stretch/>
        </p:blipFill>
        <p:spPr>
          <a:xfrm>
            <a:off x="13182600" y="381000"/>
            <a:ext cx="2630487" cy="1219199"/>
          </a:xfrm>
          <a:prstGeom prst="rect">
            <a:avLst/>
          </a:prstGeom>
          <a:noFill/>
          <a:ln>
            <a:noFill/>
          </a:ln>
        </p:spPr>
      </p:pic>
      <p:sp>
        <p:nvSpPr>
          <p:cNvPr id="98" name="Shape 98"/>
          <p:cNvSpPr txBox="1"/>
          <p:nvPr/>
        </p:nvSpPr>
        <p:spPr>
          <a:xfrm>
            <a:off x="13716000" y="5792787"/>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Current System</a:t>
            </a:r>
          </a:p>
        </p:txBody>
      </p:sp>
      <p:sp>
        <p:nvSpPr>
          <p:cNvPr id="99" name="Shape 99"/>
          <p:cNvSpPr txBox="1"/>
          <p:nvPr/>
        </p:nvSpPr>
        <p:spPr>
          <a:xfrm>
            <a:off x="23317200" y="5792787"/>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Requirements</a:t>
            </a:r>
          </a:p>
        </p:txBody>
      </p:sp>
      <p:sp>
        <p:nvSpPr>
          <p:cNvPr id="100" name="Shape 100"/>
          <p:cNvSpPr txBox="1"/>
          <p:nvPr/>
        </p:nvSpPr>
        <p:spPr>
          <a:xfrm>
            <a:off x="4114800" y="17087330"/>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System Design</a:t>
            </a:r>
          </a:p>
        </p:txBody>
      </p:sp>
      <p:sp>
        <p:nvSpPr>
          <p:cNvPr id="101" name="Shape 101"/>
          <p:cNvSpPr txBox="1"/>
          <p:nvPr/>
        </p:nvSpPr>
        <p:spPr>
          <a:xfrm>
            <a:off x="13716000" y="17131580"/>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Object Design</a:t>
            </a:r>
          </a:p>
        </p:txBody>
      </p:sp>
      <p:sp>
        <p:nvSpPr>
          <p:cNvPr id="102" name="Shape 102"/>
          <p:cNvSpPr txBox="1"/>
          <p:nvPr/>
        </p:nvSpPr>
        <p:spPr>
          <a:xfrm>
            <a:off x="23317200" y="17131958"/>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Implementation</a:t>
            </a:r>
          </a:p>
        </p:txBody>
      </p:sp>
      <p:sp>
        <p:nvSpPr>
          <p:cNvPr id="103" name="Shape 103"/>
          <p:cNvSpPr txBox="1"/>
          <p:nvPr/>
        </p:nvSpPr>
        <p:spPr>
          <a:xfrm>
            <a:off x="4114800" y="29260800"/>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dirty="0" smtClean="0">
                <a:solidFill>
                  <a:srgbClr val="336699"/>
                </a:solidFill>
                <a:latin typeface="Arial"/>
                <a:ea typeface="Arial"/>
                <a:cs typeface="Arial"/>
                <a:sym typeface="Arial"/>
              </a:rPr>
              <a:t>Devices</a:t>
            </a:r>
            <a:endParaRPr lang="en-US" sz="4100" b="1" i="0" u="none" dirty="0">
              <a:solidFill>
                <a:srgbClr val="336699"/>
              </a:solidFill>
              <a:latin typeface="Arial"/>
              <a:ea typeface="Arial"/>
              <a:cs typeface="Arial"/>
              <a:sym typeface="Arial"/>
            </a:endParaRPr>
          </a:p>
        </p:txBody>
      </p:sp>
      <p:sp>
        <p:nvSpPr>
          <p:cNvPr id="104" name="Shape 104"/>
          <p:cNvSpPr txBox="1"/>
          <p:nvPr/>
        </p:nvSpPr>
        <p:spPr>
          <a:xfrm>
            <a:off x="13716000" y="29260800"/>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Screenshots</a:t>
            </a:r>
          </a:p>
        </p:txBody>
      </p:sp>
      <p:sp>
        <p:nvSpPr>
          <p:cNvPr id="105" name="Shape 105"/>
          <p:cNvSpPr txBox="1"/>
          <p:nvPr/>
        </p:nvSpPr>
        <p:spPr>
          <a:xfrm>
            <a:off x="23317200" y="29260800"/>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Summary</a:t>
            </a:r>
          </a:p>
        </p:txBody>
      </p:sp>
      <p:sp>
        <p:nvSpPr>
          <p:cNvPr id="106" name="Shape 106"/>
          <p:cNvSpPr txBox="1"/>
          <p:nvPr/>
        </p:nvSpPr>
        <p:spPr>
          <a:xfrm>
            <a:off x="990600" y="609600"/>
            <a:ext cx="4724400" cy="41148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333399"/>
              </a:buClr>
              <a:buSzPct val="25000"/>
              <a:buFont typeface="Arial"/>
              <a:buNone/>
            </a:pPr>
            <a:endParaRPr lang="en-US" sz="8400" b="0" i="0" u="none" dirty="0">
              <a:solidFill>
                <a:srgbClr val="333399"/>
              </a:solidFill>
              <a:latin typeface="Arial"/>
              <a:ea typeface="Arial"/>
              <a:cs typeface="Arial"/>
              <a:sym typeface="Arial"/>
            </a:endParaRPr>
          </a:p>
        </p:txBody>
      </p:sp>
      <p:sp>
        <p:nvSpPr>
          <p:cNvPr id="107" name="Shape 107"/>
          <p:cNvSpPr txBox="1"/>
          <p:nvPr/>
        </p:nvSpPr>
        <p:spPr>
          <a:xfrm>
            <a:off x="26831258" y="609600"/>
            <a:ext cx="5096542" cy="4114800"/>
          </a:xfrm>
          <a:prstGeom prst="rect">
            <a:avLst/>
          </a:prstGeom>
          <a:noFill/>
          <a:ln>
            <a:noFill/>
          </a:ln>
        </p:spPr>
        <p:txBody>
          <a:bodyPr lIns="91425" tIns="45700" rIns="91425" bIns="45700" anchor="t" anchorCtr="0">
            <a:noAutofit/>
          </a:bodyPr>
          <a:lstStyle/>
          <a:p>
            <a:pPr lvl="0" algn="ctr"/>
            <a:r>
              <a:rPr lang="en-US" sz="8400" b="1">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OpenHID </a:t>
            </a:r>
          </a:p>
          <a:p>
            <a:pPr lvl="0" algn="ctr"/>
            <a:r>
              <a:rPr lang="en-US" sz="8400" b="1">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Lab</a:t>
            </a:r>
            <a:endParaRPr lang="en-US" sz="8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22" name="Picture 24" descr="D:\Files\Images\Multi Modal Icon Background.png"/>
          <p:cNvPicPr>
            <a:picLocks noChangeAspect="1" noChangeArrowheads="1"/>
          </p:cNvPicPr>
          <p:nvPr/>
        </p:nvPicPr>
        <p:blipFill>
          <a:blip r:embed="rId5"/>
          <a:srcRect/>
          <a:stretch>
            <a:fillRect/>
          </a:stretch>
        </p:blipFill>
        <p:spPr bwMode="auto">
          <a:xfrm>
            <a:off x="210799" y="1371377"/>
            <a:ext cx="10322489" cy="2819398"/>
          </a:xfrm>
          <a:prstGeom prst="rect">
            <a:avLst/>
          </a:prstGeom>
          <a:noFill/>
        </p:spPr>
      </p:pic>
      <p:pic>
        <p:nvPicPr>
          <p:cNvPr id="23" name="Picture 22" descr="D:\Files\Images\OpenHID Lab LOGO.png"/>
          <p:cNvPicPr>
            <a:picLocks noChangeAspect="1" noChangeArrowheads="1"/>
          </p:cNvPicPr>
          <p:nvPr/>
        </p:nvPicPr>
        <p:blipFill>
          <a:blip r:embed="rId6"/>
          <a:srcRect/>
          <a:stretch>
            <a:fillRect/>
          </a:stretch>
        </p:blipFill>
        <p:spPr bwMode="auto">
          <a:xfrm>
            <a:off x="23021258" y="568422"/>
            <a:ext cx="3810000" cy="3810000"/>
          </a:xfrm>
          <a:prstGeom prst="rect">
            <a:avLst/>
          </a:prstGeom>
          <a:noFill/>
        </p:spPr>
      </p:pic>
      <p:sp>
        <p:nvSpPr>
          <p:cNvPr id="24" name="TextBox 23"/>
          <p:cNvSpPr txBox="1"/>
          <p:nvPr/>
        </p:nvSpPr>
        <p:spPr>
          <a:xfrm>
            <a:off x="2057402" y="6956536"/>
            <a:ext cx="9524999" cy="7171174"/>
          </a:xfrm>
          <a:prstGeom prst="rect">
            <a:avLst/>
          </a:prstGeom>
          <a:solidFill>
            <a:schemeClr val="bg1"/>
          </a:solidFill>
          <a:ln w="76200">
            <a:solidFill>
              <a:srgbClr val="00B0F0"/>
            </a:solidFill>
            <a:prstDash val="solid"/>
          </a:ln>
        </p:spPr>
        <p:txBody>
          <a:bodyPr wrap="square" lIns="91426" tIns="45710" rIns="91426" bIns="45710" rtlCol="0">
            <a:spAutoFit/>
          </a:bodyPr>
          <a:lstStyle/>
          <a:p>
            <a:r>
              <a:rPr lang="en-US" sz="3200" dirty="0" smtClean="0"/>
              <a:t>FIU’s </a:t>
            </a:r>
            <a:r>
              <a:rPr lang="en-US" sz="3200" dirty="0" err="1" smtClean="0"/>
              <a:t>OpenHID</a:t>
            </a:r>
            <a:r>
              <a:rPr lang="en-US" sz="3200" dirty="0" smtClean="0"/>
              <a:t> lab is developing a smart desk to facilitate student learning.</a:t>
            </a:r>
          </a:p>
          <a:p>
            <a:endParaRPr lang="en-US" sz="3200" dirty="0" smtClean="0"/>
          </a:p>
          <a:p>
            <a:pPr marL="571500" indent="-571500">
              <a:buFont typeface="Wingdings" panose="05000000000000000000" pitchFamily="2" charset="2"/>
              <a:buChar char="Ø"/>
            </a:pPr>
            <a:r>
              <a:rPr lang="en-US" sz="3200" dirty="0" smtClean="0"/>
              <a:t>The smart desk will be equipped with multiple devices which may have:</a:t>
            </a:r>
          </a:p>
          <a:p>
            <a:pPr marL="1371456" lvl="2" indent="-457200">
              <a:buFont typeface="Arial" panose="020B0604020202020204" pitchFamily="34" charset="0"/>
              <a:buChar char="•"/>
            </a:pPr>
            <a:r>
              <a:rPr lang="en-US" sz="3200" dirty="0" smtClean="0"/>
              <a:t>Touch </a:t>
            </a:r>
            <a:r>
              <a:rPr lang="en-US" sz="3200" dirty="0"/>
              <a:t>screen </a:t>
            </a:r>
            <a:r>
              <a:rPr lang="en-US" sz="3200" dirty="0" smtClean="0"/>
              <a:t>capabilities</a:t>
            </a:r>
          </a:p>
          <a:p>
            <a:pPr marL="1371456" lvl="2" indent="-457200">
              <a:buFont typeface="Arial" panose="020B0604020202020204" pitchFamily="34" charset="0"/>
              <a:buChar char="•"/>
            </a:pPr>
            <a:r>
              <a:rPr lang="en-US" sz="3200" dirty="0"/>
              <a:t>F</a:t>
            </a:r>
            <a:r>
              <a:rPr lang="en-US" sz="3200" dirty="0" smtClean="0"/>
              <a:t>acial expressions</a:t>
            </a:r>
          </a:p>
          <a:p>
            <a:pPr marL="1371456" lvl="2" indent="-457200">
              <a:buFont typeface="Arial" panose="020B0604020202020204" pitchFamily="34" charset="0"/>
              <a:buChar char="•"/>
            </a:pPr>
            <a:r>
              <a:rPr lang="en-US" sz="3200" dirty="0"/>
              <a:t>H</a:t>
            </a:r>
            <a:r>
              <a:rPr lang="en-US" sz="3200" dirty="0" smtClean="0"/>
              <a:t>and </a:t>
            </a:r>
            <a:r>
              <a:rPr lang="en-US" sz="3200" dirty="0"/>
              <a:t>gestures. </a:t>
            </a:r>
            <a:endParaRPr lang="en-US" sz="3200" dirty="0" smtClean="0"/>
          </a:p>
          <a:p>
            <a:pPr marL="1371456" lvl="2" indent="-457200">
              <a:buFont typeface="Arial" panose="020B0604020202020204" pitchFamily="34" charset="0"/>
              <a:buChar char="•"/>
            </a:pPr>
            <a:endParaRPr lang="en-US" sz="3200" dirty="0"/>
          </a:p>
          <a:p>
            <a:r>
              <a:rPr lang="en-US" sz="3200" dirty="0" err="1" smtClean="0"/>
              <a:t>OpenHID</a:t>
            </a:r>
            <a:r>
              <a:rPr lang="en-US" sz="3200" dirty="0" smtClean="0"/>
              <a:t> requires a software solution which can showcase the multi modal functionality of the smart desk while being fun enough to get users accustomed to the smart desk and to test the various user-device interactions for </a:t>
            </a:r>
            <a:r>
              <a:rPr lang="en-US" sz="3200" dirty="0" smtClean="0"/>
              <a:t>improvements.</a:t>
            </a:r>
            <a:endParaRPr lang="en-US" sz="900" dirty="0" smtClean="0"/>
          </a:p>
          <a:p>
            <a:endParaRPr lang="en-US" sz="1200" dirty="0"/>
          </a:p>
        </p:txBody>
      </p:sp>
      <p:sp>
        <p:nvSpPr>
          <p:cNvPr id="26" name="TextBox 25"/>
          <p:cNvSpPr txBox="1"/>
          <p:nvPr/>
        </p:nvSpPr>
        <p:spPr>
          <a:xfrm>
            <a:off x="12344500" y="6956536"/>
            <a:ext cx="8534400" cy="8463835"/>
          </a:xfrm>
          <a:prstGeom prst="rect">
            <a:avLst/>
          </a:prstGeom>
          <a:solidFill>
            <a:schemeClr val="bg1"/>
          </a:solidFill>
          <a:ln w="76200">
            <a:solidFill>
              <a:srgbClr val="00B0F0"/>
            </a:solidFill>
            <a:prstDash val="solid"/>
          </a:ln>
        </p:spPr>
        <p:txBody>
          <a:bodyPr wrap="square" lIns="91426" tIns="45710" rIns="91426" bIns="45710" rtlCol="0">
            <a:spAutoFit/>
          </a:bodyPr>
          <a:lstStyle/>
          <a:p>
            <a:r>
              <a:rPr lang="en-US" sz="3200" dirty="0" smtClean="0"/>
              <a:t>Currently there is no unique platform that can take such a range of input devices; which can display the unique functionalities the smart desk will provide with its multi modal device interactions.</a:t>
            </a:r>
          </a:p>
          <a:p>
            <a:endParaRPr lang="en-US" sz="3200" dirty="0" smtClean="0"/>
          </a:p>
          <a:p>
            <a:r>
              <a:rPr lang="en-US" sz="3200" dirty="0" smtClean="0"/>
              <a:t>In order to progress the development of the smart desk, a software solution will be needed to test how users interact with the smart desk. The application also provides a fun and unique experience where users can use the following devices: </a:t>
            </a:r>
          </a:p>
          <a:p>
            <a:pPr marL="914328" lvl="1" indent="-457200">
              <a:buFont typeface="Wingdings" panose="05000000000000000000" pitchFamily="2" charset="2"/>
              <a:buChar char="Ø"/>
            </a:pPr>
            <a:r>
              <a:rPr lang="en-US" sz="3200" dirty="0" smtClean="0"/>
              <a:t>Leap Motion </a:t>
            </a:r>
          </a:p>
          <a:p>
            <a:pPr marL="914328" lvl="1" indent="-457200">
              <a:buFont typeface="Wingdings" panose="05000000000000000000" pitchFamily="2" charset="2"/>
              <a:buChar char="Ø"/>
            </a:pPr>
            <a:r>
              <a:rPr lang="en-US" sz="3200" dirty="0" smtClean="0"/>
              <a:t>Intel Real Sense</a:t>
            </a:r>
          </a:p>
          <a:p>
            <a:pPr marL="914328" lvl="1" indent="-457200">
              <a:buFont typeface="Wingdings" panose="05000000000000000000" pitchFamily="2" charset="2"/>
              <a:buChar char="Ø"/>
            </a:pPr>
            <a:r>
              <a:rPr lang="en-US" sz="3200" dirty="0" err="1" smtClean="0"/>
              <a:t>EyeX</a:t>
            </a:r>
            <a:endParaRPr lang="en-US" sz="3200" dirty="0" smtClean="0"/>
          </a:p>
          <a:p>
            <a:pPr marL="914328" lvl="1" indent="-457200">
              <a:buFont typeface="Wingdings" panose="05000000000000000000" pitchFamily="2" charset="2"/>
              <a:buChar char="Ø"/>
            </a:pPr>
            <a:r>
              <a:rPr lang="en-US" sz="3200" dirty="0" err="1" smtClean="0"/>
              <a:t>Multitouch</a:t>
            </a:r>
            <a:r>
              <a:rPr lang="en-US" sz="3200" dirty="0" smtClean="0"/>
              <a:t> Screen</a:t>
            </a:r>
            <a:endParaRPr lang="en-US" sz="1000" dirty="0"/>
          </a:p>
          <a:p>
            <a:pPr marL="914328" lvl="1" indent="-457200">
              <a:buFont typeface="Wingdings" panose="05000000000000000000" pitchFamily="2" charset="2"/>
              <a:buChar char="Ø"/>
            </a:pPr>
            <a:r>
              <a:rPr lang="en-US" sz="3200" dirty="0" smtClean="0"/>
              <a:t>Xbox Kinect</a:t>
            </a:r>
          </a:p>
        </p:txBody>
      </p:sp>
      <p:sp>
        <p:nvSpPr>
          <p:cNvPr id="27" name="TextBox 26"/>
          <p:cNvSpPr txBox="1"/>
          <p:nvPr/>
        </p:nvSpPr>
        <p:spPr>
          <a:xfrm>
            <a:off x="21546938" y="6956536"/>
            <a:ext cx="9144000" cy="9464109"/>
          </a:xfrm>
          <a:prstGeom prst="rect">
            <a:avLst/>
          </a:prstGeom>
          <a:solidFill>
            <a:schemeClr val="bg1"/>
          </a:solidFill>
          <a:ln w="76200">
            <a:solidFill>
              <a:srgbClr val="00B0F0"/>
            </a:solidFill>
          </a:ln>
        </p:spPr>
        <p:txBody>
          <a:bodyPr wrap="square" lIns="91426" tIns="45710" rIns="91426" bIns="45710" rtlCol="0">
            <a:spAutoFit/>
          </a:bodyPr>
          <a:lstStyle/>
          <a:p>
            <a:r>
              <a:rPr lang="en-US" sz="3200" dirty="0" smtClean="0"/>
              <a:t>Our </a:t>
            </a:r>
            <a:r>
              <a:rPr lang="en-US" sz="3200" dirty="0"/>
              <a:t>job was </a:t>
            </a:r>
            <a:r>
              <a:rPr lang="en-US" sz="3200" dirty="0" smtClean="0"/>
              <a:t>to further </a:t>
            </a:r>
            <a:r>
              <a:rPr lang="en-US" sz="3200" dirty="0"/>
              <a:t>develop </a:t>
            </a:r>
            <a:r>
              <a:rPr lang="en-US" sz="3200" dirty="0" smtClean="0"/>
              <a:t>the</a:t>
            </a:r>
            <a:r>
              <a:rPr lang="en-US" sz="3200" dirty="0" smtClean="0"/>
              <a:t> </a:t>
            </a:r>
            <a:r>
              <a:rPr lang="en-US" sz="3200" dirty="0"/>
              <a:t>interactive paint program </a:t>
            </a:r>
            <a:r>
              <a:rPr lang="en-US" sz="3200" dirty="0" smtClean="0"/>
              <a:t>and make it easier </a:t>
            </a:r>
            <a:r>
              <a:rPr lang="en-US" sz="3200" dirty="0" smtClean="0"/>
              <a:t>for future developers to understand, </a:t>
            </a:r>
            <a:r>
              <a:rPr lang="en-US" sz="3200" dirty="0" smtClean="0"/>
              <a:t>debug </a:t>
            </a:r>
            <a:r>
              <a:rPr lang="en-US" sz="3200" dirty="0" smtClean="0"/>
              <a:t>and add features.</a:t>
            </a:r>
          </a:p>
          <a:p>
            <a:pPr marL="914328" lvl="1" indent="-457200">
              <a:buFont typeface="Wingdings" panose="05000000000000000000" pitchFamily="2" charset="2"/>
              <a:buChar char="Ø"/>
            </a:pPr>
            <a:r>
              <a:rPr lang="en-US" sz="2800" dirty="0" smtClean="0"/>
              <a:t>As developers we had to analyze and implement appropriate design/architecture principles into the paint program. This would allow for easier understanding of the project, debugging and ability to add features quicker and more efficiently, by utilizing the following design principles:</a:t>
            </a:r>
          </a:p>
          <a:p>
            <a:pPr marL="457128" lvl="1"/>
            <a:endParaRPr lang="en-US" sz="1600" dirty="0" smtClean="0"/>
          </a:p>
          <a:p>
            <a:pPr marL="457128" lvl="5"/>
            <a:r>
              <a:rPr lang="en-US" sz="2000" dirty="0"/>
              <a:t> </a:t>
            </a:r>
            <a:r>
              <a:rPr lang="en-US" sz="2000" dirty="0"/>
              <a:t> </a:t>
            </a:r>
            <a:r>
              <a:rPr lang="en-US" sz="2000" dirty="0" smtClean="0"/>
              <a:t>- </a:t>
            </a:r>
            <a:r>
              <a:rPr lang="en-US" sz="2000" dirty="0" smtClean="0"/>
              <a:t>Separations of Concern			- Don’t Repeat Yourself (DRY)</a:t>
            </a:r>
          </a:p>
          <a:p>
            <a:pPr marL="457128" lvl="4"/>
            <a:r>
              <a:rPr lang="en-US" sz="2000" dirty="0" smtClean="0"/>
              <a:t>  - Object Oriented Principles		- Layered Architecture Style</a:t>
            </a:r>
          </a:p>
          <a:p>
            <a:pPr marL="457128" lvl="4"/>
            <a:r>
              <a:rPr lang="en-US" sz="2000" dirty="0" smtClean="0"/>
              <a:t>  - Single Responsibility Principle		- Composition</a:t>
            </a:r>
          </a:p>
          <a:p>
            <a:pPr marL="457128" lvl="4"/>
            <a:r>
              <a:rPr lang="en-US" sz="2000" dirty="0" smtClean="0"/>
              <a:t>  - Principle of Least Knowledge (Law of Demeter)</a:t>
            </a:r>
          </a:p>
          <a:p>
            <a:pPr marL="457128" lvl="4"/>
            <a:endParaRPr lang="en-US" sz="1600" dirty="0" smtClean="0"/>
          </a:p>
          <a:p>
            <a:pPr marL="914328" lvl="1" indent="-457200">
              <a:buFont typeface="Wingdings" panose="05000000000000000000" pitchFamily="2" charset="2"/>
              <a:buChar char="Ø"/>
            </a:pPr>
            <a:r>
              <a:rPr lang="en-US" sz="2800" dirty="0" smtClean="0"/>
              <a:t>The </a:t>
            </a:r>
            <a:r>
              <a:rPr lang="en-US" sz="2800" dirty="0"/>
              <a:t>user would </a:t>
            </a:r>
            <a:r>
              <a:rPr lang="en-US" sz="2800" dirty="0" smtClean="0"/>
              <a:t>need to seamlessly transition to the updated paint program, be </a:t>
            </a:r>
            <a:r>
              <a:rPr lang="en-US" sz="2800" dirty="0"/>
              <a:t>able to control the drawing </a:t>
            </a:r>
            <a:r>
              <a:rPr lang="en-US" sz="2800" dirty="0" smtClean="0"/>
              <a:t>features and </a:t>
            </a:r>
            <a:r>
              <a:rPr lang="en-US" sz="2800" dirty="0"/>
              <a:t>devices within the program</a:t>
            </a:r>
            <a:r>
              <a:rPr lang="en-US" sz="2800" dirty="0" smtClean="0"/>
              <a:t>.</a:t>
            </a:r>
          </a:p>
          <a:p>
            <a:pPr marL="914328" lvl="1" indent="-457200">
              <a:buFont typeface="Wingdings" panose="05000000000000000000" pitchFamily="2" charset="2"/>
              <a:buChar char="Ø"/>
            </a:pPr>
            <a:r>
              <a:rPr lang="en-US" sz="2800" dirty="0" smtClean="0"/>
              <a:t>Application should provide background improvements, fewer limitations, and features that use the devices that will be implemented within the smart desk.</a:t>
            </a:r>
            <a:endParaRPr lang="en-US" sz="2800" dirty="0"/>
          </a:p>
          <a:p>
            <a:endParaRPr lang="en-US" sz="900" dirty="0"/>
          </a:p>
        </p:txBody>
      </p:sp>
      <p:pic>
        <p:nvPicPr>
          <p:cNvPr id="30" name="Picture 34" descr="https://software.intel.com/sites/default/files/managed/28/f0/f200_camerafeatures.jpg"/>
          <p:cNvPicPr>
            <a:picLocks noChangeAspect="1" noChangeArrowheads="1"/>
          </p:cNvPicPr>
          <p:nvPr/>
        </p:nvPicPr>
        <p:blipFill>
          <a:blip r:embed="rId7"/>
          <a:srcRect/>
          <a:stretch>
            <a:fillRect/>
          </a:stretch>
        </p:blipFill>
        <p:spPr bwMode="auto">
          <a:xfrm>
            <a:off x="2023838" y="30328974"/>
            <a:ext cx="4267199" cy="2895600"/>
          </a:xfrm>
          <a:prstGeom prst="rect">
            <a:avLst/>
          </a:prstGeom>
          <a:noFill/>
        </p:spPr>
      </p:pic>
      <p:pic>
        <p:nvPicPr>
          <p:cNvPr id="31" name="Picture 32" descr="https://images.stackcommerce.com/assets/productshot2-image/3121/60ea6063f6502e1132d23b2cfb06d933b5eecc34_main_hero_image.jpg"/>
          <p:cNvPicPr>
            <a:picLocks noChangeAspect="1" noChangeArrowheads="1"/>
          </p:cNvPicPr>
          <p:nvPr/>
        </p:nvPicPr>
        <p:blipFill>
          <a:blip r:embed="rId8"/>
          <a:srcRect/>
          <a:stretch>
            <a:fillRect/>
          </a:stretch>
        </p:blipFill>
        <p:spPr bwMode="auto">
          <a:xfrm>
            <a:off x="7050767" y="30438157"/>
            <a:ext cx="3810000" cy="2819400"/>
          </a:xfrm>
          <a:prstGeom prst="rect">
            <a:avLst/>
          </a:prstGeom>
          <a:noFill/>
        </p:spPr>
      </p:pic>
      <p:pic>
        <p:nvPicPr>
          <p:cNvPr id="33" name="Picture 30" descr="http://mb.cision.com/Public/2874/9885313/aeb44c161f2532b2_org.jpg"/>
          <p:cNvPicPr>
            <a:picLocks noChangeAspect="1" noChangeArrowheads="1"/>
          </p:cNvPicPr>
          <p:nvPr/>
        </p:nvPicPr>
        <p:blipFill>
          <a:blip r:embed="rId9" cstate="print"/>
          <a:srcRect/>
          <a:stretch>
            <a:fillRect/>
          </a:stretch>
        </p:blipFill>
        <p:spPr bwMode="auto">
          <a:xfrm>
            <a:off x="1978256" y="38582017"/>
            <a:ext cx="3328987" cy="2178226"/>
          </a:xfrm>
          <a:prstGeom prst="rect">
            <a:avLst/>
          </a:prstGeom>
          <a:noFill/>
        </p:spPr>
      </p:pic>
      <p:pic>
        <p:nvPicPr>
          <p:cNvPr id="34" name="Picture 28" descr="http://cdn3.bigcommerce.com/s-bvotghn/products/514/images/5844/9470-2__31501.1418769938.1280.1280.jpg?c=2"/>
          <p:cNvPicPr>
            <a:picLocks noChangeAspect="1" noChangeArrowheads="1"/>
          </p:cNvPicPr>
          <p:nvPr/>
        </p:nvPicPr>
        <p:blipFill>
          <a:blip r:embed="rId10" cstate="print"/>
          <a:srcRect/>
          <a:stretch>
            <a:fillRect/>
          </a:stretch>
        </p:blipFill>
        <p:spPr bwMode="auto">
          <a:xfrm>
            <a:off x="5235342" y="38886168"/>
            <a:ext cx="2293141" cy="1620483"/>
          </a:xfrm>
          <a:prstGeom prst="rect">
            <a:avLst/>
          </a:prstGeom>
          <a:noFill/>
        </p:spPr>
      </p:pic>
      <p:pic>
        <p:nvPicPr>
          <p:cNvPr id="2" name="Picture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61570" y="18395837"/>
            <a:ext cx="8992855" cy="10688542"/>
          </a:xfrm>
          <a:prstGeom prst="rect">
            <a:avLst/>
          </a:prstGeom>
        </p:spPr>
      </p:pic>
      <p:pic>
        <p:nvPicPr>
          <p:cNvPr id="36"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8256" y="18156622"/>
            <a:ext cx="9759482" cy="10827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009897" y="33126021"/>
            <a:ext cx="7696200" cy="5816977"/>
          </a:xfrm>
          <a:prstGeom prst="rect">
            <a:avLst/>
          </a:prstGeom>
          <a:solidFill>
            <a:schemeClr val="bg1"/>
          </a:solidFill>
        </p:spPr>
        <p:txBody>
          <a:bodyPr wrap="square" rtlCol="0">
            <a:spAutoFit/>
          </a:bodyPr>
          <a:lstStyle/>
          <a:p>
            <a:r>
              <a:rPr lang="en-US" sz="3600" b="1" dirty="0" smtClean="0"/>
              <a:t>Intel Real Sense Depth Camera</a:t>
            </a:r>
            <a:endParaRPr lang="en-US" sz="3600" b="1" dirty="0"/>
          </a:p>
          <a:p>
            <a:pPr marL="457200" indent="-457200">
              <a:buFont typeface="Wingdings" panose="05000000000000000000" pitchFamily="2" charset="2"/>
              <a:buChar char="Ø"/>
            </a:pPr>
            <a:r>
              <a:rPr lang="en-US" sz="3200" dirty="0" smtClean="0"/>
              <a:t> 3D Camera: HD Camera, Infrared Camera, Infrared Laser Projector</a:t>
            </a:r>
            <a:endParaRPr lang="en-US" sz="3200" dirty="0"/>
          </a:p>
          <a:p>
            <a:pPr marL="457200" indent="-457200">
              <a:buFont typeface="Wingdings" panose="05000000000000000000" pitchFamily="2" charset="2"/>
              <a:buChar char="Ø"/>
            </a:pPr>
            <a:r>
              <a:rPr lang="en-US" sz="3200" dirty="0" smtClean="0"/>
              <a:t> Face Analysis: Facial Gestures</a:t>
            </a:r>
          </a:p>
          <a:p>
            <a:r>
              <a:rPr lang="en-US" sz="3600" b="1" dirty="0"/>
              <a:t>Leap </a:t>
            </a:r>
            <a:r>
              <a:rPr lang="en-US" sz="3600" b="1" dirty="0" smtClean="0"/>
              <a:t>Motion</a:t>
            </a:r>
            <a:r>
              <a:rPr lang="en-US" sz="3600" b="1" dirty="0"/>
              <a:t> Sense</a:t>
            </a:r>
            <a:r>
              <a:rPr lang="en-US" sz="3600" b="1" dirty="0" smtClean="0"/>
              <a:t> </a:t>
            </a:r>
          </a:p>
          <a:p>
            <a:pPr marL="457200" indent="-457200">
              <a:buFont typeface="Wingdings" panose="05000000000000000000" pitchFamily="2" charset="2"/>
              <a:buChar char="Ø"/>
            </a:pPr>
            <a:r>
              <a:rPr lang="en-US" sz="3200" dirty="0" smtClean="0"/>
              <a:t> Uses Two Chromatic </a:t>
            </a:r>
            <a:r>
              <a:rPr lang="en-US" sz="3200" dirty="0"/>
              <a:t>IR Cameras and </a:t>
            </a:r>
            <a:r>
              <a:rPr lang="en-US" sz="3200" dirty="0" smtClean="0"/>
              <a:t>Three </a:t>
            </a:r>
            <a:r>
              <a:rPr lang="en-US" sz="3200" dirty="0"/>
              <a:t>IR LED </a:t>
            </a:r>
            <a:r>
              <a:rPr lang="en-US" sz="3200" dirty="0" smtClean="0"/>
              <a:t>Cameras</a:t>
            </a:r>
            <a:endParaRPr lang="en-US" sz="3200" dirty="0"/>
          </a:p>
          <a:p>
            <a:pPr marL="457200" indent="-457200">
              <a:buFont typeface="Wingdings" panose="05000000000000000000" pitchFamily="2" charset="2"/>
              <a:buChar char="Ø"/>
            </a:pPr>
            <a:r>
              <a:rPr lang="en-US" sz="3200" dirty="0" smtClean="0"/>
              <a:t> Hand </a:t>
            </a:r>
            <a:r>
              <a:rPr lang="en-US" sz="3200" dirty="0"/>
              <a:t>Gestures </a:t>
            </a:r>
            <a:r>
              <a:rPr lang="en-US" sz="3200" dirty="0" smtClean="0"/>
              <a:t>Recognized</a:t>
            </a:r>
            <a:endParaRPr lang="en-US" sz="3200" dirty="0"/>
          </a:p>
          <a:p>
            <a:r>
              <a:rPr lang="en-US" sz="3600" b="1" dirty="0" err="1" smtClean="0"/>
              <a:t>Tobii</a:t>
            </a:r>
            <a:r>
              <a:rPr lang="en-US" sz="3600" b="1" dirty="0" smtClean="0"/>
              <a:t> </a:t>
            </a:r>
            <a:r>
              <a:rPr lang="en-US" sz="3600" b="1" dirty="0" err="1" smtClean="0"/>
              <a:t>EyeX</a:t>
            </a:r>
            <a:r>
              <a:rPr lang="en-US" sz="3600" b="1" dirty="0" smtClean="0"/>
              <a:t> </a:t>
            </a:r>
          </a:p>
          <a:p>
            <a:r>
              <a:rPr lang="en-US" sz="3600" b="1" dirty="0"/>
              <a:t>Acer </a:t>
            </a:r>
            <a:r>
              <a:rPr lang="en-US" sz="3600" b="1" dirty="0" err="1"/>
              <a:t>Multitouch</a:t>
            </a:r>
            <a:r>
              <a:rPr lang="en-US" sz="3600" b="1" dirty="0"/>
              <a:t> </a:t>
            </a:r>
            <a:r>
              <a:rPr lang="en-US" sz="3600" b="1" dirty="0" smtClean="0"/>
              <a:t>Monitor</a:t>
            </a:r>
            <a:endParaRPr lang="en-US" sz="3600" b="1" dirty="0"/>
          </a:p>
          <a:p>
            <a:r>
              <a:rPr lang="en-US" sz="3600" b="1" dirty="0" smtClean="0"/>
              <a:t>Xbox Kinect</a:t>
            </a:r>
          </a:p>
        </p:txBody>
      </p:sp>
      <p:pic>
        <p:nvPicPr>
          <p:cNvPr id="1030" name="Picture 6" descr="https://lh6.googleusercontent.com/jBQWvjVqDIRrYtH2q6YZkovu7JVr4bbDp7wo0sBZ0EoTBdMAc_D0X0ux7qvl0twtTZ3o5u77Y3Bo-EbGDOG_LSybJcIvFswleHTnz79U7kSXLWuZuKXhl8WVyJDuWeyLRL47RNuDwNQ"/>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96930" y="38506436"/>
            <a:ext cx="4046871" cy="227636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22443189" y="30283778"/>
            <a:ext cx="8387952" cy="9941183"/>
          </a:xfrm>
          <a:prstGeom prst="rect">
            <a:avLst/>
          </a:prstGeom>
          <a:solidFill>
            <a:schemeClr val="bg1"/>
          </a:solidFill>
          <a:ln w="76200">
            <a:solidFill>
              <a:srgbClr val="00B0F0"/>
            </a:solidFill>
          </a:ln>
        </p:spPr>
        <p:txBody>
          <a:bodyPr wrap="square" rtlCol="0">
            <a:spAutoFit/>
          </a:bodyPr>
          <a:lstStyle/>
          <a:p>
            <a:r>
              <a:rPr lang="en-US" sz="3200" dirty="0" smtClean="0"/>
              <a:t>Multi </a:t>
            </a:r>
            <a:r>
              <a:rPr lang="en-US" sz="3200" dirty="0"/>
              <a:t>Modal Interactive </a:t>
            </a:r>
            <a:r>
              <a:rPr lang="en-US" sz="3200" dirty="0" smtClean="0"/>
              <a:t>Paint is a software solution that </a:t>
            </a:r>
            <a:r>
              <a:rPr lang="en-US" sz="3200" dirty="0"/>
              <a:t>provides </a:t>
            </a:r>
            <a:r>
              <a:rPr lang="en-US" sz="3200" dirty="0" smtClean="0"/>
              <a:t>an interactive paint application where users can learn how to interact with the smart desk and </a:t>
            </a:r>
            <a:r>
              <a:rPr lang="en-US" sz="3200" dirty="0" smtClean="0"/>
              <a:t>its </a:t>
            </a:r>
            <a:r>
              <a:rPr lang="en-US" sz="3200" dirty="0" smtClean="0"/>
              <a:t>unique </a:t>
            </a:r>
            <a:r>
              <a:rPr lang="en-US" sz="3200" dirty="0" smtClean="0"/>
              <a:t>devices.</a:t>
            </a:r>
            <a:endParaRPr lang="en-US" sz="3200" dirty="0" smtClean="0"/>
          </a:p>
          <a:p>
            <a:r>
              <a:rPr lang="en-US" sz="3200" dirty="0" smtClean="0"/>
              <a:t> </a:t>
            </a:r>
          </a:p>
          <a:p>
            <a:r>
              <a:rPr lang="en-US" sz="3200" dirty="0" smtClean="0"/>
              <a:t>The paint application will provide smart desk developers with information regarding the various uses of the devices and how to develop an intuitive user interface for device features.</a:t>
            </a:r>
          </a:p>
          <a:p>
            <a:endParaRPr lang="en-US" sz="3200" dirty="0"/>
          </a:p>
          <a:p>
            <a:r>
              <a:rPr lang="en-US" sz="3200" dirty="0" smtClean="0"/>
              <a:t>Future Development:</a:t>
            </a:r>
          </a:p>
          <a:p>
            <a:pPr marL="914328" lvl="1" indent="-457200">
              <a:buFont typeface="Wingdings" panose="05000000000000000000" pitchFamily="2" charset="2"/>
              <a:buChar char="Ø"/>
            </a:pPr>
            <a:r>
              <a:rPr lang="en-US" sz="3200" dirty="0" smtClean="0"/>
              <a:t>Performance Improvement by threading</a:t>
            </a:r>
          </a:p>
          <a:p>
            <a:pPr marL="914328" lvl="1" indent="-457200">
              <a:buFont typeface="Wingdings" panose="05000000000000000000" pitchFamily="2" charset="2"/>
              <a:buChar char="Ø"/>
            </a:pPr>
            <a:r>
              <a:rPr lang="en-US" sz="3200" dirty="0" smtClean="0"/>
              <a:t>Microsoft HoloLens Integration</a:t>
            </a:r>
          </a:p>
          <a:p>
            <a:pPr marL="914328" lvl="1" indent="-457200">
              <a:buFont typeface="Wingdings" panose="05000000000000000000" pitchFamily="2" charset="2"/>
              <a:buChar char="Ø"/>
            </a:pPr>
            <a:r>
              <a:rPr lang="en-US" sz="3200" dirty="0" smtClean="0"/>
              <a:t>Speech Recognition</a:t>
            </a:r>
          </a:p>
          <a:p>
            <a:pPr marL="914328" lvl="1" indent="-457200">
              <a:buFont typeface="Wingdings" panose="05000000000000000000" pitchFamily="2" charset="2"/>
              <a:buChar char="Ø"/>
            </a:pPr>
            <a:r>
              <a:rPr lang="en-US" sz="3200" dirty="0" smtClean="0"/>
              <a:t>Creation of games to assist in learning the features of the devices used in paint program.</a:t>
            </a:r>
          </a:p>
          <a:p>
            <a:pPr marL="914328" lvl="1" indent="-457200">
              <a:buFont typeface="Wingdings" panose="05000000000000000000" pitchFamily="2" charset="2"/>
              <a:buChar char="Ø"/>
            </a:pPr>
            <a:endParaRPr lang="en-US" sz="3200" dirty="0"/>
          </a:p>
        </p:txBody>
      </p:sp>
      <p:pic>
        <p:nvPicPr>
          <p:cNvPr id="8" name="Picture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191900" y="18867437"/>
            <a:ext cx="8687000" cy="8397075"/>
          </a:xfrm>
          <a:prstGeom prst="rect">
            <a:avLst/>
          </a:prstGeom>
        </p:spPr>
      </p:pic>
      <p:pic>
        <p:nvPicPr>
          <p:cNvPr id="48"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039496" y="18097573"/>
            <a:ext cx="8721050" cy="10751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15"/>
          <a:stretch>
            <a:fillRect/>
          </a:stretch>
        </p:blipFill>
        <p:spPr>
          <a:xfrm>
            <a:off x="12089114" y="30376234"/>
            <a:ext cx="9885460" cy="5095149"/>
          </a:xfrm>
          <a:prstGeom prst="rect">
            <a:avLst/>
          </a:prstGeom>
        </p:spPr>
      </p:pic>
      <p:pic>
        <p:nvPicPr>
          <p:cNvPr id="10" name="Picture 9"/>
          <p:cNvPicPr>
            <a:picLocks noChangeAspect="1"/>
          </p:cNvPicPr>
          <p:nvPr/>
        </p:nvPicPr>
        <p:blipFill>
          <a:blip r:embed="rId16"/>
          <a:stretch>
            <a:fillRect/>
          </a:stretch>
        </p:blipFill>
        <p:spPr>
          <a:xfrm>
            <a:off x="12119502" y="35410734"/>
            <a:ext cx="9885460" cy="5282860"/>
          </a:xfrm>
          <a:prstGeom prst="rect">
            <a:avLst/>
          </a:prstGeom>
        </p:spPr>
      </p:pic>
      <p:pic>
        <p:nvPicPr>
          <p:cNvPr id="52"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87700" y="30193923"/>
            <a:ext cx="10288287" cy="10499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180658" y="18138706"/>
            <a:ext cx="9759482" cy="10751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61016" y="30164970"/>
            <a:ext cx="9759482" cy="10595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632</TotalTime>
  <Words>483</Words>
  <Application>Microsoft Office PowerPoint</Application>
  <PresentationFormat>Custom</PresentationFormat>
  <Paragraphs>64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 New Roman</vt:lpstr>
      <vt:lpstr>Wingdings</vt:lpstr>
      <vt:lpstr>Diseño predeterminado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Eric Aguiar</cp:lastModifiedBy>
  <cp:revision>27</cp:revision>
  <dcterms:modified xsi:type="dcterms:W3CDTF">2016-08-01T20:03:45Z</dcterms:modified>
</cp:coreProperties>
</file>