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Font typeface="Arial"/>
              <a:buNone/>
              <a:defRPr b="0" i="0" sz="1800" u="none" cap="none" strike="noStrike"/>
            </a:lvl1pPr>
            <a:lvl2pPr indent="0" lvl="1" marL="457200" marR="0" rtl="0" algn="l">
              <a:spcBef>
                <a:spcPts val="0"/>
              </a:spcBef>
              <a:buFont typeface="Arial"/>
              <a:buNone/>
              <a:defRPr b="0" i="0" sz="1800" u="none" cap="none" strike="noStrike"/>
            </a:lvl2pPr>
            <a:lvl3pPr indent="0" lvl="2" marL="914400" marR="0" rtl="0" algn="l">
              <a:spcBef>
                <a:spcPts val="0"/>
              </a:spcBef>
              <a:buFont typeface="Arial"/>
              <a:buNone/>
              <a:defRPr b="0" i="0" sz="1800" u="none" cap="none" strike="noStrike"/>
            </a:lvl3pPr>
            <a:lvl4pPr indent="0" lvl="3" marL="1371600" marR="0" rtl="0" algn="l">
              <a:spcBef>
                <a:spcPts val="0"/>
              </a:spcBef>
              <a:buFont typeface="Arial"/>
              <a:buNone/>
              <a:defRPr b="0" i="0" sz="1800" u="none" cap="none" strike="noStrike"/>
            </a:lvl4pPr>
            <a:lvl5pPr indent="0" lvl="4" marL="1828800" marR="0" rtl="0" algn="l">
              <a:spcBef>
                <a:spcPts val="0"/>
              </a:spcBef>
              <a:buFont typeface="Arial"/>
              <a:buNone/>
              <a:defRPr b="0" i="0" sz="1800" u="none" cap="none" strike="noStrike"/>
            </a:lvl5pPr>
            <a:lvl6pPr indent="0" lvl="5" marL="2286000" marR="0" rtl="0" algn="l">
              <a:spcBef>
                <a:spcPts val="0"/>
              </a:spcBef>
              <a:buFont typeface="Arial"/>
              <a:buNone/>
              <a:defRPr b="0" i="0" sz="1800" u="none" cap="none" strike="noStrike"/>
            </a:lvl6pPr>
            <a:lvl7pPr indent="0" lvl="6" marL="2743200" marR="0" rtl="0" algn="l">
              <a:spcBef>
                <a:spcPts val="0"/>
              </a:spcBef>
              <a:buFont typeface="Arial"/>
              <a:buNone/>
              <a:defRPr b="0" i="0" sz="1800" u="none" cap="none" strike="noStrike"/>
            </a:lvl7pPr>
            <a:lvl8pPr indent="0" lvl="7" marL="3200400" marR="0" rtl="0" algn="l">
              <a:spcBef>
                <a:spcPts val="0"/>
              </a:spcBef>
              <a:buFont typeface="Arial"/>
              <a:buNone/>
              <a:defRPr b="0" i="0" sz="1800" u="none" cap="none" strike="noStrike"/>
            </a:lvl8pPr>
            <a:lvl9pPr indent="0" lvl="8" marL="3657600" marR="0" rtl="0" algn="l">
              <a:spcBef>
                <a:spcPts val="0"/>
              </a:spcBef>
              <a:buFont typeface="Arial"/>
              <a:buNone/>
              <a:defRPr b="0" i="0" sz="1800" u="none" cap="none" strike="noStrike"/>
            </a:lvl9pPr>
          </a:lstStyle>
          <a:p/>
        </p:txBody>
      </p:sp>
      <p:sp>
        <p:nvSpPr>
          <p:cNvPr id="7" name="Shape 7"/>
          <p:cNvSpPr txBox="1"/>
          <p:nvPr>
            <p:ph idx="11" type="ftr"/>
          </p:nvPr>
        </p:nvSpPr>
        <p:spPr>
          <a:xfrm>
            <a:off x="0" y="868521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Arial"/>
              <a:buNone/>
            </a:pPr>
            <a:r>
              <a:t/>
            </a:r>
            <a:endParaRPr b="0" i="0" sz="1800" u="none" cap="none" strike="noStrike"/>
          </a:p>
        </p:txBody>
      </p:sp>
      <p:sp>
        <p:nvSpPr>
          <p:cNvPr id="87" name="Shape 87"/>
          <p:cNvSpPr txBox="1"/>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lnSpc>
                <a:spcPct val="100000"/>
              </a:lnSpc>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6" cy="362622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7"/>
            <a:ext cx="19751276" cy="26333825"/>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6" cy="5152464"/>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3" y="1748116"/>
            <a:ext cx="10829926" cy="7436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6"/>
            <a:ext cx="18402298" cy="37459024"/>
          </a:xfrm>
          <a:prstGeom prst="rect">
            <a:avLst/>
          </a:prstGeom>
          <a:noFill/>
          <a:ln>
            <a:noFill/>
          </a:ln>
        </p:spPr>
        <p:txBody>
          <a:bodyPr anchorCtr="0" anchor="t" bIns="91425" lIns="91425" rIns="91425" tIns="91425"/>
          <a:lstStyle>
            <a:lvl1pPr indent="-1200150" lvl="0" marL="160655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992187" lvl="1" marL="3481388"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71525" lvl="2" marL="5356225"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817563" lvl="3" marL="7497763"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827088" lvl="4" marL="96408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827088" lvl="5" marL="100980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827088" lvl="6" marL="105552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827088" lvl="7" marL="110124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827088" lvl="8" marL="114696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3" y="9184339"/>
            <a:ext cx="10829926" cy="30022799"/>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2" y="9825317"/>
            <a:ext cx="14544675"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2" y="13919948"/>
            <a:ext cx="14544675"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3"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3.png"/><Relationship Id="rId10"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0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9.png"/><Relationship Id="rId9" Type="http://schemas.openxmlformats.org/officeDocument/2006/relationships/image" Target="../media/image14.png"/><Relationship Id="rId15" Type="http://schemas.openxmlformats.org/officeDocument/2006/relationships/image" Target="../media/image11.png"/><Relationship Id="rId14" Type="http://schemas.openxmlformats.org/officeDocument/2006/relationships/image" Target="../media/image04.png"/><Relationship Id="rId17" Type="http://schemas.openxmlformats.org/officeDocument/2006/relationships/image" Target="../media/image10.png"/><Relationship Id="rId16" Type="http://schemas.openxmlformats.org/officeDocument/2006/relationships/image" Target="../media/image08.png"/><Relationship Id="rId5" Type="http://schemas.openxmlformats.org/officeDocument/2006/relationships/image" Target="../media/image00.png"/><Relationship Id="rId6" Type="http://schemas.openxmlformats.org/officeDocument/2006/relationships/image" Target="../media/image06.png"/><Relationship Id="rId7" Type="http://schemas.openxmlformats.org/officeDocument/2006/relationships/image" Target="../media/image05.png"/><Relationship Id="rId8"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14097000" y="2994736"/>
            <a:ext cx="17366400"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i="0" lang="en-US" sz="4800" u="none" cap="none" strike="noStrike">
                <a:solidFill>
                  <a:srgbClr val="3333CC"/>
                </a:solidFill>
                <a:latin typeface="Arial"/>
                <a:ea typeface="Arial"/>
                <a:cs typeface="Arial"/>
                <a:sym typeface="Arial"/>
              </a:rPr>
              <a:t>TAM 4.0</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Student: </a:t>
            </a:r>
            <a:r>
              <a:rPr b="0" i="0" lang="en-US" sz="3500" u="none" cap="none" strike="noStrike">
                <a:solidFill>
                  <a:srgbClr val="3333CC"/>
                </a:solidFill>
                <a:latin typeface="Arial"/>
                <a:ea typeface="Arial"/>
                <a:cs typeface="Arial"/>
                <a:sym typeface="Arial"/>
              </a:rPr>
              <a:t>Jorge Nonell, Florida International University</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Francisco Ortega,</a:t>
            </a:r>
            <a:r>
              <a:rPr b="0"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Florida International University </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Instructor: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p>
        </p:txBody>
      </p:sp>
      <p:sp>
        <p:nvSpPr>
          <p:cNvPr id="90" name="Shape 90"/>
          <p:cNvSpPr txBox="1"/>
          <p:nvPr/>
        </p:nvSpPr>
        <p:spPr>
          <a:xfrm>
            <a:off x="1219200" y="42519600"/>
            <a:ext cx="30784798" cy="1077899"/>
          </a:xfrm>
          <a:prstGeom prst="rect">
            <a:avLst/>
          </a:prstGeom>
          <a:noFill/>
          <a:ln cap="flat" cmpd="sng" w="76200">
            <a:solidFill>
              <a:srgbClr val="0033CC">
                <a:alpha val="0"/>
              </a:srgbClr>
            </a:solidFill>
            <a:prstDash val="solid"/>
            <a:round/>
            <a:headEnd len="med" w="med" type="none"/>
            <a:tailEnd len="med" w="med" type="none"/>
          </a:ln>
        </p:spPr>
        <p:txBody>
          <a:bodyPr anchorCtr="0" anchor="t" bIns="49325" lIns="98650" rIns="98650" tIns="49325">
            <a:noAutofit/>
          </a:bodyPr>
          <a:lstStyle/>
          <a:p>
            <a:pPr indent="-493712" lvl="0" marL="493712" marR="0" rtl="0" algn="ctr">
              <a:lnSpc>
                <a:spcPct val="100000"/>
              </a:lnSpc>
              <a:spcBef>
                <a:spcPts val="0"/>
              </a:spcBef>
              <a:spcAft>
                <a:spcPts val="0"/>
              </a:spcAft>
              <a:buClr>
                <a:schemeClr val="dk1"/>
              </a:buClr>
              <a:buSzPct val="25000"/>
              <a:buFont typeface="Arial"/>
              <a:buNone/>
            </a:pPr>
            <a:r>
              <a:rPr b="0" i="0" lang="en-US" sz="3000" u="none" cap="none" strike="noStrike">
                <a:solidFill>
                  <a:schemeClr val="dk1"/>
                </a:solidFill>
                <a:latin typeface="Arial"/>
                <a:ea typeface="Arial"/>
                <a:cs typeface="Arial"/>
                <a:sym typeface="Arial"/>
              </a:rPr>
              <a:t>The material presented in this poster is based upon the work supported by Dr. Francisco Ortega I am thankful to the help that I received from my group members Eric Aguair, Chris Naranjo, and Alex Karpis</a:t>
            </a:r>
          </a:p>
        </p:txBody>
      </p:sp>
      <p:sp>
        <p:nvSpPr>
          <p:cNvPr id="91" name="Shape 91"/>
          <p:cNvSpPr txBox="1"/>
          <p:nvPr/>
        </p:nvSpPr>
        <p:spPr>
          <a:xfrm>
            <a:off x="914400" y="5486400"/>
            <a:ext cx="31089600" cy="35661601"/>
          </a:xfrm>
          <a:prstGeom prst="rect">
            <a:avLst/>
          </a:prstGeom>
          <a:noFill/>
          <a:ln cap="flat" cmpd="sng" w="76200">
            <a:solidFill>
              <a:srgbClr val="0033CC"/>
            </a:solidFill>
            <a:prstDash val="solid"/>
            <a:miter/>
            <a:headEnd len="med" w="med" type="none"/>
            <a:tailEnd len="med" w="med" type="none"/>
          </a:ln>
        </p:spPr>
        <p:txBody>
          <a:bodyPr anchorCtr="0" anchor="t" bIns="45700" lIns="91425" rIns="91425" tIns="45700">
            <a:noAutofit/>
          </a:bodyPr>
          <a:lstStyle/>
          <a:p>
            <a:pPr indent="-7620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1D4D"/>
              </a:solidFill>
              <a:latin typeface="Trebuchet MS"/>
              <a:ea typeface="Trebuchet MS"/>
              <a:cs typeface="Trebuchet MS"/>
              <a:sym typeface="Trebuchet MS"/>
            </a:endParaRPr>
          </a:p>
        </p:txBody>
      </p:sp>
      <p:sp>
        <p:nvSpPr>
          <p:cNvPr id="92" name="Shape 92"/>
          <p:cNvSpPr txBox="1"/>
          <p:nvPr/>
        </p:nvSpPr>
        <p:spPr>
          <a:xfrm>
            <a:off x="4114800" y="5789612"/>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Problem</a:t>
            </a:r>
          </a:p>
        </p:txBody>
      </p:sp>
      <p:sp>
        <p:nvSpPr>
          <p:cNvPr id="93" name="Shape 93"/>
          <p:cNvSpPr txBox="1"/>
          <p:nvPr/>
        </p:nvSpPr>
        <p:spPr>
          <a:xfrm>
            <a:off x="1192212" y="41605200"/>
            <a:ext cx="4979987" cy="73025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cap="none" strike="noStrik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b="0" l="0" r="0" t="0"/>
          <a:stretch/>
        </p:blipFill>
        <p:spPr>
          <a:xfrm>
            <a:off x="13182600" y="381000"/>
            <a:ext cx="2630400" cy="1219199"/>
          </a:xfrm>
          <a:prstGeom prst="rect">
            <a:avLst/>
          </a:prstGeom>
          <a:noFill/>
          <a:ln>
            <a:noFill/>
          </a:ln>
        </p:spPr>
      </p:pic>
      <p:sp>
        <p:nvSpPr>
          <p:cNvPr id="96" name="Shape 96"/>
          <p:cNvSpPr txBox="1"/>
          <p:nvPr/>
        </p:nvSpPr>
        <p:spPr>
          <a:xfrm>
            <a:off x="137160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Current System</a:t>
            </a:r>
          </a:p>
        </p:txBody>
      </p:sp>
      <p:sp>
        <p:nvSpPr>
          <p:cNvPr id="97" name="Shape 97"/>
          <p:cNvSpPr txBox="1"/>
          <p:nvPr/>
        </p:nvSpPr>
        <p:spPr>
          <a:xfrm>
            <a:off x="233172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Requirements</a:t>
            </a:r>
          </a:p>
        </p:txBody>
      </p:sp>
      <p:sp>
        <p:nvSpPr>
          <p:cNvPr id="98" name="Shape 98"/>
          <p:cNvSpPr txBox="1"/>
          <p:nvPr/>
        </p:nvSpPr>
        <p:spPr>
          <a:xfrm>
            <a:off x="41148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System Design</a:t>
            </a:r>
          </a:p>
        </p:txBody>
      </p:sp>
      <p:sp>
        <p:nvSpPr>
          <p:cNvPr id="99" name="Shape 99"/>
          <p:cNvSpPr txBox="1"/>
          <p:nvPr/>
        </p:nvSpPr>
        <p:spPr>
          <a:xfrm>
            <a:off x="137160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Object Design</a:t>
            </a:r>
          </a:p>
        </p:txBody>
      </p:sp>
      <p:sp>
        <p:nvSpPr>
          <p:cNvPr id="100" name="Shape 100"/>
          <p:cNvSpPr txBox="1"/>
          <p:nvPr/>
        </p:nvSpPr>
        <p:spPr>
          <a:xfrm>
            <a:off x="233172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Implementation</a:t>
            </a:r>
          </a:p>
        </p:txBody>
      </p:sp>
      <p:sp>
        <p:nvSpPr>
          <p:cNvPr id="101" name="Shape 101"/>
          <p:cNvSpPr txBox="1"/>
          <p:nvPr/>
        </p:nvSpPr>
        <p:spPr>
          <a:xfrm>
            <a:off x="41148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Devices</a:t>
            </a:r>
          </a:p>
        </p:txBody>
      </p:sp>
      <p:sp>
        <p:nvSpPr>
          <p:cNvPr id="102" name="Shape 102"/>
          <p:cNvSpPr txBox="1"/>
          <p:nvPr/>
        </p:nvSpPr>
        <p:spPr>
          <a:xfrm>
            <a:off x="137160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Screenshots</a:t>
            </a:r>
          </a:p>
        </p:txBody>
      </p:sp>
      <p:sp>
        <p:nvSpPr>
          <p:cNvPr id="103" name="Shape 103"/>
          <p:cNvSpPr txBox="1"/>
          <p:nvPr/>
        </p:nvSpPr>
        <p:spPr>
          <a:xfrm>
            <a:off x="233172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Summary</a:t>
            </a:r>
          </a:p>
        </p:txBody>
      </p:sp>
      <p:sp>
        <p:nvSpPr>
          <p:cNvPr id="104" name="Shape 104"/>
          <p:cNvSpPr txBox="1"/>
          <p:nvPr/>
        </p:nvSpPr>
        <p:spPr>
          <a:xfrm>
            <a:off x="990600" y="609600"/>
            <a:ext cx="4724400" cy="4114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33399"/>
              </a:buClr>
              <a:buFont typeface="Arial"/>
              <a:buNone/>
            </a:pPr>
            <a:r>
              <a:t/>
            </a:r>
            <a:endParaRPr b="0" i="0" sz="1400" u="none" cap="none" strike="noStrike">
              <a:solidFill>
                <a:srgbClr val="000000"/>
              </a:solidFill>
              <a:latin typeface="Arial"/>
              <a:ea typeface="Arial"/>
              <a:cs typeface="Arial"/>
              <a:sym typeface="Arial"/>
            </a:endParaRPr>
          </a:p>
        </p:txBody>
      </p:sp>
      <p:pic>
        <p:nvPicPr>
          <p:cNvPr id="105" name="Shape 105"/>
          <p:cNvPicPr preferRelativeResize="0"/>
          <p:nvPr/>
        </p:nvPicPr>
        <p:blipFill rotWithShape="1">
          <a:blip r:embed="rId4">
            <a:alphaModFix/>
          </a:blip>
          <a:srcRect b="0" l="0" r="0" t="0"/>
          <a:stretch/>
        </p:blipFill>
        <p:spPr>
          <a:xfrm>
            <a:off x="914400" y="1524000"/>
            <a:ext cx="4284132" cy="3505200"/>
          </a:xfrm>
          <a:prstGeom prst="rect">
            <a:avLst/>
          </a:prstGeom>
          <a:noFill/>
          <a:ln>
            <a:noFill/>
          </a:ln>
        </p:spPr>
      </p:pic>
      <p:sp>
        <p:nvSpPr>
          <p:cNvPr id="106" name="Shape 106"/>
          <p:cNvSpPr txBox="1"/>
          <p:nvPr/>
        </p:nvSpPr>
        <p:spPr>
          <a:xfrm>
            <a:off x="5509712" y="1860600"/>
            <a:ext cx="7133100" cy="28320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6000" u="none" cap="none" strike="noStrike">
                <a:solidFill>
                  <a:srgbClr val="000000"/>
                </a:solidFill>
                <a:latin typeface="Arial"/>
                <a:ea typeface="Arial"/>
                <a:cs typeface="Arial"/>
                <a:sym typeface="Arial"/>
              </a:rPr>
              <a:t>OpenHID Lab</a:t>
            </a:r>
          </a:p>
          <a:p>
            <a:pPr indent="0" lvl="0" marL="0" marR="0" rtl="0" algn="ctr">
              <a:lnSpc>
                <a:spcPct val="100000"/>
              </a:lnSpc>
              <a:spcBef>
                <a:spcPts val="0"/>
              </a:spcBef>
              <a:spcAft>
                <a:spcPts val="0"/>
              </a:spcAft>
              <a:buClr>
                <a:srgbClr val="000000"/>
              </a:buClr>
              <a:buSzPct val="25000"/>
              <a:buFont typeface="Arial"/>
              <a:buNone/>
            </a:pPr>
            <a:r>
              <a:rPr b="0" i="0" lang="en-US" sz="4800" u="none" cap="none" strike="noStrike">
                <a:solidFill>
                  <a:srgbClr val="000000"/>
                </a:solidFill>
                <a:latin typeface="Arial"/>
                <a:ea typeface="Arial"/>
                <a:cs typeface="Arial"/>
                <a:sym typeface="Arial"/>
              </a:rPr>
              <a:t>FIU’s Open Human Interface Devices Lab</a:t>
            </a:r>
          </a:p>
        </p:txBody>
      </p:sp>
      <p:sp>
        <p:nvSpPr>
          <p:cNvPr id="107" name="Shape 107"/>
          <p:cNvSpPr txBox="1"/>
          <p:nvPr/>
        </p:nvSpPr>
        <p:spPr>
          <a:xfrm>
            <a:off x="1790700" y="6896100"/>
            <a:ext cx="9601200" cy="10099800"/>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1D4D"/>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People have a wide range of preferences when it comes to how they interact with technology, there is currently no unified platform that can take such a range of input. We look to create such a platform in order to improve the accessibility and and usability of technology to users of all interaction preferences.</a:t>
            </a:r>
          </a:p>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1D4D"/>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The previous iteration of the project prototyped as many device features as possible, which did not leave much time to consider software architecture or extensibility.The lack of structure made adding new features time consuming and error prone.</a:t>
            </a:r>
          </a:p>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1D4D"/>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The purpose of our project was to architect the code into distinct modules that separate concerns amongst them. </a:t>
            </a: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We wanted to separate functionality into discreet modules so as to more easily extend modules with minimal risk of breaking other functionality.</a:t>
            </a:r>
          </a:p>
        </p:txBody>
      </p:sp>
      <p:sp>
        <p:nvSpPr>
          <p:cNvPr id="108" name="Shape 108"/>
          <p:cNvSpPr txBox="1"/>
          <p:nvPr/>
        </p:nvSpPr>
        <p:spPr>
          <a:xfrm>
            <a:off x="1790700" y="18516600"/>
            <a:ext cx="9601200" cy="10348199"/>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We designed used the MVC architecture to be able to handle complex input in the controller layer, translate the input into a model that is easily interpreted by the view layer(OpenGl). </a:t>
            </a:r>
          </a:p>
        </p:txBody>
      </p:sp>
      <p:pic>
        <p:nvPicPr>
          <p:cNvPr id="109" name="Shape 109"/>
          <p:cNvPicPr preferRelativeResize="0"/>
          <p:nvPr/>
        </p:nvPicPr>
        <p:blipFill rotWithShape="1">
          <a:blip r:embed="rId5">
            <a:alphaModFix/>
          </a:blip>
          <a:srcRect b="0" l="0" r="0" t="0"/>
          <a:stretch/>
        </p:blipFill>
        <p:spPr>
          <a:xfrm>
            <a:off x="2686600" y="21276273"/>
            <a:ext cx="7809375" cy="6488500"/>
          </a:xfrm>
          <a:prstGeom prst="rect">
            <a:avLst/>
          </a:prstGeom>
          <a:noFill/>
          <a:ln>
            <a:noFill/>
          </a:ln>
        </p:spPr>
      </p:pic>
      <p:sp>
        <p:nvSpPr>
          <p:cNvPr id="110" name="Shape 110"/>
          <p:cNvSpPr txBox="1"/>
          <p:nvPr/>
        </p:nvSpPr>
        <p:spPr>
          <a:xfrm>
            <a:off x="12192000" y="6918275"/>
            <a:ext cx="8458200" cy="10061699"/>
          </a:xfrm>
          <a:prstGeom prst="rect">
            <a:avLst/>
          </a:prstGeom>
          <a:noFill/>
          <a:ln>
            <a:noFill/>
          </a:ln>
        </p:spPr>
        <p:txBody>
          <a:bodyPr anchorCtr="0" anchor="t" bIns="91425" lIns="91425" rIns="91425" tIns="91425">
            <a:noAutofit/>
          </a:bodyPr>
          <a:lstStyle/>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Arial"/>
              <a:ea typeface="Arial"/>
              <a:cs typeface="Arial"/>
              <a:sym typeface="Arial"/>
            </a:endParaRPr>
          </a:p>
        </p:txBody>
      </p:sp>
      <p:sp>
        <p:nvSpPr>
          <p:cNvPr id="111" name="Shape 111"/>
          <p:cNvSpPr txBox="1"/>
          <p:nvPr/>
        </p:nvSpPr>
        <p:spPr>
          <a:xfrm>
            <a:off x="21595500" y="6918275"/>
            <a:ext cx="9601200" cy="10061699"/>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As a developer, you should be able to work on a new feature of the system and be able to focus only on the application logic of the feature you are designing. There should be a strong separation of concern between subsystems, the developer should not have to know the inner workings of one subsystem to work on another one. </a:t>
            </a:r>
          </a:p>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1D4D"/>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As a developer, there should be a UI framework in place to allow you to easily add UI components that know how to draw themselves and how to respond to user interaction. You should be able add a UI component with out having to manipulate complex OpenGL code. </a:t>
            </a:r>
          </a:p>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1D4D"/>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As a developer, working on the device controller layer should not require I have knowledge of the inner workings of how the rendering engine works. Input devices should create events and the system should interpret them as graphics.</a:t>
            </a:r>
          </a:p>
        </p:txBody>
      </p:sp>
      <p:sp>
        <p:nvSpPr>
          <p:cNvPr id="112" name="Shape 112"/>
          <p:cNvSpPr txBox="1"/>
          <p:nvPr/>
        </p:nvSpPr>
        <p:spPr>
          <a:xfrm>
            <a:off x="1950300" y="30388625"/>
            <a:ext cx="9601200" cy="10061699"/>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Supported Devices:</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Leap Motion</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Intel RealSense</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Tobii EyeX</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Multitouch Screen</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Xbox Kinect</a:t>
            </a: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chemeClr val="dk1"/>
              </a:solidFill>
              <a:latin typeface="Arial"/>
              <a:ea typeface="Arial"/>
              <a:cs typeface="Arial"/>
              <a:sym typeface="Arial"/>
            </a:endParaRPr>
          </a:p>
        </p:txBody>
      </p:sp>
      <p:sp>
        <p:nvSpPr>
          <p:cNvPr id="113" name="Shape 113"/>
          <p:cNvSpPr txBox="1"/>
          <p:nvPr/>
        </p:nvSpPr>
        <p:spPr>
          <a:xfrm>
            <a:off x="12344400" y="18491850"/>
            <a:ext cx="8458200" cy="10348199"/>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txBox="1"/>
          <p:nvPr/>
        </p:nvSpPr>
        <p:spPr>
          <a:xfrm>
            <a:off x="12264600" y="6918250"/>
            <a:ext cx="8458200" cy="10061699"/>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chemeClr val="dk1"/>
              </a:solidFill>
              <a:latin typeface="Arial"/>
              <a:ea typeface="Arial"/>
              <a:cs typeface="Arial"/>
              <a:sym typeface="Arial"/>
            </a:endParaRPr>
          </a:p>
          <a:p>
            <a:pPr indent="-76200" lvl="0" marL="457200" marR="0" rtl="0" algn="l">
              <a:lnSpc>
                <a:spcPct val="100000"/>
              </a:lnSpc>
              <a:spcBef>
                <a:spcPts val="0"/>
              </a:spcBef>
              <a:spcAft>
                <a:spcPts val="0"/>
              </a:spcAft>
              <a:buClr>
                <a:srgbClr val="000000"/>
              </a:buClr>
              <a:buSzPct val="25000"/>
              <a:buFont typeface="Arial"/>
              <a:buNone/>
            </a:pPr>
            <a:r>
              <a:rPr b="0" i="0" lang="en-US" sz="3000" u="none" cap="none" strike="noStrike">
                <a:solidFill>
                  <a:srgbClr val="001D4D"/>
                </a:solidFill>
                <a:latin typeface="Trebuchet MS"/>
                <a:ea typeface="Trebuchet MS"/>
                <a:cs typeface="Trebuchet MS"/>
                <a:sym typeface="Trebuchet MS"/>
              </a:rPr>
              <a:t>The current system is a C++ desktop application that integrates input from 5 different input devices to create drawings on screen. The program has a series of input handlers that process input from a specific device and translate that into events that are interpreted as shapes and drawn to the canvas. Some of the devices allow for different modes of interaction, such as the voice recognition capabilities of the Inter RealSense device. This allows for users of differing abilities and skill sets to interact with the software in ways that make most sense to them.</a:t>
            </a:r>
          </a:p>
          <a:p>
            <a:pPr indent="-76200" lvl="0" marL="457200" marR="0" rtl="0" algn="l">
              <a:lnSpc>
                <a:spcPct val="100000"/>
              </a:lnSpc>
              <a:spcBef>
                <a:spcPts val="0"/>
              </a:spcBef>
              <a:spcAft>
                <a:spcPts val="0"/>
              </a:spcAft>
              <a:buClr>
                <a:srgbClr val="000000"/>
              </a:buClr>
              <a:buSzPct val="25000"/>
              <a:buFont typeface="Arial"/>
              <a:buNone/>
            </a:pPr>
            <a:r>
              <a:rPr b="0" i="0" lang="en-US" sz="3000" u="none" cap="none" strike="noStrike">
                <a:solidFill>
                  <a:srgbClr val="001D4D"/>
                </a:solidFill>
                <a:latin typeface="Trebuchet MS"/>
                <a:ea typeface="Trebuchet MS"/>
                <a:cs typeface="Trebuchet MS"/>
                <a:sym typeface="Trebuchet MS"/>
              </a:rPr>
              <a:t>Input Devices:</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Leap Motion</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Intel RealSense</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Tobii EyeX</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Multitouch Screen</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Xbox Kinect</a:t>
            </a:r>
          </a:p>
          <a:p>
            <a:pPr indent="-76200" lvl="0" marL="457200" marR="0" rtl="0" algn="l">
              <a:lnSpc>
                <a:spcPct val="100000"/>
              </a:lnSpc>
              <a:spcBef>
                <a:spcPts val="0"/>
              </a:spcBef>
              <a:spcAft>
                <a:spcPts val="0"/>
              </a:spcAft>
              <a:buClr>
                <a:schemeClr val="dk1"/>
              </a:buClr>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txBox="1"/>
          <p:nvPr/>
        </p:nvSpPr>
        <p:spPr>
          <a:xfrm>
            <a:off x="12344400" y="30451050"/>
            <a:ext cx="8458200" cy="10099800"/>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txBox="1"/>
          <p:nvPr/>
        </p:nvSpPr>
        <p:spPr>
          <a:xfrm>
            <a:off x="21640800" y="18516600"/>
            <a:ext cx="9601200" cy="10348199"/>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Implement component-based, event-based UI framework</a:t>
            </a: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Implement unified drawing system</a:t>
            </a:r>
          </a:p>
        </p:txBody>
      </p:sp>
      <p:sp>
        <p:nvSpPr>
          <p:cNvPr id="117" name="Shape 117"/>
          <p:cNvSpPr txBox="1"/>
          <p:nvPr/>
        </p:nvSpPr>
        <p:spPr>
          <a:xfrm>
            <a:off x="21595500" y="30432750"/>
            <a:ext cx="9601200" cy="10099800"/>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45720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We rearchitected the implementation to follow the principles of:</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Separations Of Concern</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Object Oriented Principles</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Single Responsibility Principle</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Principle of Least Knowledge(Law of Demeter)</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Don’t Repeat Yourself(DRY)</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Layered Architectural Style</a:t>
            </a:r>
          </a:p>
          <a:p>
            <a:pPr indent="-419100" lvl="0" marL="914400" marR="0" rtl="0" algn="l">
              <a:lnSpc>
                <a:spcPct val="100000"/>
              </a:lnSpc>
              <a:spcBef>
                <a:spcPts val="0"/>
              </a:spcBef>
              <a:spcAft>
                <a:spcPts val="0"/>
              </a:spcAft>
              <a:buClr>
                <a:srgbClr val="001D4D"/>
              </a:buClr>
              <a:buSzPct val="100000"/>
              <a:buFont typeface="Trebuchet MS"/>
              <a:buAutoNum type="arabicPeriod"/>
            </a:pPr>
            <a:r>
              <a:rPr b="0" i="0" lang="en-US" sz="3000" u="none" cap="none" strike="noStrike">
                <a:solidFill>
                  <a:srgbClr val="001D4D"/>
                </a:solidFill>
                <a:latin typeface="Trebuchet MS"/>
                <a:ea typeface="Trebuchet MS"/>
                <a:cs typeface="Trebuchet MS"/>
                <a:sym typeface="Trebuchet MS"/>
              </a:rPr>
              <a:t>Composition</a:t>
            </a:r>
          </a:p>
          <a:p>
            <a:pPr indent="0" lvl="0" marL="457200" marR="0" rtl="0" algn="l">
              <a:lnSpc>
                <a:spcPct val="100000"/>
              </a:lnSpc>
              <a:spcBef>
                <a:spcPts val="0"/>
              </a:spcBef>
              <a:spcAft>
                <a:spcPts val="0"/>
              </a:spcAft>
              <a:buClr>
                <a:srgbClr val="001D4D"/>
              </a:buClr>
              <a:buSzPct val="25000"/>
              <a:buFont typeface="Trebuchet MS"/>
              <a:buNone/>
            </a:pPr>
            <a:r>
              <a:rPr b="0" i="0" lang="en-US" sz="3000" u="none" cap="none" strike="noStrike">
                <a:solidFill>
                  <a:srgbClr val="001D4D"/>
                </a:solidFill>
                <a:latin typeface="Trebuchet MS"/>
                <a:ea typeface="Trebuchet MS"/>
                <a:cs typeface="Trebuchet MS"/>
                <a:sym typeface="Trebuchet MS"/>
              </a:rPr>
              <a:t>By doing so we have increased the modularity of our code, Every module is responsible for discrete unit of functionality, making the system more loosely coupled. This made the different parts of the system easier to extend or swap out. We have also increased the extensibility of the code by adding proper inheritance to class structures, keeping common code in base classes, making it easier to extend the base functionality of a feature.</a:t>
            </a:r>
          </a:p>
        </p:txBody>
      </p:sp>
      <p:pic>
        <p:nvPicPr>
          <p:cNvPr id="118" name="Shape 118"/>
          <p:cNvPicPr preferRelativeResize="0"/>
          <p:nvPr/>
        </p:nvPicPr>
        <p:blipFill rotWithShape="1">
          <a:blip r:embed="rId6">
            <a:alphaModFix/>
          </a:blip>
          <a:srcRect b="0" l="0" r="0" t="0"/>
          <a:stretch/>
        </p:blipFill>
        <p:spPr>
          <a:xfrm>
            <a:off x="12628061" y="30870575"/>
            <a:ext cx="7890875" cy="4251171"/>
          </a:xfrm>
          <a:prstGeom prst="rect">
            <a:avLst/>
          </a:prstGeom>
          <a:noFill/>
          <a:ln cap="flat" cmpd="sng" w="38100">
            <a:solidFill>
              <a:srgbClr val="0033CC"/>
            </a:solidFill>
            <a:prstDash val="solid"/>
            <a:round/>
            <a:headEnd len="med" w="med" type="none"/>
            <a:tailEnd len="med" w="med" type="none"/>
          </a:ln>
        </p:spPr>
      </p:pic>
      <p:pic>
        <p:nvPicPr>
          <p:cNvPr id="119" name="Shape 119"/>
          <p:cNvPicPr preferRelativeResize="0"/>
          <p:nvPr/>
        </p:nvPicPr>
        <p:blipFill rotWithShape="1">
          <a:blip r:embed="rId7">
            <a:alphaModFix/>
          </a:blip>
          <a:srcRect b="0" l="0" r="0" t="0"/>
          <a:stretch/>
        </p:blipFill>
        <p:spPr>
          <a:xfrm>
            <a:off x="12628050" y="35633375"/>
            <a:ext cx="7894346" cy="4251175"/>
          </a:xfrm>
          <a:prstGeom prst="rect">
            <a:avLst/>
          </a:prstGeom>
          <a:noFill/>
          <a:ln cap="flat" cmpd="sng" w="38100">
            <a:solidFill>
              <a:srgbClr val="0033CC"/>
            </a:solidFill>
            <a:prstDash val="solid"/>
            <a:round/>
            <a:headEnd len="med" w="med" type="none"/>
            <a:tailEnd len="med" w="med" type="none"/>
          </a:ln>
        </p:spPr>
      </p:pic>
      <p:pic>
        <p:nvPicPr>
          <p:cNvPr id="120" name="Shape 120"/>
          <p:cNvPicPr preferRelativeResize="0"/>
          <p:nvPr/>
        </p:nvPicPr>
        <p:blipFill rotWithShape="1">
          <a:blip r:embed="rId8">
            <a:alphaModFix/>
          </a:blip>
          <a:srcRect b="0" l="0" r="0" t="0"/>
          <a:stretch/>
        </p:blipFill>
        <p:spPr>
          <a:xfrm>
            <a:off x="12663486" y="19958837"/>
            <a:ext cx="7705724" cy="7448550"/>
          </a:xfrm>
          <a:prstGeom prst="rect">
            <a:avLst/>
          </a:prstGeom>
          <a:noFill/>
          <a:ln>
            <a:noFill/>
          </a:ln>
        </p:spPr>
      </p:pic>
      <p:pic>
        <p:nvPicPr>
          <p:cNvPr id="121" name="Shape 121"/>
          <p:cNvPicPr preferRelativeResize="0"/>
          <p:nvPr/>
        </p:nvPicPr>
        <p:blipFill rotWithShape="1">
          <a:blip r:embed="rId9">
            <a:alphaModFix/>
          </a:blip>
          <a:srcRect b="0" l="0" r="0" t="0"/>
          <a:stretch/>
        </p:blipFill>
        <p:spPr>
          <a:xfrm>
            <a:off x="6780225" y="30935625"/>
            <a:ext cx="4284122" cy="2832000"/>
          </a:xfrm>
          <a:prstGeom prst="rect">
            <a:avLst/>
          </a:prstGeom>
          <a:noFill/>
          <a:ln cap="flat" cmpd="sng" w="38100">
            <a:solidFill>
              <a:srgbClr val="0033CC"/>
            </a:solidFill>
            <a:prstDash val="solid"/>
            <a:round/>
            <a:headEnd len="med" w="med" type="none"/>
            <a:tailEnd len="med" w="med" type="none"/>
          </a:ln>
        </p:spPr>
      </p:pic>
      <p:pic>
        <p:nvPicPr>
          <p:cNvPr id="122" name="Shape 122"/>
          <p:cNvPicPr preferRelativeResize="0"/>
          <p:nvPr/>
        </p:nvPicPr>
        <p:blipFill rotWithShape="1">
          <a:blip r:embed="rId10">
            <a:alphaModFix/>
          </a:blip>
          <a:srcRect b="0" l="0" r="0" t="0"/>
          <a:stretch/>
        </p:blipFill>
        <p:spPr>
          <a:xfrm>
            <a:off x="2458000" y="34186687"/>
            <a:ext cx="3942797" cy="2628524"/>
          </a:xfrm>
          <a:prstGeom prst="rect">
            <a:avLst/>
          </a:prstGeom>
          <a:noFill/>
          <a:ln cap="flat" cmpd="sng" w="38100">
            <a:solidFill>
              <a:srgbClr val="0033CC"/>
            </a:solidFill>
            <a:prstDash val="solid"/>
            <a:round/>
            <a:headEnd len="med" w="med" type="none"/>
            <a:tailEnd len="med" w="med" type="none"/>
          </a:ln>
        </p:spPr>
      </p:pic>
      <p:pic>
        <p:nvPicPr>
          <p:cNvPr id="123" name="Shape 123"/>
          <p:cNvPicPr preferRelativeResize="0"/>
          <p:nvPr/>
        </p:nvPicPr>
        <p:blipFill rotWithShape="1">
          <a:blip r:embed="rId11">
            <a:alphaModFix/>
          </a:blip>
          <a:srcRect b="0" l="0" r="0" t="0"/>
          <a:stretch/>
        </p:blipFill>
        <p:spPr>
          <a:xfrm>
            <a:off x="6780225" y="34206950"/>
            <a:ext cx="4284124" cy="2628524"/>
          </a:xfrm>
          <a:prstGeom prst="rect">
            <a:avLst/>
          </a:prstGeom>
          <a:noFill/>
          <a:ln cap="flat" cmpd="sng" w="38100">
            <a:solidFill>
              <a:srgbClr val="0033CC"/>
            </a:solidFill>
            <a:prstDash val="solid"/>
            <a:round/>
            <a:headEnd len="med" w="med" type="none"/>
            <a:tailEnd len="med" w="med" type="none"/>
          </a:ln>
        </p:spPr>
      </p:pic>
      <p:pic>
        <p:nvPicPr>
          <p:cNvPr id="124" name="Shape 124"/>
          <p:cNvPicPr preferRelativeResize="0"/>
          <p:nvPr/>
        </p:nvPicPr>
        <p:blipFill rotWithShape="1">
          <a:blip r:embed="rId12">
            <a:alphaModFix/>
          </a:blip>
          <a:srcRect b="0" l="0" r="0" t="0"/>
          <a:stretch/>
        </p:blipFill>
        <p:spPr>
          <a:xfrm>
            <a:off x="2457998" y="37398525"/>
            <a:ext cx="3942800" cy="2486024"/>
          </a:xfrm>
          <a:prstGeom prst="rect">
            <a:avLst/>
          </a:prstGeom>
          <a:noFill/>
          <a:ln cap="flat" cmpd="sng" w="38100">
            <a:solidFill>
              <a:srgbClr val="0033CC"/>
            </a:solidFill>
            <a:prstDash val="solid"/>
            <a:round/>
            <a:headEnd len="med" w="med" type="none"/>
            <a:tailEnd len="med" w="med" type="none"/>
          </a:ln>
        </p:spPr>
      </p:pic>
      <p:pic>
        <p:nvPicPr>
          <p:cNvPr id="125" name="Shape 125"/>
          <p:cNvPicPr preferRelativeResize="0"/>
          <p:nvPr/>
        </p:nvPicPr>
        <p:blipFill rotWithShape="1">
          <a:blip r:embed="rId13">
            <a:alphaModFix/>
          </a:blip>
          <a:srcRect b="0" l="0" r="0" t="0"/>
          <a:stretch/>
        </p:blipFill>
        <p:spPr>
          <a:xfrm>
            <a:off x="6780225" y="37398525"/>
            <a:ext cx="4284124" cy="2486024"/>
          </a:xfrm>
          <a:prstGeom prst="rect">
            <a:avLst/>
          </a:prstGeom>
          <a:noFill/>
          <a:ln cap="flat" cmpd="sng" w="38100">
            <a:solidFill>
              <a:srgbClr val="0033CC"/>
            </a:solidFill>
            <a:prstDash val="solid"/>
            <a:round/>
            <a:headEnd len="med" w="med" type="none"/>
            <a:tailEnd len="med" w="med" type="none"/>
          </a:ln>
        </p:spPr>
      </p:pic>
      <p:pic>
        <p:nvPicPr>
          <p:cNvPr id="126" name="Shape 126"/>
          <p:cNvPicPr preferRelativeResize="0"/>
          <p:nvPr/>
        </p:nvPicPr>
        <p:blipFill rotWithShape="1">
          <a:blip r:embed="rId14">
            <a:alphaModFix/>
          </a:blip>
          <a:srcRect b="0" l="0" r="0" t="0"/>
          <a:stretch/>
        </p:blipFill>
        <p:spPr>
          <a:xfrm>
            <a:off x="22849898" y="20234450"/>
            <a:ext cx="3096848" cy="2486024"/>
          </a:xfrm>
          <a:prstGeom prst="rect">
            <a:avLst/>
          </a:prstGeom>
          <a:noFill/>
          <a:ln>
            <a:noFill/>
          </a:ln>
        </p:spPr>
      </p:pic>
      <p:pic>
        <p:nvPicPr>
          <p:cNvPr id="127" name="Shape 127"/>
          <p:cNvPicPr preferRelativeResize="0"/>
          <p:nvPr/>
        </p:nvPicPr>
        <p:blipFill rotWithShape="1">
          <a:blip r:embed="rId15">
            <a:alphaModFix/>
          </a:blip>
          <a:srcRect b="0" l="0" r="0" t="0"/>
          <a:stretch/>
        </p:blipFill>
        <p:spPr>
          <a:xfrm>
            <a:off x="26919750" y="20234456"/>
            <a:ext cx="3286124" cy="2486024"/>
          </a:xfrm>
          <a:prstGeom prst="rect">
            <a:avLst/>
          </a:prstGeom>
          <a:noFill/>
          <a:ln>
            <a:noFill/>
          </a:ln>
        </p:spPr>
      </p:pic>
      <p:sp>
        <p:nvSpPr>
          <p:cNvPr id="128" name="Shape 128"/>
          <p:cNvSpPr txBox="1"/>
          <p:nvPr/>
        </p:nvSpPr>
        <p:spPr>
          <a:xfrm rot="-5400000">
            <a:off x="21644249" y="21201320"/>
            <a:ext cx="1422000" cy="552300"/>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3000" u="none" cap="none" strike="noStrike">
                <a:solidFill>
                  <a:srgbClr val="000000"/>
                </a:solidFill>
                <a:latin typeface="Arial"/>
                <a:ea typeface="Arial"/>
                <a:cs typeface="Arial"/>
                <a:sym typeface="Arial"/>
              </a:rPr>
              <a:t>Before</a:t>
            </a:r>
          </a:p>
        </p:txBody>
      </p:sp>
      <p:sp>
        <p:nvSpPr>
          <p:cNvPr id="129" name="Shape 129"/>
          <p:cNvSpPr txBox="1"/>
          <p:nvPr/>
        </p:nvSpPr>
        <p:spPr>
          <a:xfrm rot="-5400000">
            <a:off x="21644249" y="25110181"/>
            <a:ext cx="1422000" cy="552300"/>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3000" u="none" cap="none" strike="noStrike">
                <a:solidFill>
                  <a:srgbClr val="000000"/>
                </a:solidFill>
                <a:latin typeface="Arial"/>
                <a:ea typeface="Arial"/>
                <a:cs typeface="Arial"/>
                <a:sym typeface="Arial"/>
              </a:rPr>
              <a:t>Before</a:t>
            </a:r>
          </a:p>
        </p:txBody>
      </p:sp>
      <p:sp>
        <p:nvSpPr>
          <p:cNvPr id="130" name="Shape 130"/>
          <p:cNvSpPr txBox="1"/>
          <p:nvPr/>
        </p:nvSpPr>
        <p:spPr>
          <a:xfrm rot="-5400000">
            <a:off x="25722249" y="21201331"/>
            <a:ext cx="1422000" cy="552300"/>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3000" u="none" cap="none" strike="noStrike">
                <a:solidFill>
                  <a:srgbClr val="000000"/>
                </a:solidFill>
                <a:latin typeface="Arial"/>
                <a:ea typeface="Arial"/>
                <a:cs typeface="Arial"/>
                <a:sym typeface="Arial"/>
              </a:rPr>
              <a:t>After</a:t>
            </a:r>
          </a:p>
        </p:txBody>
      </p:sp>
      <p:sp>
        <p:nvSpPr>
          <p:cNvPr id="131" name="Shape 131"/>
          <p:cNvSpPr txBox="1"/>
          <p:nvPr/>
        </p:nvSpPr>
        <p:spPr>
          <a:xfrm rot="-5400000">
            <a:off x="25730399" y="25110181"/>
            <a:ext cx="1422000" cy="552300"/>
          </a:xfrm>
          <a:prstGeom prst="rect">
            <a:avLst/>
          </a:prstGeom>
          <a:noFill/>
          <a:ln cap="flat" cmpd="sng" w="762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3000" u="none" cap="none" strike="noStrike">
                <a:solidFill>
                  <a:srgbClr val="000000"/>
                </a:solidFill>
                <a:latin typeface="Arial"/>
                <a:ea typeface="Arial"/>
                <a:cs typeface="Arial"/>
                <a:sym typeface="Arial"/>
              </a:rPr>
              <a:t>After</a:t>
            </a:r>
          </a:p>
        </p:txBody>
      </p:sp>
      <p:pic>
        <p:nvPicPr>
          <p:cNvPr id="132" name="Shape 132"/>
          <p:cNvPicPr preferRelativeResize="0"/>
          <p:nvPr/>
        </p:nvPicPr>
        <p:blipFill rotWithShape="1">
          <a:blip r:embed="rId16">
            <a:alphaModFix/>
          </a:blip>
          <a:srcRect b="0" l="0" r="0" t="0"/>
          <a:stretch/>
        </p:blipFill>
        <p:spPr>
          <a:xfrm>
            <a:off x="22849898" y="24441350"/>
            <a:ext cx="3096848" cy="1889940"/>
          </a:xfrm>
          <a:prstGeom prst="rect">
            <a:avLst/>
          </a:prstGeom>
          <a:noFill/>
          <a:ln>
            <a:noFill/>
          </a:ln>
        </p:spPr>
      </p:pic>
      <p:pic>
        <p:nvPicPr>
          <p:cNvPr id="133" name="Shape 133"/>
          <p:cNvPicPr preferRelativeResize="0"/>
          <p:nvPr/>
        </p:nvPicPr>
        <p:blipFill rotWithShape="1">
          <a:blip r:embed="rId17">
            <a:alphaModFix/>
          </a:blip>
          <a:srcRect b="0" l="0" r="0" t="0"/>
          <a:stretch/>
        </p:blipFill>
        <p:spPr>
          <a:xfrm>
            <a:off x="26963450" y="23702212"/>
            <a:ext cx="3242424" cy="3368215"/>
          </a:xfrm>
          <a:prstGeom prst="rect">
            <a:avLst/>
          </a:prstGeom>
          <a:noFill/>
          <a:ln>
            <a:noFill/>
          </a:ln>
        </p:spPr>
      </p:pic>
      <p:sp>
        <p:nvSpPr>
          <p:cNvPr id="134" name="Shape 134"/>
          <p:cNvSpPr txBox="1"/>
          <p:nvPr/>
        </p:nvSpPr>
        <p:spPr>
          <a:xfrm>
            <a:off x="15386100" y="2720150"/>
            <a:ext cx="14788200" cy="1219200"/>
          </a:xfrm>
          <a:prstGeom prst="rect">
            <a:avLst/>
          </a:prstGeom>
          <a:noFill/>
          <a:ln>
            <a:noFill/>
          </a:ln>
        </p:spPr>
        <p:txBody>
          <a:bodyPr anchorCtr="0" anchor="t" bIns="91425" lIns="91425" rIns="91425" tIns="91425">
            <a:noAutofit/>
          </a:bodyPr>
          <a:lstStyle/>
          <a:p>
            <a:pPr lvl="0" rtl="0" algn="ctr">
              <a:lnSpc>
                <a:spcPct val="30000"/>
              </a:lnSpc>
              <a:spcBef>
                <a:spcPts val="0"/>
              </a:spcBef>
              <a:buClr>
                <a:schemeClr val="dk1"/>
              </a:buClr>
              <a:buSzPct val="25000"/>
              <a:buFont typeface="Times New Roman"/>
              <a:buNone/>
            </a:pPr>
            <a:r>
              <a:rPr b="1" lang="en-US" sz="7200">
                <a:solidFill>
                  <a:schemeClr val="dk1"/>
                </a:solidFill>
                <a:latin typeface="Times New Roman"/>
                <a:ea typeface="Times New Roman"/>
                <a:cs typeface="Times New Roman"/>
                <a:sym typeface="Times New Roman"/>
              </a:rPr>
              <a:t>Senior Project, 2016, Summer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