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200" kern="1200">
        <a:solidFill>
          <a:schemeClr val="tx1"/>
        </a:solidFill>
        <a:latin typeface="Arial" charset="0"/>
        <a:ea typeface="ＭＳ Ｐゴシック" charset="-128"/>
        <a:cs typeface="+mn-cs"/>
      </a:defRPr>
    </a:lvl1pPr>
    <a:lvl2pPr marL="457128" algn="l" rtl="0" fontAlgn="base">
      <a:spcBef>
        <a:spcPct val="0"/>
      </a:spcBef>
      <a:spcAft>
        <a:spcPct val="0"/>
      </a:spcAft>
      <a:defRPr sz="8200" kern="1200">
        <a:solidFill>
          <a:schemeClr val="tx1"/>
        </a:solidFill>
        <a:latin typeface="Arial" charset="0"/>
        <a:ea typeface="ＭＳ Ｐゴシック" charset="-128"/>
        <a:cs typeface="+mn-cs"/>
      </a:defRPr>
    </a:lvl2pPr>
    <a:lvl3pPr marL="914256" algn="l" rtl="0" fontAlgn="base">
      <a:spcBef>
        <a:spcPct val="0"/>
      </a:spcBef>
      <a:spcAft>
        <a:spcPct val="0"/>
      </a:spcAft>
      <a:defRPr sz="8200" kern="1200">
        <a:solidFill>
          <a:schemeClr val="tx1"/>
        </a:solidFill>
        <a:latin typeface="Arial" charset="0"/>
        <a:ea typeface="ＭＳ Ｐゴシック" charset="-128"/>
        <a:cs typeface="+mn-cs"/>
      </a:defRPr>
    </a:lvl3pPr>
    <a:lvl4pPr marL="1371379" algn="l" rtl="0" fontAlgn="base">
      <a:spcBef>
        <a:spcPct val="0"/>
      </a:spcBef>
      <a:spcAft>
        <a:spcPct val="0"/>
      </a:spcAft>
      <a:defRPr sz="8200" kern="1200">
        <a:solidFill>
          <a:schemeClr val="tx1"/>
        </a:solidFill>
        <a:latin typeface="Arial" charset="0"/>
        <a:ea typeface="ＭＳ Ｐゴシック" charset="-128"/>
        <a:cs typeface="+mn-cs"/>
      </a:defRPr>
    </a:lvl4pPr>
    <a:lvl5pPr marL="1828507" algn="l" rtl="0" fontAlgn="base">
      <a:spcBef>
        <a:spcPct val="0"/>
      </a:spcBef>
      <a:spcAft>
        <a:spcPct val="0"/>
      </a:spcAft>
      <a:defRPr sz="8200" kern="1200">
        <a:solidFill>
          <a:schemeClr val="tx1"/>
        </a:solidFill>
        <a:latin typeface="Arial" charset="0"/>
        <a:ea typeface="ＭＳ Ｐゴシック" charset="-128"/>
        <a:cs typeface="+mn-cs"/>
      </a:defRPr>
    </a:lvl5pPr>
    <a:lvl6pPr marL="2285635" algn="l" defTabSz="914256" rtl="0" eaLnBrk="1" latinLnBrk="0" hangingPunct="1">
      <a:defRPr sz="8200" kern="1200">
        <a:solidFill>
          <a:schemeClr val="tx1"/>
        </a:solidFill>
        <a:latin typeface="Arial" charset="0"/>
        <a:ea typeface="ＭＳ Ｐゴシック" charset="-128"/>
        <a:cs typeface="+mn-cs"/>
      </a:defRPr>
    </a:lvl6pPr>
    <a:lvl7pPr marL="2742763" algn="l" defTabSz="914256" rtl="0" eaLnBrk="1" latinLnBrk="0" hangingPunct="1">
      <a:defRPr sz="8200" kern="1200">
        <a:solidFill>
          <a:schemeClr val="tx1"/>
        </a:solidFill>
        <a:latin typeface="Arial" charset="0"/>
        <a:ea typeface="ＭＳ Ｐゴシック" charset="-128"/>
        <a:cs typeface="+mn-cs"/>
      </a:defRPr>
    </a:lvl7pPr>
    <a:lvl8pPr marL="3199886" algn="l" defTabSz="914256" rtl="0" eaLnBrk="1" latinLnBrk="0" hangingPunct="1">
      <a:defRPr sz="8200" kern="1200">
        <a:solidFill>
          <a:schemeClr val="tx1"/>
        </a:solidFill>
        <a:latin typeface="Arial" charset="0"/>
        <a:ea typeface="ＭＳ Ｐゴシック" charset="-128"/>
        <a:cs typeface="+mn-cs"/>
      </a:defRPr>
    </a:lvl8pPr>
    <a:lvl9pPr marL="3657014" algn="l" defTabSz="914256" rtl="0" eaLnBrk="1" latinLnBrk="0" hangingPunct="1">
      <a:defRPr sz="82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713" autoAdjust="0"/>
  </p:normalViewPr>
  <p:slideViewPr>
    <p:cSldViewPr>
      <p:cViewPr>
        <p:scale>
          <a:sx n="33" d="100"/>
          <a:sy n="33" d="100"/>
        </p:scale>
        <p:origin x="-1338" y="2520"/>
      </p:cViewPr>
      <p:guideLst>
        <p:guide orient="horz" pos="13824"/>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64ACF8-AAD2-44EE-85DF-026B26B6C445}" type="datetime1">
              <a:rPr lang="en-US"/>
              <a:pPr/>
              <a:t>5/2/2016</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040AA77-DEB7-4DD1-A2FF-2D89A663695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mn-lt"/>
        <a:ea typeface="ＭＳ Ｐゴシック" charset="-128"/>
        <a:cs typeface="ＭＳ Ｐゴシック" charset="-128"/>
      </a:defRPr>
    </a:lvl1pPr>
    <a:lvl2pPr marL="457128" algn="l" rtl="0" eaLnBrk="0" fontAlgn="base" hangingPunct="0">
      <a:spcBef>
        <a:spcPct val="30000"/>
      </a:spcBef>
      <a:spcAft>
        <a:spcPct val="0"/>
      </a:spcAft>
      <a:defRPr sz="1000" kern="1200">
        <a:solidFill>
          <a:schemeClr val="tx1"/>
        </a:solidFill>
        <a:latin typeface="+mn-lt"/>
        <a:ea typeface="ＭＳ Ｐゴシック" charset="-128"/>
        <a:cs typeface="+mn-cs"/>
      </a:defRPr>
    </a:lvl2pPr>
    <a:lvl3pPr marL="914256" algn="l" rtl="0" eaLnBrk="0" fontAlgn="base" hangingPunct="0">
      <a:spcBef>
        <a:spcPct val="30000"/>
      </a:spcBef>
      <a:spcAft>
        <a:spcPct val="0"/>
      </a:spcAft>
      <a:defRPr sz="1000" kern="1200">
        <a:solidFill>
          <a:schemeClr val="tx1"/>
        </a:solidFill>
        <a:latin typeface="+mn-lt"/>
        <a:ea typeface="ＭＳ Ｐゴシック" charset="-128"/>
        <a:cs typeface="+mn-cs"/>
      </a:defRPr>
    </a:lvl3pPr>
    <a:lvl4pPr marL="1371379" algn="l" rtl="0" eaLnBrk="0" fontAlgn="base" hangingPunct="0">
      <a:spcBef>
        <a:spcPct val="30000"/>
      </a:spcBef>
      <a:spcAft>
        <a:spcPct val="0"/>
      </a:spcAft>
      <a:defRPr sz="1000" kern="1200">
        <a:solidFill>
          <a:schemeClr val="tx1"/>
        </a:solidFill>
        <a:latin typeface="+mn-lt"/>
        <a:ea typeface="ＭＳ Ｐゴシック" charset="-128"/>
        <a:cs typeface="+mn-cs"/>
      </a:defRPr>
    </a:lvl4pPr>
    <a:lvl5pPr marL="1828507" algn="l" rtl="0" eaLnBrk="0" fontAlgn="base" hangingPunct="0">
      <a:spcBef>
        <a:spcPct val="30000"/>
      </a:spcBef>
      <a:spcAft>
        <a:spcPct val="0"/>
      </a:spcAft>
      <a:defRPr sz="1000" kern="1200">
        <a:solidFill>
          <a:schemeClr val="tx1"/>
        </a:solidFill>
        <a:latin typeface="+mn-lt"/>
        <a:ea typeface="ＭＳ Ｐゴシック" charset="-128"/>
        <a:cs typeface="+mn-cs"/>
      </a:defRPr>
    </a:lvl5pPr>
    <a:lvl6pPr marL="2285635" algn="l" defTabSz="914256" rtl="0" eaLnBrk="1" latinLnBrk="0" hangingPunct="1">
      <a:defRPr sz="1000" kern="1200">
        <a:solidFill>
          <a:schemeClr val="tx1"/>
        </a:solidFill>
        <a:latin typeface="+mn-lt"/>
        <a:ea typeface="+mn-ea"/>
        <a:cs typeface="+mn-cs"/>
      </a:defRPr>
    </a:lvl6pPr>
    <a:lvl7pPr marL="2742763" algn="l" defTabSz="914256" rtl="0" eaLnBrk="1" latinLnBrk="0" hangingPunct="1">
      <a:defRPr sz="1000" kern="1200">
        <a:solidFill>
          <a:schemeClr val="tx1"/>
        </a:solidFill>
        <a:latin typeface="+mn-lt"/>
        <a:ea typeface="+mn-ea"/>
        <a:cs typeface="+mn-cs"/>
      </a:defRPr>
    </a:lvl7pPr>
    <a:lvl8pPr marL="3199886" algn="l" defTabSz="914256" rtl="0" eaLnBrk="1" latinLnBrk="0" hangingPunct="1">
      <a:defRPr sz="1000" kern="1200">
        <a:solidFill>
          <a:schemeClr val="tx1"/>
        </a:solidFill>
        <a:latin typeface="+mn-lt"/>
        <a:ea typeface="+mn-ea"/>
        <a:cs typeface="+mn-cs"/>
      </a:defRPr>
    </a:lvl8pPr>
    <a:lvl9pPr marL="3657014" algn="l" defTabSz="914256"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2143125" y="685800"/>
            <a:ext cx="2571750" cy="3429000"/>
          </a:xfrm>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5364" name="Slide Number Placeholder 3"/>
          <p:cNvSpPr>
            <a:spLocks noGrp="1"/>
          </p:cNvSpPr>
          <p:nvPr>
            <p:ph type="sldNum" sz="quarter" idx="5"/>
          </p:nvPr>
        </p:nvSpPr>
        <p:spPr bwMode="auto">
          <a:noFill/>
          <a:ln>
            <a:miter lim="800000"/>
            <a:headEnd/>
            <a:tailEnd/>
          </a:ln>
        </p:spPr>
        <p:txBody>
          <a:bodyPr/>
          <a:lstStyle/>
          <a:p>
            <a:fld id="{21BD0634-C01C-48DA-BCCA-AFDC3DF4744C}"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E4E535D-CE22-4D38-90AE-DD32B12A63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E6181DA-64F6-4C0D-AAF2-A1341C0666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6"/>
            <a:ext cx="740664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6"/>
            <a:ext cx="2167128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22E906B-1811-4557-A9C8-D3A20F86D8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612F93D-A12C-4417-8A3D-BE476A277F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A176C8-059A-438D-B170-B056C1EB4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91CDFF4-EBE0-4CA9-9FE3-93E7979350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A2F7D20-10ED-4436-B7D9-9CC001D285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9C18FA3-3342-4E0A-A944-F540C2C1AF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5B507D0-D860-49F4-97AC-0DD16F865E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59B8AAB-B8C3-4C2D-B68D-E96FA0B118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53A3192-9FAE-43EB-B38D-FA0A3200C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5E9EFF">
                <a:alpha val="31000"/>
              </a:srgbClr>
            </a:gs>
            <a:gs pos="39999">
              <a:srgbClr val="85C2FF"/>
            </a:gs>
            <a:gs pos="70000">
              <a:srgbClr val="C4D6EB"/>
            </a:gs>
            <a:gs pos="100000">
              <a:srgbClr val="FFEBFA"/>
            </a:gs>
          </a:gsLst>
          <a:lin ang="12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805657D-65F6-4FEE-A6EF-32AD027B1A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1447800" y="30251400"/>
            <a:ext cx="29794200" cy="10587514"/>
          </a:xfrm>
          <a:prstGeom prst="rect">
            <a:avLst/>
          </a:prstGeom>
          <a:solidFill>
            <a:schemeClr val="bg1"/>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p>
          <a:p>
            <a:endParaRPr lang="en-US" sz="1200" dirty="0" smtClean="0"/>
          </a:p>
        </p:txBody>
      </p:sp>
      <p:sp>
        <p:nvSpPr>
          <p:cNvPr id="45" name="TextBox 44"/>
          <p:cNvSpPr txBox="1"/>
          <p:nvPr/>
        </p:nvSpPr>
        <p:spPr>
          <a:xfrm>
            <a:off x="1219200" y="18669000"/>
            <a:ext cx="30708600" cy="10287000"/>
          </a:xfrm>
          <a:prstGeom prst="rect">
            <a:avLst/>
          </a:prstGeom>
          <a:solidFill>
            <a:schemeClr val="bg1"/>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3" name="TextBox 42"/>
          <p:cNvSpPr txBox="1"/>
          <p:nvPr/>
        </p:nvSpPr>
        <p:spPr>
          <a:xfrm>
            <a:off x="1295400" y="6781800"/>
            <a:ext cx="30480000" cy="10187404"/>
          </a:xfrm>
          <a:prstGeom prst="rect">
            <a:avLst/>
          </a:prstGeom>
          <a:solidFill>
            <a:schemeClr val="bg1"/>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2" name="TextBox 31"/>
          <p:cNvSpPr txBox="1"/>
          <p:nvPr/>
        </p:nvSpPr>
        <p:spPr>
          <a:xfrm>
            <a:off x="22021800" y="18897600"/>
            <a:ext cx="9753600" cy="9325630"/>
          </a:xfrm>
          <a:prstGeom prst="rect">
            <a:avLst/>
          </a:prstGeom>
          <a:solidFill>
            <a:schemeClr val="bg1"/>
          </a:solidFill>
        </p:spPr>
        <p:txBody>
          <a:bodyPr wrap="square" rtlCol="0">
            <a:spAutoFit/>
          </a:bodyPr>
          <a:lstStyle/>
          <a:p>
            <a:endParaRPr lang="en-US" sz="2000" dirty="0" smtClean="0"/>
          </a:p>
          <a:p>
            <a:endParaRPr lang="en-US" sz="2000" dirty="0"/>
          </a:p>
          <a:p>
            <a:endParaRPr lang="en-US" sz="2000" dirty="0" smtClean="0"/>
          </a:p>
          <a:p>
            <a:endParaRPr lang="en-US" sz="2000" dirty="0"/>
          </a:p>
          <a:p>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p:txBody>
      </p:sp>
      <p:sp>
        <p:nvSpPr>
          <p:cNvPr id="145" name="Text Box 5"/>
          <p:cNvSpPr txBox="1">
            <a:spLocks noChangeArrowheads="1"/>
          </p:cNvSpPr>
          <p:nvPr/>
        </p:nvSpPr>
        <p:spPr bwMode="auto">
          <a:xfrm>
            <a:off x="5791203" y="2257421"/>
            <a:ext cx="21336001" cy="432002"/>
          </a:xfrm>
          <a:prstGeom prst="rect">
            <a:avLst/>
          </a:prstGeom>
          <a:noFill/>
          <a:ln w="9525">
            <a:noFill/>
            <a:miter lim="800000"/>
            <a:headEnd/>
            <a:tailEnd/>
          </a:ln>
          <a:effectLst/>
        </p:spPr>
        <p:txBody>
          <a:bodyPr lIns="98640" tIns="49320" rIns="98640" bIns="49320">
            <a:spAutoFit/>
          </a:bodyPr>
          <a:lstStyle/>
          <a:p>
            <a:pPr algn="ctr" defTabSz="985680">
              <a:lnSpc>
                <a:spcPct val="30000"/>
              </a:lnSpc>
              <a:spcBef>
                <a:spcPct val="50000"/>
              </a:spcBef>
            </a:pPr>
            <a:r>
              <a:rPr lang="en-US" sz="7200" b="1" dirty="0">
                <a:effectLst>
                  <a:outerShdw blurRad="38100" dist="38100" dir="2700000" algn="tl">
                    <a:srgbClr val="C0C0C0"/>
                  </a:outerShdw>
                </a:effectLst>
                <a:latin typeface="Times New Roman" charset="0"/>
              </a:rPr>
              <a:t>Senior Project, 2016, Spring</a:t>
            </a:r>
            <a:endParaRPr lang="en-US" sz="7200" dirty="0">
              <a:latin typeface="Times New Roman" charset="0"/>
            </a:endParaRPr>
          </a:p>
        </p:txBody>
      </p:sp>
      <p:sp>
        <p:nvSpPr>
          <p:cNvPr id="14339" name="Text Box 12"/>
          <p:cNvSpPr txBox="1">
            <a:spLocks noChangeArrowheads="1"/>
          </p:cNvSpPr>
          <p:nvPr/>
        </p:nvSpPr>
        <p:spPr bwMode="auto">
          <a:xfrm>
            <a:off x="6567487" y="2743200"/>
            <a:ext cx="19797710" cy="2407928"/>
          </a:xfrm>
          <a:prstGeom prst="rect">
            <a:avLst/>
          </a:prstGeom>
          <a:noFill/>
          <a:ln w="9525">
            <a:noFill/>
            <a:miter lim="800000"/>
            <a:headEnd/>
            <a:tailEnd/>
          </a:ln>
        </p:spPr>
        <p:txBody>
          <a:bodyPr lIns="98640" tIns="49320" rIns="98640" bIns="49320">
            <a:spAutoFit/>
          </a:bodyPr>
          <a:lstStyle/>
          <a:p>
            <a:pPr algn="ctr" defTabSz="985680"/>
            <a:r>
              <a:rPr lang="en-US" sz="4800" b="1" dirty="0">
                <a:solidFill>
                  <a:srgbClr val="3333CC"/>
                </a:solidFill>
              </a:rPr>
              <a:t>Multi Modal Interactive Paint</a:t>
            </a:r>
          </a:p>
          <a:p>
            <a:pPr algn="ctr" defTabSz="985680"/>
            <a:r>
              <a:rPr lang="en-US" sz="3400" b="1" dirty="0">
                <a:solidFill>
                  <a:srgbClr val="3333CC"/>
                </a:solidFill>
              </a:rPr>
              <a:t>Student: </a:t>
            </a:r>
            <a:r>
              <a:rPr lang="en-US" sz="3400" dirty="0">
                <a:solidFill>
                  <a:srgbClr val="3333CC"/>
                </a:solidFill>
              </a:rPr>
              <a:t>Andrew Mitchell, Florida International University</a:t>
            </a:r>
          </a:p>
          <a:p>
            <a:pPr algn="ctr" defTabSz="985680"/>
            <a:r>
              <a:rPr lang="en-US" sz="3400" b="1" dirty="0">
                <a:solidFill>
                  <a:srgbClr val="3333CC"/>
                </a:solidFill>
              </a:rPr>
              <a:t>Mentor:</a:t>
            </a:r>
            <a:r>
              <a:rPr lang="en-US" sz="3400" b="1" i="1" dirty="0">
                <a:solidFill>
                  <a:srgbClr val="3333CC"/>
                </a:solidFill>
              </a:rPr>
              <a:t> </a:t>
            </a:r>
            <a:r>
              <a:rPr lang="en-US" sz="3400" i="1" dirty="0">
                <a:solidFill>
                  <a:srgbClr val="3333CC"/>
                </a:solidFill>
              </a:rPr>
              <a:t>Dr.</a:t>
            </a:r>
            <a:r>
              <a:rPr lang="en-US" sz="3400" b="1" i="1" dirty="0">
                <a:solidFill>
                  <a:srgbClr val="3333CC"/>
                </a:solidFill>
              </a:rPr>
              <a:t> </a:t>
            </a:r>
            <a:r>
              <a:rPr lang="en-US" sz="3400" dirty="0">
                <a:solidFill>
                  <a:srgbClr val="3333CC"/>
                </a:solidFill>
              </a:rPr>
              <a:t>Francisco R. Ortega</a:t>
            </a:r>
            <a:r>
              <a:rPr lang="en-US" altLang="ja-JP" sz="3400" dirty="0">
                <a:solidFill>
                  <a:srgbClr val="3333CC"/>
                </a:solidFill>
              </a:rPr>
              <a:t>, </a:t>
            </a:r>
            <a:r>
              <a:rPr lang="en-US" altLang="ja-JP" sz="3400" i="1" dirty="0">
                <a:solidFill>
                  <a:srgbClr val="3333CC"/>
                </a:solidFill>
              </a:rPr>
              <a:t> </a:t>
            </a:r>
            <a:r>
              <a:rPr lang="en-US" altLang="ja-JP" sz="3400" i="1" dirty="0" err="1">
                <a:solidFill>
                  <a:srgbClr val="3333CC"/>
                </a:solidFill>
              </a:rPr>
              <a:t>O</a:t>
            </a:r>
            <a:r>
              <a:rPr lang="en-US" altLang="ja-JP" sz="3400" i="1" dirty="0" err="1" smtClean="0">
                <a:solidFill>
                  <a:srgbClr val="3333CC"/>
                </a:solidFill>
              </a:rPr>
              <a:t>penHID</a:t>
            </a:r>
            <a:r>
              <a:rPr lang="en-US" altLang="ja-JP" sz="3400" i="1" dirty="0" smtClean="0">
                <a:solidFill>
                  <a:srgbClr val="3333CC"/>
                </a:solidFill>
              </a:rPr>
              <a:t> </a:t>
            </a:r>
            <a:r>
              <a:rPr lang="en-US" altLang="ja-JP" sz="3400" i="1" dirty="0">
                <a:solidFill>
                  <a:srgbClr val="3333CC"/>
                </a:solidFill>
              </a:rPr>
              <a:t>Lab</a:t>
            </a:r>
            <a:r>
              <a:rPr lang="en-US" altLang="ja-JP" sz="3400" dirty="0">
                <a:solidFill>
                  <a:srgbClr val="3333CC"/>
                </a:solidFill>
              </a:rPr>
              <a:t> </a:t>
            </a:r>
          </a:p>
          <a:p>
            <a:pPr algn="ctr" defTabSz="985680"/>
            <a:r>
              <a:rPr lang="en-US" sz="3400" b="1" dirty="0">
                <a:solidFill>
                  <a:srgbClr val="3333CC"/>
                </a:solidFill>
              </a:rPr>
              <a:t>Instructor:</a:t>
            </a:r>
            <a:r>
              <a:rPr lang="en-US" sz="3400" b="1" i="1" dirty="0">
                <a:solidFill>
                  <a:srgbClr val="3333CC"/>
                </a:solidFill>
              </a:rPr>
              <a:t> </a:t>
            </a:r>
            <a:r>
              <a:rPr lang="en-US" sz="3400" dirty="0" err="1">
                <a:solidFill>
                  <a:srgbClr val="3333CC"/>
                </a:solidFill>
              </a:rPr>
              <a:t>Masoud</a:t>
            </a:r>
            <a:r>
              <a:rPr lang="en-US" sz="3400" dirty="0">
                <a:solidFill>
                  <a:srgbClr val="3333CC"/>
                </a:solidFill>
              </a:rPr>
              <a:t> </a:t>
            </a:r>
            <a:r>
              <a:rPr lang="en-US" sz="3400" dirty="0" err="1">
                <a:solidFill>
                  <a:srgbClr val="3333CC"/>
                </a:solidFill>
              </a:rPr>
              <a:t>Sadjadi</a:t>
            </a:r>
            <a:r>
              <a:rPr lang="en-US" sz="3400" dirty="0">
                <a:solidFill>
                  <a:srgbClr val="3333CC"/>
                </a:solidFill>
              </a:rPr>
              <a:t>, Florida International University</a:t>
            </a:r>
          </a:p>
        </p:txBody>
      </p:sp>
      <p:sp>
        <p:nvSpPr>
          <p:cNvPr id="14340" name="Text Box 72"/>
          <p:cNvSpPr txBox="1">
            <a:spLocks noChangeArrowheads="1"/>
          </p:cNvSpPr>
          <p:nvPr/>
        </p:nvSpPr>
        <p:spPr bwMode="auto">
          <a:xfrm>
            <a:off x="1219201" y="42367203"/>
            <a:ext cx="30632400" cy="992155"/>
          </a:xfrm>
          <a:prstGeom prst="rect">
            <a:avLst/>
          </a:prstGeom>
          <a:noFill/>
          <a:ln w="63500">
            <a:noFill/>
            <a:miter lim="800000"/>
            <a:headEnd/>
            <a:tailEnd/>
          </a:ln>
        </p:spPr>
        <p:txBody>
          <a:bodyPr lIns="98640" tIns="49320" rIns="98640" bIns="49320">
            <a:spAutoFit/>
          </a:bodyPr>
          <a:lstStyle/>
          <a:p>
            <a:pPr marL="493632" indent="-493632" algn="ctr" defTabSz="985680">
              <a:buClr>
                <a:srgbClr val="3333CC"/>
              </a:buClr>
            </a:pPr>
            <a:r>
              <a:rPr lang="en-US" sz="2900" dirty="0"/>
              <a:t>The material presented in this poster is based upon the work supported by Dr. Francisco R. Ortega and Dr. Naphtali </a:t>
            </a:r>
            <a:r>
              <a:rPr lang="en-US" sz="2900" dirty="0" err="1"/>
              <a:t>Rishe</a:t>
            </a:r>
            <a:r>
              <a:rPr lang="en-US" sz="2900" dirty="0"/>
              <a:t> from FIU’s High Performance Database Research </a:t>
            </a:r>
            <a:r>
              <a:rPr lang="en-US" sz="2900" dirty="0" smtClean="0"/>
              <a:t>Center. </a:t>
            </a:r>
            <a:r>
              <a:rPr lang="en-US" sz="2900" dirty="0"/>
              <a:t>I am thankful to the help that I received from my group </a:t>
            </a:r>
            <a:r>
              <a:rPr lang="en-US" sz="2900" dirty="0" smtClean="0"/>
              <a:t>member, </a:t>
            </a:r>
            <a:r>
              <a:rPr lang="en-US" sz="2900" dirty="0"/>
              <a:t>Garrett Lemieux. Special Thanks to Alain Galvan and Jason Lee Thomas from the </a:t>
            </a:r>
            <a:r>
              <a:rPr lang="en-US" sz="2900" dirty="0" err="1"/>
              <a:t>OpenHID</a:t>
            </a:r>
            <a:r>
              <a:rPr lang="en-US" sz="2900" dirty="0"/>
              <a:t> Lab.</a:t>
            </a:r>
          </a:p>
        </p:txBody>
      </p:sp>
      <p:sp>
        <p:nvSpPr>
          <p:cNvPr id="14341" name="Rectangle 18"/>
          <p:cNvSpPr>
            <a:spLocks noChangeArrowheads="1"/>
          </p:cNvSpPr>
          <p:nvPr/>
        </p:nvSpPr>
        <p:spPr bwMode="auto">
          <a:xfrm>
            <a:off x="914400" y="5486403"/>
            <a:ext cx="31089600" cy="35661600"/>
          </a:xfrm>
          <a:prstGeom prst="rect">
            <a:avLst/>
          </a:prstGeom>
          <a:noFill/>
          <a:ln w="63500">
            <a:solidFill>
              <a:srgbClr val="0033CC"/>
            </a:solidFill>
            <a:miter lim="800000"/>
            <a:headEnd/>
            <a:tailEnd/>
          </a:ln>
        </p:spPr>
        <p:txBody>
          <a:bodyPr wrap="none" lIns="91426" tIns="45710" rIns="91426" bIns="45710" anchor="ctr"/>
          <a:lstStyle/>
          <a:p>
            <a:endParaRPr lang="en-US"/>
          </a:p>
        </p:txBody>
      </p:sp>
      <p:sp>
        <p:nvSpPr>
          <p:cNvPr id="215" name="Text Box 19"/>
          <p:cNvSpPr txBox="1">
            <a:spLocks noChangeArrowheads="1"/>
          </p:cNvSpPr>
          <p:nvPr/>
        </p:nvSpPr>
        <p:spPr bwMode="auto">
          <a:xfrm>
            <a:off x="4114800" y="5789613"/>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Problem</a:t>
            </a:r>
          </a:p>
        </p:txBody>
      </p:sp>
      <p:sp>
        <p:nvSpPr>
          <p:cNvPr id="14343" name="Rectangle 18"/>
          <p:cNvSpPr>
            <a:spLocks noChangeArrowheads="1"/>
          </p:cNvSpPr>
          <p:nvPr/>
        </p:nvSpPr>
        <p:spPr bwMode="auto">
          <a:xfrm>
            <a:off x="914400" y="42062403"/>
            <a:ext cx="31089600" cy="1371603"/>
          </a:xfrm>
          <a:prstGeom prst="rect">
            <a:avLst/>
          </a:prstGeom>
          <a:noFill/>
          <a:ln w="63500">
            <a:solidFill>
              <a:srgbClr val="0033CC"/>
            </a:solidFill>
            <a:miter lim="800000"/>
            <a:headEnd/>
            <a:tailEnd/>
          </a:ln>
        </p:spPr>
        <p:txBody>
          <a:bodyPr wrap="none" lIns="91426" tIns="45710" rIns="91426" bIns="45710" anchor="ctr"/>
          <a:lstStyle/>
          <a:p>
            <a:endParaRPr lang="en-US"/>
          </a:p>
        </p:txBody>
      </p:sp>
      <p:sp>
        <p:nvSpPr>
          <p:cNvPr id="217" name="Text Box 19"/>
          <p:cNvSpPr txBox="1">
            <a:spLocks noChangeArrowheads="1"/>
          </p:cNvSpPr>
          <p:nvPr/>
        </p:nvSpPr>
        <p:spPr bwMode="auto">
          <a:xfrm>
            <a:off x="1192212" y="41605197"/>
            <a:ext cx="5970588" cy="761323"/>
          </a:xfrm>
          <a:prstGeom prst="rect">
            <a:avLst/>
          </a:prstGeom>
          <a:solidFill>
            <a:schemeClr val="bg1"/>
          </a:solidFill>
          <a:ln w="12700">
            <a:solidFill>
              <a:srgbClr val="0033CC"/>
            </a:solidFill>
            <a:miter lim="800000"/>
            <a:headEnd/>
            <a:tailEnd/>
          </a:ln>
          <a:effectLst/>
        </p:spPr>
        <p:txBody>
          <a:bodyPr wrap="square"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Acknowledgement</a:t>
            </a:r>
          </a:p>
        </p:txBody>
      </p:sp>
      <p:sp>
        <p:nvSpPr>
          <p:cNvPr id="14353" name="Rectangle 6"/>
          <p:cNvSpPr>
            <a:spLocks noChangeArrowheads="1"/>
          </p:cNvSpPr>
          <p:nvPr/>
        </p:nvSpPr>
        <p:spPr bwMode="auto">
          <a:xfrm>
            <a:off x="15925804" y="446087"/>
            <a:ext cx="4724399" cy="1661973"/>
          </a:xfrm>
          <a:prstGeom prst="rect">
            <a:avLst/>
          </a:prstGeom>
          <a:noFill/>
          <a:ln w="9525">
            <a:noFill/>
            <a:miter lim="800000"/>
            <a:headEnd/>
            <a:tailEnd/>
          </a:ln>
        </p:spPr>
        <p:txBody>
          <a:bodyPr lIns="91426" tIns="45710" rIns="91426" bIns="45710" anchor="ctr">
            <a:spAutoFit/>
          </a:bodyPr>
          <a:lstStyle/>
          <a:p>
            <a:r>
              <a:rPr lang="en-US" sz="3400" b="1" dirty="0">
                <a:solidFill>
                  <a:schemeClr val="accent2"/>
                </a:solidFill>
              </a:rPr>
              <a:t>School of Computing &amp; Information Sciences</a:t>
            </a:r>
            <a:endParaRPr lang="en-US" sz="3400" dirty="0">
              <a:solidFill>
                <a:schemeClr val="accent2"/>
              </a:solidFill>
            </a:endParaRPr>
          </a:p>
        </p:txBody>
      </p:sp>
      <p:pic>
        <p:nvPicPr>
          <p:cNvPr id="14346" name="Picture 32"/>
          <p:cNvPicPr>
            <a:picLocks noChangeAspect="1"/>
          </p:cNvPicPr>
          <p:nvPr/>
        </p:nvPicPr>
        <p:blipFill>
          <a:blip r:embed="rId3" cstate="print"/>
          <a:srcRect/>
          <a:stretch>
            <a:fillRect/>
          </a:stretch>
        </p:blipFill>
        <p:spPr bwMode="auto">
          <a:xfrm>
            <a:off x="13182600" y="380998"/>
            <a:ext cx="2630488" cy="1219200"/>
          </a:xfrm>
          <a:prstGeom prst="rect">
            <a:avLst/>
          </a:prstGeom>
          <a:noFill/>
          <a:ln w="9525">
            <a:noFill/>
            <a:miter lim="800000"/>
            <a:headEnd/>
            <a:tailEnd/>
          </a:ln>
        </p:spPr>
      </p:pic>
      <p:sp>
        <p:nvSpPr>
          <p:cNvPr id="34" name="Text Box 19"/>
          <p:cNvSpPr txBox="1">
            <a:spLocks noChangeArrowheads="1"/>
          </p:cNvSpPr>
          <p:nvPr/>
        </p:nvSpPr>
        <p:spPr bwMode="auto">
          <a:xfrm>
            <a:off x="13716000" y="5792787"/>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Current System</a:t>
            </a:r>
          </a:p>
        </p:txBody>
      </p:sp>
      <p:sp>
        <p:nvSpPr>
          <p:cNvPr id="35" name="Text Box 19"/>
          <p:cNvSpPr txBox="1">
            <a:spLocks noChangeArrowheads="1"/>
          </p:cNvSpPr>
          <p:nvPr/>
        </p:nvSpPr>
        <p:spPr bwMode="auto">
          <a:xfrm>
            <a:off x="23317200" y="5792787"/>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Requirements</a:t>
            </a:r>
          </a:p>
        </p:txBody>
      </p:sp>
      <p:sp>
        <p:nvSpPr>
          <p:cNvPr id="36" name="Text Box 19"/>
          <p:cNvSpPr txBox="1">
            <a:spLocks noChangeArrowheads="1"/>
          </p:cNvSpPr>
          <p:nvPr/>
        </p:nvSpPr>
        <p:spPr bwMode="auto">
          <a:xfrm>
            <a:off x="4114800" y="173736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System Design</a:t>
            </a:r>
          </a:p>
        </p:txBody>
      </p:sp>
      <p:sp>
        <p:nvSpPr>
          <p:cNvPr id="37" name="Text Box 19"/>
          <p:cNvSpPr txBox="1">
            <a:spLocks noChangeArrowheads="1"/>
          </p:cNvSpPr>
          <p:nvPr/>
        </p:nvSpPr>
        <p:spPr bwMode="auto">
          <a:xfrm>
            <a:off x="13716000" y="173736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Object Design</a:t>
            </a:r>
          </a:p>
        </p:txBody>
      </p:sp>
      <p:sp>
        <p:nvSpPr>
          <p:cNvPr id="38" name="Text Box 19"/>
          <p:cNvSpPr txBox="1">
            <a:spLocks noChangeArrowheads="1"/>
          </p:cNvSpPr>
          <p:nvPr/>
        </p:nvSpPr>
        <p:spPr bwMode="auto">
          <a:xfrm>
            <a:off x="23317200" y="173736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Implementation</a:t>
            </a:r>
          </a:p>
        </p:txBody>
      </p:sp>
      <p:sp>
        <p:nvSpPr>
          <p:cNvPr id="39" name="Text Box 19"/>
          <p:cNvSpPr txBox="1">
            <a:spLocks noChangeArrowheads="1"/>
          </p:cNvSpPr>
          <p:nvPr/>
        </p:nvSpPr>
        <p:spPr bwMode="auto">
          <a:xfrm>
            <a:off x="4114800" y="292608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smtClean="0">
                <a:solidFill>
                  <a:srgbClr val="336699"/>
                </a:solidFill>
                <a:effectLst>
                  <a:outerShdw blurRad="38100" dist="38100" dir="2700000" algn="tl">
                    <a:srgbClr val="DDDDDD"/>
                  </a:outerShdw>
                </a:effectLst>
                <a:cs typeface="ＭＳ Ｐゴシック" charset="-128"/>
              </a:rPr>
              <a:t>Devices</a:t>
            </a:r>
          </a:p>
        </p:txBody>
      </p:sp>
      <p:sp>
        <p:nvSpPr>
          <p:cNvPr id="40" name="Text Box 19"/>
          <p:cNvSpPr txBox="1">
            <a:spLocks noChangeArrowheads="1"/>
          </p:cNvSpPr>
          <p:nvPr/>
        </p:nvSpPr>
        <p:spPr bwMode="auto">
          <a:xfrm>
            <a:off x="13716000" y="292608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Screenshots</a:t>
            </a:r>
          </a:p>
        </p:txBody>
      </p:sp>
      <p:sp>
        <p:nvSpPr>
          <p:cNvPr id="41" name="Text Box 19"/>
          <p:cNvSpPr txBox="1">
            <a:spLocks noChangeArrowheads="1"/>
          </p:cNvSpPr>
          <p:nvPr/>
        </p:nvSpPr>
        <p:spPr bwMode="auto">
          <a:xfrm>
            <a:off x="23317200" y="292608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Summary</a:t>
            </a:r>
          </a:p>
        </p:txBody>
      </p:sp>
      <p:sp>
        <p:nvSpPr>
          <p:cNvPr id="21" name="TextBox 20"/>
          <p:cNvSpPr txBox="1"/>
          <p:nvPr/>
        </p:nvSpPr>
        <p:spPr>
          <a:xfrm>
            <a:off x="1752600" y="7086600"/>
            <a:ext cx="9524999" cy="7648227"/>
          </a:xfrm>
          <a:prstGeom prst="rect">
            <a:avLst/>
          </a:prstGeom>
          <a:solidFill>
            <a:schemeClr val="bg1"/>
          </a:solidFill>
          <a:ln w="76200">
            <a:solidFill>
              <a:srgbClr val="00B0F0"/>
            </a:solidFill>
            <a:prstDash val="solid"/>
          </a:ln>
        </p:spPr>
        <p:txBody>
          <a:bodyPr wrap="square" lIns="91426" tIns="45710" rIns="91426" bIns="45710" rtlCol="0">
            <a:spAutoFit/>
          </a:bodyPr>
          <a:lstStyle/>
          <a:p>
            <a:r>
              <a:rPr lang="en-US" sz="3200" dirty="0" smtClean="0"/>
              <a:t>FIU’s Open </a:t>
            </a:r>
            <a:r>
              <a:rPr lang="en-US" sz="3200" dirty="0"/>
              <a:t>HID Lab is Developing a S</a:t>
            </a:r>
            <a:r>
              <a:rPr lang="en-US" sz="3200" dirty="0" smtClean="0"/>
              <a:t>mart Desk </a:t>
            </a:r>
            <a:r>
              <a:rPr lang="en-US" sz="3200" dirty="0"/>
              <a:t>for </a:t>
            </a:r>
            <a:r>
              <a:rPr lang="en-US" sz="3200" dirty="0" smtClean="0"/>
              <a:t>students, which consists of various devices</a:t>
            </a:r>
          </a:p>
          <a:p>
            <a:endParaRPr lang="en-US" sz="3200" dirty="0" smtClean="0"/>
          </a:p>
          <a:p>
            <a:pPr>
              <a:buFont typeface="Wingdings" pitchFamily="2" charset="2"/>
              <a:buChar char="q"/>
            </a:pPr>
            <a:r>
              <a:rPr lang="en-US" sz="3200" dirty="0" smtClean="0"/>
              <a:t>Smart Desk Devices</a:t>
            </a:r>
          </a:p>
          <a:p>
            <a:pPr lvl="2">
              <a:buFont typeface="Wingdings" pitchFamily="2" charset="2"/>
              <a:buChar char="Ø"/>
            </a:pPr>
            <a:r>
              <a:rPr lang="en-US" sz="3200" dirty="0" smtClean="0"/>
              <a:t>Touch Screen</a:t>
            </a:r>
          </a:p>
          <a:p>
            <a:pPr lvl="2">
              <a:buFont typeface="Wingdings" pitchFamily="2" charset="2"/>
              <a:buChar char="Ø"/>
            </a:pPr>
            <a:r>
              <a:rPr lang="en-US" sz="3200" dirty="0" err="1" smtClean="0"/>
              <a:t>Tobii</a:t>
            </a:r>
            <a:r>
              <a:rPr lang="en-US" sz="3200" dirty="0" smtClean="0"/>
              <a:t> </a:t>
            </a:r>
            <a:r>
              <a:rPr lang="en-US" sz="3200" dirty="0" err="1" smtClean="0"/>
              <a:t>EyeX</a:t>
            </a:r>
            <a:endParaRPr lang="en-US" sz="3200" dirty="0" smtClean="0"/>
          </a:p>
          <a:p>
            <a:pPr lvl="2">
              <a:buFont typeface="Wingdings" pitchFamily="2" charset="2"/>
              <a:buChar char="Ø"/>
            </a:pPr>
            <a:r>
              <a:rPr lang="en-US" sz="3200" dirty="0" smtClean="0"/>
              <a:t>Intel Real Sense Depth Camera</a:t>
            </a:r>
          </a:p>
          <a:p>
            <a:pPr lvl="2">
              <a:buFont typeface="Wingdings" pitchFamily="2" charset="2"/>
              <a:buChar char="Ø"/>
            </a:pPr>
            <a:r>
              <a:rPr lang="en-US" sz="3200" dirty="0" smtClean="0"/>
              <a:t>Leap Motion Controller</a:t>
            </a:r>
          </a:p>
          <a:p>
            <a:pPr lvl="2"/>
            <a:endParaRPr lang="en-US" sz="3200" dirty="0" smtClean="0"/>
          </a:p>
          <a:p>
            <a:r>
              <a:rPr lang="en-US" sz="3200" dirty="0" smtClean="0"/>
              <a:t>They needed a software solution that is fun </a:t>
            </a:r>
            <a:r>
              <a:rPr lang="en-US" sz="3200" dirty="0"/>
              <a:t>and </a:t>
            </a:r>
            <a:r>
              <a:rPr lang="en-US" sz="3200" dirty="0" smtClean="0"/>
              <a:t>interactive that will </a:t>
            </a:r>
            <a:r>
              <a:rPr lang="en-US" sz="3200" dirty="0"/>
              <a:t>get users accustomed to the capabilities of the </a:t>
            </a:r>
            <a:r>
              <a:rPr lang="en-US" sz="3200" dirty="0" smtClean="0"/>
              <a:t>Smart Desk. The Smart Desk also needs </a:t>
            </a:r>
            <a:r>
              <a:rPr lang="en-US" sz="3200" dirty="0"/>
              <a:t>a </a:t>
            </a:r>
            <a:r>
              <a:rPr lang="en-US" sz="3200" dirty="0" smtClean="0"/>
              <a:t>simple way to test the best methods for interacting with each of its distinct devices. </a:t>
            </a:r>
          </a:p>
          <a:p>
            <a:endParaRPr lang="en-US" sz="4300" dirty="0" smtClean="0"/>
          </a:p>
        </p:txBody>
      </p:sp>
      <p:sp>
        <p:nvSpPr>
          <p:cNvPr id="22" name="TextBox 21"/>
          <p:cNvSpPr txBox="1"/>
          <p:nvPr/>
        </p:nvSpPr>
        <p:spPr>
          <a:xfrm>
            <a:off x="12039600" y="7086600"/>
            <a:ext cx="8534400" cy="7648227"/>
          </a:xfrm>
          <a:prstGeom prst="rect">
            <a:avLst/>
          </a:prstGeom>
          <a:solidFill>
            <a:schemeClr val="bg1"/>
          </a:solidFill>
          <a:ln w="76200">
            <a:solidFill>
              <a:srgbClr val="00B0F0"/>
            </a:solidFill>
            <a:prstDash val="solid"/>
          </a:ln>
        </p:spPr>
        <p:txBody>
          <a:bodyPr wrap="square" lIns="91426" tIns="45710" rIns="91426" bIns="45710" rtlCol="0">
            <a:spAutoFit/>
          </a:bodyPr>
          <a:lstStyle/>
          <a:p>
            <a:r>
              <a:rPr lang="en-US" sz="3200" dirty="0" smtClean="0"/>
              <a:t>Currently </a:t>
            </a:r>
            <a:r>
              <a:rPr lang="en-US" sz="3200" dirty="0"/>
              <a:t>there are no applications that combine </a:t>
            </a:r>
            <a:r>
              <a:rPr lang="en-US" sz="3200" dirty="0" smtClean="0"/>
              <a:t>the unique functionality provided by the Smart Desk, let alone an application that can be fun and interactive for students who are new to using these cutting edge technologies. </a:t>
            </a:r>
          </a:p>
          <a:p>
            <a:endParaRPr lang="en-US" sz="3200" dirty="0" smtClean="0"/>
          </a:p>
          <a:p>
            <a:r>
              <a:rPr lang="en-US" sz="3200" dirty="0" smtClean="0"/>
              <a:t>The Smart Desk is also in need of software to help test how these devices can best be utilized to interact with the end user. No current software allows you to change input methods on the fly between various devices and test different methods of input for each device.</a:t>
            </a:r>
          </a:p>
          <a:p>
            <a:endParaRPr lang="en-US" sz="4300" dirty="0" smtClean="0"/>
          </a:p>
        </p:txBody>
      </p:sp>
      <p:sp>
        <p:nvSpPr>
          <p:cNvPr id="25" name="TextBox 24"/>
          <p:cNvSpPr txBox="1"/>
          <p:nvPr/>
        </p:nvSpPr>
        <p:spPr>
          <a:xfrm>
            <a:off x="21945600" y="7010400"/>
            <a:ext cx="9144000" cy="9448720"/>
          </a:xfrm>
          <a:prstGeom prst="rect">
            <a:avLst/>
          </a:prstGeom>
          <a:solidFill>
            <a:schemeClr val="bg1"/>
          </a:solidFill>
          <a:ln w="76200">
            <a:solidFill>
              <a:srgbClr val="00B0F0"/>
            </a:solidFill>
          </a:ln>
        </p:spPr>
        <p:txBody>
          <a:bodyPr wrap="square" lIns="91426" tIns="45710" rIns="91426" bIns="45710" rtlCol="0">
            <a:spAutoFit/>
          </a:bodyPr>
          <a:lstStyle/>
          <a:p>
            <a:r>
              <a:rPr lang="en-US" sz="3200" dirty="0" smtClean="0"/>
              <a:t>We were employed with creating a painting </a:t>
            </a:r>
            <a:r>
              <a:rPr lang="en-US" sz="3200" dirty="0"/>
              <a:t>application that benefitted from </a:t>
            </a:r>
            <a:r>
              <a:rPr lang="en-US" sz="3200" dirty="0" smtClean="0"/>
              <a:t>these unique input methods </a:t>
            </a:r>
          </a:p>
          <a:p>
            <a:pPr lvl="1">
              <a:buFont typeface="Wingdings" pitchFamily="2" charset="2"/>
              <a:buChar char="Ø"/>
            </a:pPr>
            <a:r>
              <a:rPr lang="en-US" sz="3200" dirty="0" smtClean="0"/>
              <a:t>Touch Pad</a:t>
            </a:r>
          </a:p>
          <a:p>
            <a:pPr lvl="1">
              <a:buFont typeface="Wingdings" pitchFamily="2" charset="2"/>
              <a:buChar char="Ø"/>
            </a:pPr>
            <a:r>
              <a:rPr lang="en-US" sz="3200" dirty="0" smtClean="0"/>
              <a:t>Eye Tracking</a:t>
            </a:r>
          </a:p>
          <a:p>
            <a:pPr lvl="1">
              <a:buFont typeface="Wingdings" pitchFamily="2" charset="2"/>
              <a:buChar char="Ø"/>
            </a:pPr>
            <a:r>
              <a:rPr lang="en-US" sz="3200" dirty="0" smtClean="0"/>
              <a:t>Hand Recognition</a:t>
            </a:r>
          </a:p>
          <a:p>
            <a:pPr lvl="1">
              <a:buFont typeface="Wingdings" pitchFamily="2" charset="2"/>
              <a:buChar char="Ø"/>
            </a:pPr>
            <a:r>
              <a:rPr lang="en-US" sz="3200" dirty="0" smtClean="0"/>
              <a:t>Facial Expressions </a:t>
            </a:r>
          </a:p>
          <a:p>
            <a:pPr lvl="1">
              <a:buFont typeface="Wingdings" pitchFamily="2" charset="2"/>
              <a:buChar char="Ø"/>
            </a:pPr>
            <a:endParaRPr lang="en-US" sz="3200" dirty="0" smtClean="0"/>
          </a:p>
          <a:p>
            <a:r>
              <a:rPr lang="en-US" sz="3200" dirty="0" smtClean="0"/>
              <a:t>Implementing basic paint functionality is crucial for the applications development. The program should be able to perform functions such as </a:t>
            </a:r>
          </a:p>
          <a:p>
            <a:pPr lvl="1">
              <a:buFont typeface="Wingdings" pitchFamily="2" charset="2"/>
              <a:buChar char="Ø"/>
            </a:pPr>
            <a:r>
              <a:rPr lang="en-US" sz="3200" dirty="0" smtClean="0"/>
              <a:t> Drawing</a:t>
            </a:r>
          </a:p>
          <a:p>
            <a:pPr lvl="1">
              <a:buFont typeface="Wingdings" pitchFamily="2" charset="2"/>
              <a:buChar char="Ø"/>
            </a:pPr>
            <a:r>
              <a:rPr lang="en-US" sz="3200" dirty="0" smtClean="0"/>
              <a:t> Changing Colors</a:t>
            </a:r>
          </a:p>
          <a:p>
            <a:pPr lvl="1">
              <a:buFont typeface="Wingdings" pitchFamily="2" charset="2"/>
              <a:buChar char="Ø"/>
            </a:pPr>
            <a:r>
              <a:rPr lang="en-US" sz="3200" dirty="0" smtClean="0"/>
              <a:t> Changing Shapes</a:t>
            </a:r>
          </a:p>
          <a:p>
            <a:pPr lvl="1">
              <a:buFont typeface="Wingdings" pitchFamily="2" charset="2"/>
              <a:buChar char="Ø"/>
            </a:pPr>
            <a:r>
              <a:rPr lang="en-US" sz="3200" dirty="0" smtClean="0"/>
              <a:t> Layer Support </a:t>
            </a:r>
          </a:p>
          <a:p>
            <a:pPr lvl="1">
              <a:buFont typeface="Wingdings" pitchFamily="2" charset="2"/>
              <a:buChar char="Ø"/>
            </a:pPr>
            <a:endParaRPr lang="en-US" sz="3200" dirty="0" smtClean="0"/>
          </a:p>
          <a:p>
            <a:r>
              <a:rPr lang="en-US" sz="3200" dirty="0" smtClean="0"/>
              <a:t>An intuitive UI and control over input devices is also needed for testing these new technologies and discovering how best to use them.</a:t>
            </a:r>
          </a:p>
        </p:txBody>
      </p:sp>
      <p:pic>
        <p:nvPicPr>
          <p:cNvPr id="14359" name="Picture 23"/>
          <p:cNvPicPr>
            <a:picLocks noChangeAspect="1" noChangeArrowheads="1"/>
          </p:cNvPicPr>
          <p:nvPr/>
        </p:nvPicPr>
        <p:blipFill>
          <a:blip r:embed="rId4"/>
          <a:srcRect/>
          <a:stretch>
            <a:fillRect/>
          </a:stretch>
        </p:blipFill>
        <p:spPr bwMode="auto">
          <a:xfrm>
            <a:off x="1600200" y="18897600"/>
            <a:ext cx="9013129" cy="9296403"/>
          </a:xfrm>
          <a:prstGeom prst="rect">
            <a:avLst/>
          </a:prstGeom>
          <a:noFill/>
          <a:ln w="9525">
            <a:noFill/>
            <a:miter lim="800000"/>
            <a:headEnd/>
            <a:tailEnd/>
          </a:ln>
          <a:effectLst/>
        </p:spPr>
      </p:pic>
      <p:pic>
        <p:nvPicPr>
          <p:cNvPr id="14360" name="Picture 24" descr="D:\Files\Images\Multi Modal Icon Background.png"/>
          <p:cNvPicPr>
            <a:picLocks noChangeAspect="1" noChangeArrowheads="1"/>
          </p:cNvPicPr>
          <p:nvPr/>
        </p:nvPicPr>
        <p:blipFill>
          <a:blip r:embed="rId5"/>
          <a:srcRect/>
          <a:stretch>
            <a:fillRect/>
          </a:stretch>
        </p:blipFill>
        <p:spPr bwMode="auto">
          <a:xfrm>
            <a:off x="381002" y="838205"/>
            <a:ext cx="10322489" cy="2819398"/>
          </a:xfrm>
          <a:prstGeom prst="rect">
            <a:avLst/>
          </a:prstGeom>
          <a:noFill/>
        </p:spPr>
      </p:pic>
      <p:sp>
        <p:nvSpPr>
          <p:cNvPr id="28" name="TextBox 27"/>
          <p:cNvSpPr txBox="1"/>
          <p:nvPr/>
        </p:nvSpPr>
        <p:spPr>
          <a:xfrm>
            <a:off x="22936200" y="30403800"/>
            <a:ext cx="7239000" cy="9941183"/>
          </a:xfrm>
          <a:prstGeom prst="rect">
            <a:avLst/>
          </a:prstGeom>
          <a:solidFill>
            <a:schemeClr val="bg1"/>
          </a:solidFill>
          <a:ln w="76200">
            <a:solidFill>
              <a:srgbClr val="00B0F0"/>
            </a:solidFill>
          </a:ln>
        </p:spPr>
        <p:txBody>
          <a:bodyPr wrap="square" rtlCol="0">
            <a:spAutoFit/>
          </a:bodyPr>
          <a:lstStyle/>
          <a:p>
            <a:r>
              <a:rPr lang="en-US" sz="3200" dirty="0" smtClean="0"/>
              <a:t>Interactive Paint is a solution that creates a fun and interactive environment to learn, use, and test new and unique input devices. Introducing the technologies in a familiar painting environment will help quickly familiarize students with the devices. Students using this software in tandem with the Smart Desk will help them discover the potential and limitations of various input methods.</a:t>
            </a:r>
          </a:p>
          <a:p>
            <a:endParaRPr lang="en-US" sz="3200" dirty="0" smtClean="0"/>
          </a:p>
          <a:p>
            <a:r>
              <a:rPr lang="en-US" sz="3200" dirty="0" smtClean="0"/>
              <a:t>In the future we hope to continue adding unique inputs such as speech recognition and 3D Cameras as well as expand the users control over these devices. A tutorial system would also suit the application so the users can learn the devices inside the application instead of turning to the user guide. </a:t>
            </a:r>
          </a:p>
        </p:txBody>
      </p:sp>
      <p:pic>
        <p:nvPicPr>
          <p:cNvPr id="14361" name="Picture 25" descr="D:\Files\Images\Class Diagram  Cropped.jpg"/>
          <p:cNvPicPr>
            <a:picLocks noChangeAspect="1" noChangeArrowheads="1"/>
          </p:cNvPicPr>
          <p:nvPr/>
        </p:nvPicPr>
        <p:blipFill>
          <a:blip r:embed="rId6"/>
          <a:srcRect/>
          <a:stretch>
            <a:fillRect/>
          </a:stretch>
        </p:blipFill>
        <p:spPr bwMode="auto">
          <a:xfrm>
            <a:off x="11353800" y="18897600"/>
            <a:ext cx="10058400" cy="9299643"/>
          </a:xfrm>
          <a:prstGeom prst="rect">
            <a:avLst/>
          </a:prstGeom>
          <a:noFill/>
        </p:spPr>
      </p:pic>
      <p:pic>
        <p:nvPicPr>
          <p:cNvPr id="14364" name="Picture 28" descr="http://cdn3.bigcommerce.com/s-bvotghn/products/514/images/5844/9470-2__31501.1418769938.1280.1280.jpg?c=2"/>
          <p:cNvPicPr>
            <a:picLocks noChangeAspect="1" noChangeArrowheads="1"/>
          </p:cNvPicPr>
          <p:nvPr/>
        </p:nvPicPr>
        <p:blipFill>
          <a:blip r:embed="rId7" cstate="print"/>
          <a:srcRect/>
          <a:stretch>
            <a:fillRect/>
          </a:stretch>
        </p:blipFill>
        <p:spPr bwMode="auto">
          <a:xfrm>
            <a:off x="2819400" y="30403800"/>
            <a:ext cx="3810000" cy="2692394"/>
          </a:xfrm>
          <a:prstGeom prst="rect">
            <a:avLst/>
          </a:prstGeom>
          <a:noFill/>
        </p:spPr>
      </p:pic>
      <p:pic>
        <p:nvPicPr>
          <p:cNvPr id="14366" name="Picture 30" descr="http://mb.cision.com/Public/2874/9885313/aeb44c161f2532b2_org.jpg"/>
          <p:cNvPicPr>
            <a:picLocks noChangeAspect="1" noChangeArrowheads="1"/>
          </p:cNvPicPr>
          <p:nvPr/>
        </p:nvPicPr>
        <p:blipFill>
          <a:blip r:embed="rId8" cstate="print"/>
          <a:srcRect/>
          <a:stretch>
            <a:fillRect/>
          </a:stretch>
        </p:blipFill>
        <p:spPr bwMode="auto">
          <a:xfrm>
            <a:off x="6629400" y="30403800"/>
            <a:ext cx="4114800" cy="2692400"/>
          </a:xfrm>
          <a:prstGeom prst="rect">
            <a:avLst/>
          </a:prstGeom>
          <a:noFill/>
        </p:spPr>
      </p:pic>
      <p:sp>
        <p:nvSpPr>
          <p:cNvPr id="42" name="TextBox 41"/>
          <p:cNvSpPr txBox="1"/>
          <p:nvPr/>
        </p:nvSpPr>
        <p:spPr>
          <a:xfrm>
            <a:off x="2819400" y="33070800"/>
            <a:ext cx="7924800" cy="5016758"/>
          </a:xfrm>
          <a:prstGeom prst="rect">
            <a:avLst/>
          </a:prstGeom>
          <a:solidFill>
            <a:schemeClr val="bg1"/>
          </a:solidFill>
        </p:spPr>
        <p:txBody>
          <a:bodyPr wrap="square" rtlCol="0">
            <a:spAutoFit/>
          </a:bodyPr>
          <a:lstStyle/>
          <a:p>
            <a:r>
              <a:rPr lang="en-US" sz="4000" b="1" dirty="0" err="1" smtClean="0"/>
              <a:t>Tobii</a:t>
            </a:r>
            <a:r>
              <a:rPr lang="en-US" sz="4000" b="1" dirty="0" smtClean="0"/>
              <a:t> </a:t>
            </a:r>
            <a:r>
              <a:rPr lang="en-US" sz="4000" b="1" dirty="0" err="1" smtClean="0"/>
              <a:t>EyeX</a:t>
            </a:r>
            <a:endParaRPr lang="en-US" sz="4000" b="1" dirty="0" smtClean="0"/>
          </a:p>
          <a:p>
            <a:pPr>
              <a:buFont typeface="Wingdings" pitchFamily="2" charset="2"/>
              <a:buChar char="q"/>
            </a:pPr>
            <a:r>
              <a:rPr lang="en-US" sz="3200" dirty="0" smtClean="0"/>
              <a:t>Uses an Infrared Field to track eyes</a:t>
            </a:r>
          </a:p>
          <a:p>
            <a:pPr>
              <a:buFont typeface="Wingdings" pitchFamily="2" charset="2"/>
              <a:buChar char="q"/>
            </a:pPr>
            <a:r>
              <a:rPr lang="en-US" sz="3200" dirty="0" smtClean="0"/>
              <a:t>Physical </a:t>
            </a:r>
            <a:r>
              <a:rPr lang="en-US" sz="3200" dirty="0"/>
              <a:t>e</a:t>
            </a:r>
            <a:r>
              <a:rPr lang="en-US" sz="3200" dirty="0" smtClean="0"/>
              <a:t>ye location  tracking</a:t>
            </a:r>
          </a:p>
          <a:p>
            <a:pPr>
              <a:buFont typeface="Wingdings" pitchFamily="2" charset="2"/>
              <a:buChar char="q"/>
            </a:pPr>
            <a:r>
              <a:rPr lang="en-US" sz="3200" dirty="0" smtClean="0"/>
              <a:t>Gaze Tracking</a:t>
            </a:r>
          </a:p>
          <a:p>
            <a:r>
              <a:rPr lang="en-US" sz="4000" b="1" dirty="0" smtClean="0"/>
              <a:t>Acer </a:t>
            </a:r>
            <a:r>
              <a:rPr lang="en-US" sz="4000" b="1" dirty="0" err="1" smtClean="0"/>
              <a:t>Multitouch</a:t>
            </a:r>
            <a:r>
              <a:rPr lang="en-US" sz="4000" b="1" dirty="0" smtClean="0"/>
              <a:t> Monitor</a:t>
            </a:r>
          </a:p>
          <a:p>
            <a:pPr>
              <a:buFont typeface="Wingdings" pitchFamily="2" charset="2"/>
              <a:buChar char="q"/>
            </a:pPr>
            <a:r>
              <a:rPr lang="en-US" sz="3200" dirty="0" smtClean="0"/>
              <a:t>Capacitive Touch Screen Device</a:t>
            </a:r>
          </a:p>
          <a:p>
            <a:pPr>
              <a:buFont typeface="Wingdings" pitchFamily="2" charset="2"/>
              <a:buChar char="q"/>
            </a:pPr>
            <a:r>
              <a:rPr lang="en-US" sz="3200" dirty="0" smtClean="0"/>
              <a:t>Capable of 10 Point Touch</a:t>
            </a:r>
          </a:p>
          <a:p>
            <a:r>
              <a:rPr lang="en-US" sz="4000" b="1" dirty="0" smtClean="0"/>
              <a:t>Leap Motion </a:t>
            </a:r>
          </a:p>
          <a:p>
            <a:r>
              <a:rPr lang="en-US" sz="4000" b="1" dirty="0" smtClean="0"/>
              <a:t>Intel Real Sense Depth Camera</a:t>
            </a:r>
          </a:p>
        </p:txBody>
      </p:sp>
      <p:pic>
        <p:nvPicPr>
          <p:cNvPr id="14368" name="Picture 32" descr="https://images.stackcommerce.com/assets/productshot2-image/3121/60ea6063f6502e1132d23b2cfb06d933b5eecc34_main_hero_image.jpg"/>
          <p:cNvPicPr>
            <a:picLocks noChangeAspect="1" noChangeArrowheads="1"/>
          </p:cNvPicPr>
          <p:nvPr/>
        </p:nvPicPr>
        <p:blipFill>
          <a:blip r:embed="rId9"/>
          <a:srcRect/>
          <a:stretch>
            <a:fillRect/>
          </a:stretch>
        </p:blipFill>
        <p:spPr bwMode="auto">
          <a:xfrm>
            <a:off x="2819400" y="38023801"/>
            <a:ext cx="3810000" cy="2819400"/>
          </a:xfrm>
          <a:prstGeom prst="rect">
            <a:avLst/>
          </a:prstGeom>
          <a:noFill/>
        </p:spPr>
      </p:pic>
      <p:pic>
        <p:nvPicPr>
          <p:cNvPr id="14370" name="Picture 34" descr="https://software.intel.com/sites/default/files/managed/28/f0/f200_camerafeatures.jpg"/>
          <p:cNvPicPr>
            <a:picLocks noChangeAspect="1" noChangeArrowheads="1"/>
          </p:cNvPicPr>
          <p:nvPr/>
        </p:nvPicPr>
        <p:blipFill>
          <a:blip r:embed="rId10"/>
          <a:srcRect/>
          <a:stretch>
            <a:fillRect/>
          </a:stretch>
        </p:blipFill>
        <p:spPr bwMode="auto">
          <a:xfrm>
            <a:off x="6477000" y="37947600"/>
            <a:ext cx="4267199" cy="2895600"/>
          </a:xfrm>
          <a:prstGeom prst="rect">
            <a:avLst/>
          </a:prstGeom>
          <a:noFill/>
        </p:spPr>
      </p:pic>
      <p:pic>
        <p:nvPicPr>
          <p:cNvPr id="14372" name="Picture 36"/>
          <p:cNvPicPr>
            <a:picLocks noChangeAspect="1" noChangeArrowheads="1"/>
          </p:cNvPicPr>
          <p:nvPr/>
        </p:nvPicPr>
        <p:blipFill>
          <a:blip r:embed="rId11"/>
          <a:srcRect/>
          <a:stretch>
            <a:fillRect/>
          </a:stretch>
        </p:blipFill>
        <p:spPr bwMode="auto">
          <a:xfrm>
            <a:off x="12573000" y="30422850"/>
            <a:ext cx="8763000" cy="4929188"/>
          </a:xfrm>
          <a:prstGeom prst="rect">
            <a:avLst/>
          </a:prstGeom>
          <a:noFill/>
          <a:ln w="9525">
            <a:noFill/>
            <a:miter lim="800000"/>
            <a:headEnd/>
            <a:tailEnd/>
          </a:ln>
          <a:effectLst/>
        </p:spPr>
      </p:pic>
      <p:pic>
        <p:nvPicPr>
          <p:cNvPr id="14373" name="Picture 37"/>
          <p:cNvPicPr>
            <a:picLocks noChangeAspect="1" noChangeArrowheads="1"/>
          </p:cNvPicPr>
          <p:nvPr/>
        </p:nvPicPr>
        <p:blipFill>
          <a:blip r:embed="rId12"/>
          <a:srcRect/>
          <a:stretch>
            <a:fillRect/>
          </a:stretch>
        </p:blipFill>
        <p:spPr bwMode="auto">
          <a:xfrm>
            <a:off x="12573000" y="35356800"/>
            <a:ext cx="8805333" cy="4953000"/>
          </a:xfrm>
          <a:prstGeom prst="rect">
            <a:avLst/>
          </a:prstGeom>
          <a:noFill/>
          <a:ln w="9525">
            <a:noFill/>
            <a:miter lim="800000"/>
            <a:headEnd/>
            <a:tailEnd/>
          </a:ln>
          <a:effectLst/>
        </p:spPr>
      </p:pic>
      <p:sp>
        <p:nvSpPr>
          <p:cNvPr id="47" name="TextBox 46"/>
          <p:cNvSpPr txBox="1"/>
          <p:nvPr/>
        </p:nvSpPr>
        <p:spPr>
          <a:xfrm>
            <a:off x="1447800" y="18821400"/>
            <a:ext cx="9067800" cy="9571851"/>
          </a:xfrm>
          <a:prstGeom prst="rect">
            <a:avLst/>
          </a:prstGeom>
          <a:noFill/>
          <a:ln w="76200">
            <a:solidFill>
              <a:srgbClr val="00B0F0"/>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4200" dirty="0"/>
          </a:p>
        </p:txBody>
      </p:sp>
      <p:sp>
        <p:nvSpPr>
          <p:cNvPr id="48" name="TextBox 47"/>
          <p:cNvSpPr txBox="1"/>
          <p:nvPr/>
        </p:nvSpPr>
        <p:spPr>
          <a:xfrm>
            <a:off x="11201400" y="18973800"/>
            <a:ext cx="10210800" cy="8956298"/>
          </a:xfrm>
          <a:prstGeom prst="rect">
            <a:avLst/>
          </a:prstGeom>
          <a:noFill/>
          <a:ln w="76200">
            <a:solidFill>
              <a:srgbClr val="00B0F0"/>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sz="4200" dirty="0" smtClean="0"/>
          </a:p>
          <a:p>
            <a:endParaRPr lang="en-US" sz="4200" dirty="0" smtClean="0"/>
          </a:p>
        </p:txBody>
      </p:sp>
      <p:sp>
        <p:nvSpPr>
          <p:cNvPr id="50" name="TextBox 49"/>
          <p:cNvSpPr txBox="1"/>
          <p:nvPr/>
        </p:nvSpPr>
        <p:spPr>
          <a:xfrm>
            <a:off x="21793200" y="18897600"/>
            <a:ext cx="9982200" cy="9140964"/>
          </a:xfrm>
          <a:prstGeom prst="rect">
            <a:avLst/>
          </a:prstGeom>
          <a:noFill/>
          <a:ln w="76200">
            <a:solidFill>
              <a:srgbClr val="00B0F0"/>
            </a:solidFill>
          </a:ln>
        </p:spPr>
        <p:txBody>
          <a:bodyPr wrap="square" rtlCol="0">
            <a:spAutoFit/>
          </a:bodyPr>
          <a:lstStyle/>
          <a:p>
            <a:endParaRPr lang="en-US" sz="4200" dirty="0" smtClean="0"/>
          </a:p>
          <a:p>
            <a:endParaRPr lang="en-US" sz="4200" dirty="0"/>
          </a:p>
          <a:p>
            <a:endParaRPr lang="en-US" sz="4200" dirty="0" smtClean="0"/>
          </a:p>
          <a:p>
            <a:endParaRPr lang="en-US" sz="4200" dirty="0"/>
          </a:p>
          <a:p>
            <a:endParaRPr lang="en-US" sz="4200" dirty="0" smtClean="0"/>
          </a:p>
          <a:p>
            <a:endParaRPr lang="en-US" sz="4200" dirty="0"/>
          </a:p>
          <a:p>
            <a:endParaRPr lang="en-US" sz="4200" dirty="0" smtClean="0"/>
          </a:p>
          <a:p>
            <a:endParaRPr lang="en-US" sz="4200" dirty="0"/>
          </a:p>
          <a:p>
            <a:endParaRPr lang="en-US" sz="4200" dirty="0" smtClean="0"/>
          </a:p>
          <a:p>
            <a:endParaRPr lang="en-US" sz="4200" dirty="0"/>
          </a:p>
          <a:p>
            <a:endParaRPr lang="en-US" sz="4200" dirty="0" smtClean="0"/>
          </a:p>
          <a:p>
            <a:endParaRPr lang="en-US" sz="4200" dirty="0"/>
          </a:p>
          <a:p>
            <a:endParaRPr lang="en-US" sz="4200" dirty="0" smtClean="0"/>
          </a:p>
          <a:p>
            <a:endParaRPr lang="en-US" sz="4200" dirty="0" smtClean="0"/>
          </a:p>
        </p:txBody>
      </p:sp>
      <p:sp>
        <p:nvSpPr>
          <p:cNvPr id="44" name="TextBox 43"/>
          <p:cNvSpPr txBox="1"/>
          <p:nvPr/>
        </p:nvSpPr>
        <p:spPr>
          <a:xfrm>
            <a:off x="1905000" y="30480000"/>
            <a:ext cx="9677400" cy="10187404"/>
          </a:xfrm>
          <a:prstGeom prst="rect">
            <a:avLst/>
          </a:prstGeom>
          <a:noFill/>
          <a:ln w="76200">
            <a:solidFill>
              <a:srgbClr val="00B0F0"/>
            </a:solidFill>
          </a:ln>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6" name="TextBox 45"/>
          <p:cNvSpPr txBox="1"/>
          <p:nvPr/>
        </p:nvSpPr>
        <p:spPr>
          <a:xfrm>
            <a:off x="12344400" y="30327600"/>
            <a:ext cx="9601200" cy="10402848"/>
          </a:xfrm>
          <a:prstGeom prst="rect">
            <a:avLst/>
          </a:prstGeom>
          <a:noFill/>
          <a:ln w="76200">
            <a:solidFill>
              <a:srgbClr val="00B0F0"/>
            </a:solidFill>
          </a:ln>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a:p>
        </p:txBody>
      </p:sp>
      <p:pic>
        <p:nvPicPr>
          <p:cNvPr id="1027" name="Picture 3" descr="D:\Files\Images\OpenHID Lab LOGO.png"/>
          <p:cNvPicPr>
            <a:picLocks noChangeAspect="1" noChangeArrowheads="1"/>
          </p:cNvPicPr>
          <p:nvPr/>
        </p:nvPicPr>
        <p:blipFill>
          <a:blip r:embed="rId13"/>
          <a:srcRect/>
          <a:stretch>
            <a:fillRect/>
          </a:stretch>
        </p:blipFill>
        <p:spPr bwMode="auto">
          <a:xfrm>
            <a:off x="23012400" y="609600"/>
            <a:ext cx="3810000" cy="3810000"/>
          </a:xfrm>
          <a:prstGeom prst="rect">
            <a:avLst/>
          </a:prstGeom>
          <a:noFill/>
        </p:spPr>
      </p:pic>
      <p:sp>
        <p:nvSpPr>
          <p:cNvPr id="52" name="Rectangle 51"/>
          <p:cNvSpPr/>
          <p:nvPr/>
        </p:nvSpPr>
        <p:spPr>
          <a:xfrm>
            <a:off x="26289000" y="1447800"/>
            <a:ext cx="6019800" cy="2677656"/>
          </a:xfrm>
          <a:prstGeom prst="rect">
            <a:avLst/>
          </a:prstGeom>
          <a:noFill/>
        </p:spPr>
        <p:txBody>
          <a:bodyPr wrap="square" lIns="91440" tIns="45720" rIns="91440" bIns="45720">
            <a:spAutoFit/>
          </a:bodyPr>
          <a:lstStyle/>
          <a:p>
            <a:pPr algn="ctr"/>
            <a:r>
              <a:rPr lang="en-US" sz="84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OpenHID</a:t>
            </a:r>
            <a:r>
              <a:rPr lang="en-US" sz="8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Lab</a:t>
            </a:r>
            <a:endParaRPr lang="en-US" sz="8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6" name="Picture 2"/>
          <p:cNvPicPr>
            <a:picLocks noChangeAspect="1" noChangeArrowheads="1"/>
          </p:cNvPicPr>
          <p:nvPr/>
        </p:nvPicPr>
        <p:blipFill>
          <a:blip r:embed="rId14"/>
          <a:srcRect/>
          <a:stretch>
            <a:fillRect/>
          </a:stretch>
        </p:blipFill>
        <p:spPr bwMode="auto">
          <a:xfrm>
            <a:off x="21869399" y="19812000"/>
            <a:ext cx="9845177" cy="746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24456"/>
      </a:dk2>
      <a:lt2>
        <a:srgbClr val="DEDEDE"/>
      </a:lt2>
      <a:accent1>
        <a:srgbClr val="53548A"/>
      </a:accent1>
      <a:accent2>
        <a:srgbClr val="78397A"/>
      </a:accent2>
      <a:accent3>
        <a:srgbClr val="A04DA3"/>
      </a:accent3>
      <a:accent4>
        <a:srgbClr val="C4652D"/>
      </a:accent4>
      <a:accent5>
        <a:srgbClr val="8B5D3D"/>
      </a:accent5>
      <a:accent6>
        <a:srgbClr val="78397A"/>
      </a:accent6>
      <a:hlink>
        <a:srgbClr val="78397A"/>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11948</TotalTime>
  <Words>521</Words>
  <Application>Microsoft Macintosh PowerPoint</Application>
  <PresentationFormat>Custom</PresentationFormat>
  <Paragraphs>153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Andrew</cp:lastModifiedBy>
  <cp:revision>66</cp:revision>
  <dcterms:created xsi:type="dcterms:W3CDTF">2012-11-19T15:27:41Z</dcterms:created>
  <dcterms:modified xsi:type="dcterms:W3CDTF">2016-05-02T20:21:30Z</dcterms:modified>
</cp:coreProperties>
</file>