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128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256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379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507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5635" algn="l" defTabSz="914256" rtl="0" eaLnBrk="1" latinLnBrk="0" hangingPunct="1">
      <a:defRPr sz="82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2763" algn="l" defTabSz="914256" rtl="0" eaLnBrk="1" latinLnBrk="0" hangingPunct="1">
      <a:defRPr sz="82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199886" algn="l" defTabSz="914256" rtl="0" eaLnBrk="1" latinLnBrk="0" hangingPunct="1">
      <a:defRPr sz="82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014" algn="l" defTabSz="914256" rtl="0" eaLnBrk="1" latinLnBrk="0" hangingPunct="1">
      <a:defRPr sz="82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38" autoAdjust="0"/>
  </p:normalViewPr>
  <p:slideViewPr>
    <p:cSldViewPr>
      <p:cViewPr>
        <p:scale>
          <a:sx n="50" d="100"/>
          <a:sy n="50" d="100"/>
        </p:scale>
        <p:origin x="846" y="8214"/>
      </p:cViewPr>
      <p:guideLst>
        <p:guide orient="horz" pos="13824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764ACF8-AAD2-44EE-85DF-026B26B6C445}" type="datetime1">
              <a:rPr lang="en-US"/>
              <a:pPr/>
              <a:t>5/2/2016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040AA77-DEB7-4DD1-A2FF-2D89A66369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710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12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25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379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507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5635" algn="l" defTabSz="91425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742763" algn="l" defTabSz="91425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3199886" algn="l" defTabSz="91425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657014" algn="l" defTabSz="91425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43125" y="685800"/>
            <a:ext cx="257175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1BD0634-C01C-48DA-BCCA-AFDC3DF4744C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13634723"/>
            <a:ext cx="27980640" cy="9408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24871680"/>
            <a:ext cx="23042880" cy="11216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E535D-CE22-4D38-90AE-DD32B12A63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81DA-64F6-4C0D-AAF2-A1341C0666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1757686"/>
            <a:ext cx="7406640" cy="37449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1757686"/>
            <a:ext cx="21671280" cy="37449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906B-1811-4557-A9C8-D3A20F86D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2F93D-A12C-4417-8A3D-BE476A277F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28204163"/>
            <a:ext cx="27980640" cy="871728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18602966"/>
            <a:ext cx="27980640" cy="9601197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76C8-059A-438D-B170-B056C1EB4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10241283"/>
            <a:ext cx="14538960" cy="2896616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10241283"/>
            <a:ext cx="14538960" cy="2896616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DFF4-EBE0-4CA9-9FE3-93E7979350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9824723"/>
            <a:ext cx="14544677" cy="409447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13919200"/>
            <a:ext cx="14544677" cy="2528824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9824723"/>
            <a:ext cx="14550390" cy="409447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13919200"/>
            <a:ext cx="14550390" cy="2528824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7D20-10ED-4436-B7D9-9CC001D28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FA3-3342-4E0A-A944-F540C2C1AF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07D0-D860-49F4-97AC-0DD16F865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1747520"/>
            <a:ext cx="10829927" cy="743712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747523"/>
            <a:ext cx="18402300" cy="37459923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9184643"/>
            <a:ext cx="10829927" cy="30022803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8AAB-B8C3-4C2D-B68D-E96FA0B118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30723840"/>
            <a:ext cx="19751040" cy="3627123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3921760"/>
            <a:ext cx="19751040" cy="2633472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34350963"/>
            <a:ext cx="19751040" cy="5151117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A3192-9FAE-43EB-B38D-FA0A3200C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2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757683"/>
            <a:ext cx="29626560" cy="73152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10241283"/>
            <a:ext cx="29626560" cy="28966163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40680643"/>
            <a:ext cx="768096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40680643"/>
            <a:ext cx="1042416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40680643"/>
            <a:ext cx="768096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5657D-65F6-4FEE-A6EF-32AD027B1A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1562100" y="29996771"/>
            <a:ext cx="29794200" cy="105875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1219200" y="18669000"/>
            <a:ext cx="30708600" cy="10287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95384" y="7597736"/>
            <a:ext cx="30480000" cy="89255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2080921" y="18887378"/>
            <a:ext cx="9753600" cy="93256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.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145" name="Text Box 5"/>
          <p:cNvSpPr txBox="1">
            <a:spLocks noChangeArrowheads="1"/>
          </p:cNvSpPr>
          <p:nvPr/>
        </p:nvSpPr>
        <p:spPr bwMode="auto">
          <a:xfrm>
            <a:off x="5791203" y="2257421"/>
            <a:ext cx="21336001" cy="432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8640" tIns="49320" rIns="98640" bIns="49320">
            <a:spAutoFit/>
          </a:bodyPr>
          <a:lstStyle/>
          <a:p>
            <a:pPr algn="ctr" defTabSz="985680">
              <a:lnSpc>
                <a:spcPct val="30000"/>
              </a:lnSpc>
              <a:spcBef>
                <a:spcPct val="50000"/>
              </a:spcBef>
            </a:pPr>
            <a:r>
              <a:rPr lang="en-US" sz="7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Senior Project, 2016, Spring</a:t>
            </a:r>
            <a:endParaRPr lang="en-US" sz="7200" dirty="0">
              <a:latin typeface="Times New Roman" charset="0"/>
            </a:endParaRPr>
          </a:p>
        </p:txBody>
      </p:sp>
      <p:sp>
        <p:nvSpPr>
          <p:cNvPr id="14339" name="Text Box 12"/>
          <p:cNvSpPr txBox="1">
            <a:spLocks noChangeArrowheads="1"/>
          </p:cNvSpPr>
          <p:nvPr/>
        </p:nvSpPr>
        <p:spPr bwMode="auto">
          <a:xfrm>
            <a:off x="6567487" y="2743200"/>
            <a:ext cx="19797710" cy="2407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8640" tIns="49320" rIns="98640" bIns="49320">
            <a:spAutoFit/>
          </a:bodyPr>
          <a:lstStyle/>
          <a:p>
            <a:pPr algn="ctr" defTabSz="985680"/>
            <a:r>
              <a:rPr lang="en-US" sz="4800" b="1" dirty="0">
                <a:solidFill>
                  <a:srgbClr val="3333CC"/>
                </a:solidFill>
              </a:rPr>
              <a:t>Multi Modal Interactive Paint</a:t>
            </a:r>
          </a:p>
          <a:p>
            <a:pPr algn="ctr" defTabSz="985680"/>
            <a:r>
              <a:rPr lang="en-US" sz="3400" b="1" dirty="0">
                <a:solidFill>
                  <a:srgbClr val="3333CC"/>
                </a:solidFill>
              </a:rPr>
              <a:t>Student: </a:t>
            </a:r>
            <a:r>
              <a:rPr lang="en-US" sz="3400" dirty="0" smtClean="0">
                <a:solidFill>
                  <a:srgbClr val="3333CC"/>
                </a:solidFill>
              </a:rPr>
              <a:t>Garrett Lemieux</a:t>
            </a:r>
            <a:r>
              <a:rPr lang="en-US" sz="3400" dirty="0" smtClean="0">
                <a:solidFill>
                  <a:srgbClr val="3333CC"/>
                </a:solidFill>
              </a:rPr>
              <a:t>, </a:t>
            </a:r>
            <a:r>
              <a:rPr lang="en-US" sz="3400" dirty="0">
                <a:solidFill>
                  <a:srgbClr val="3333CC"/>
                </a:solidFill>
              </a:rPr>
              <a:t>Florida International University</a:t>
            </a:r>
          </a:p>
          <a:p>
            <a:pPr algn="ctr" defTabSz="985680"/>
            <a:r>
              <a:rPr lang="en-US" sz="3400" b="1" dirty="0">
                <a:solidFill>
                  <a:srgbClr val="3333CC"/>
                </a:solidFill>
              </a:rPr>
              <a:t>Mentor:</a:t>
            </a:r>
            <a:r>
              <a:rPr lang="en-US" sz="3400" b="1" i="1" dirty="0">
                <a:solidFill>
                  <a:srgbClr val="3333CC"/>
                </a:solidFill>
              </a:rPr>
              <a:t> </a:t>
            </a:r>
            <a:r>
              <a:rPr lang="en-US" sz="3400" i="1" dirty="0">
                <a:solidFill>
                  <a:srgbClr val="3333CC"/>
                </a:solidFill>
              </a:rPr>
              <a:t>Dr.</a:t>
            </a:r>
            <a:r>
              <a:rPr lang="en-US" sz="3400" b="1" i="1" dirty="0">
                <a:solidFill>
                  <a:srgbClr val="3333CC"/>
                </a:solidFill>
              </a:rPr>
              <a:t> </a:t>
            </a:r>
            <a:r>
              <a:rPr lang="en-US" sz="3400" dirty="0">
                <a:solidFill>
                  <a:srgbClr val="3333CC"/>
                </a:solidFill>
              </a:rPr>
              <a:t>Francisco R. Ortega</a:t>
            </a:r>
            <a:r>
              <a:rPr lang="en-US" altLang="ja-JP" sz="3400" dirty="0">
                <a:solidFill>
                  <a:srgbClr val="3333CC"/>
                </a:solidFill>
              </a:rPr>
              <a:t>, </a:t>
            </a:r>
            <a:r>
              <a:rPr lang="en-US" altLang="ja-JP" sz="3400" i="1" dirty="0">
                <a:solidFill>
                  <a:srgbClr val="3333CC"/>
                </a:solidFill>
              </a:rPr>
              <a:t> </a:t>
            </a:r>
            <a:r>
              <a:rPr lang="en-US" altLang="ja-JP" sz="3400" i="1" dirty="0" err="1">
                <a:solidFill>
                  <a:srgbClr val="3333CC"/>
                </a:solidFill>
              </a:rPr>
              <a:t>O</a:t>
            </a:r>
            <a:r>
              <a:rPr lang="en-US" altLang="ja-JP" sz="3400" i="1" dirty="0" err="1" smtClean="0">
                <a:solidFill>
                  <a:srgbClr val="3333CC"/>
                </a:solidFill>
              </a:rPr>
              <a:t>penHID</a:t>
            </a:r>
            <a:r>
              <a:rPr lang="en-US" altLang="ja-JP" sz="3400" i="1" dirty="0" smtClean="0">
                <a:solidFill>
                  <a:srgbClr val="3333CC"/>
                </a:solidFill>
              </a:rPr>
              <a:t> </a:t>
            </a:r>
            <a:r>
              <a:rPr lang="en-US" altLang="ja-JP" sz="3400" i="1" dirty="0">
                <a:solidFill>
                  <a:srgbClr val="3333CC"/>
                </a:solidFill>
              </a:rPr>
              <a:t>Lab</a:t>
            </a:r>
            <a:r>
              <a:rPr lang="en-US" altLang="ja-JP" sz="3400" dirty="0">
                <a:solidFill>
                  <a:srgbClr val="3333CC"/>
                </a:solidFill>
              </a:rPr>
              <a:t> </a:t>
            </a:r>
          </a:p>
          <a:p>
            <a:pPr algn="ctr" defTabSz="985680"/>
            <a:r>
              <a:rPr lang="en-US" sz="3400" b="1" dirty="0">
                <a:solidFill>
                  <a:srgbClr val="3333CC"/>
                </a:solidFill>
              </a:rPr>
              <a:t>Instructor:</a:t>
            </a:r>
            <a:r>
              <a:rPr lang="en-US" sz="3400" b="1" i="1" dirty="0">
                <a:solidFill>
                  <a:srgbClr val="3333CC"/>
                </a:solidFill>
              </a:rPr>
              <a:t> </a:t>
            </a:r>
            <a:r>
              <a:rPr lang="en-US" sz="3400" dirty="0" err="1">
                <a:solidFill>
                  <a:srgbClr val="3333CC"/>
                </a:solidFill>
              </a:rPr>
              <a:t>Masoud</a:t>
            </a:r>
            <a:r>
              <a:rPr lang="en-US" sz="3400" dirty="0">
                <a:solidFill>
                  <a:srgbClr val="3333CC"/>
                </a:solidFill>
              </a:rPr>
              <a:t> </a:t>
            </a:r>
            <a:r>
              <a:rPr lang="en-US" sz="3400" dirty="0" err="1">
                <a:solidFill>
                  <a:srgbClr val="3333CC"/>
                </a:solidFill>
              </a:rPr>
              <a:t>Sadjadi</a:t>
            </a:r>
            <a:r>
              <a:rPr lang="en-US" sz="3400" dirty="0">
                <a:solidFill>
                  <a:srgbClr val="3333CC"/>
                </a:solidFill>
              </a:rPr>
              <a:t>, Florida International University</a:t>
            </a:r>
          </a:p>
        </p:txBody>
      </p:sp>
      <p:sp>
        <p:nvSpPr>
          <p:cNvPr id="14340" name="Text Box 72"/>
          <p:cNvSpPr txBox="1">
            <a:spLocks noChangeArrowheads="1"/>
          </p:cNvSpPr>
          <p:nvPr/>
        </p:nvSpPr>
        <p:spPr bwMode="auto">
          <a:xfrm>
            <a:off x="1219201" y="42367203"/>
            <a:ext cx="30632400" cy="992155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lIns="98640" tIns="49320" rIns="98640" bIns="49320">
            <a:spAutoFit/>
          </a:bodyPr>
          <a:lstStyle/>
          <a:p>
            <a:pPr marL="493632" indent="-493632" algn="ctr" defTabSz="985680">
              <a:buClr>
                <a:srgbClr val="3333CC"/>
              </a:buClr>
            </a:pPr>
            <a:r>
              <a:rPr lang="en-US" sz="2900" dirty="0"/>
              <a:t>The material </a:t>
            </a:r>
            <a:r>
              <a:rPr lang="en-US" sz="2900" dirty="0" smtClean="0"/>
              <a:t>displayed</a:t>
            </a:r>
            <a:r>
              <a:rPr lang="en-US" sz="2900" dirty="0" smtClean="0"/>
              <a:t> </a:t>
            </a:r>
            <a:r>
              <a:rPr lang="en-US" sz="2900" dirty="0"/>
              <a:t>in this poster is based upon the work supported by Dr. Francisco R. Ortega and Dr. Naphtali </a:t>
            </a:r>
            <a:r>
              <a:rPr lang="en-US" sz="2900" dirty="0" err="1"/>
              <a:t>Rishe</a:t>
            </a:r>
            <a:r>
              <a:rPr lang="en-US" sz="2900" dirty="0"/>
              <a:t> from FIU’s High Performance Database Research </a:t>
            </a:r>
            <a:r>
              <a:rPr lang="en-US" sz="2900" dirty="0" smtClean="0"/>
              <a:t>Center. </a:t>
            </a:r>
            <a:r>
              <a:rPr lang="en-US" sz="2900" dirty="0"/>
              <a:t>I </a:t>
            </a:r>
            <a:r>
              <a:rPr lang="en-US" sz="2900" dirty="0" smtClean="0"/>
              <a:t>would like to personally </a:t>
            </a:r>
            <a:r>
              <a:rPr lang="en-US" sz="2900" dirty="0" smtClean="0"/>
              <a:t>thank Andrew Mitchell for help I </a:t>
            </a:r>
            <a:r>
              <a:rPr lang="en-US" sz="2900" dirty="0"/>
              <a:t>received from my </a:t>
            </a:r>
            <a:r>
              <a:rPr lang="en-US" sz="2900" dirty="0" smtClean="0"/>
              <a:t>team</a:t>
            </a:r>
            <a:r>
              <a:rPr lang="en-US" sz="2900" dirty="0" smtClean="0"/>
              <a:t> member. </a:t>
            </a:r>
            <a:r>
              <a:rPr lang="en-US" sz="2900" dirty="0"/>
              <a:t>Special Thanks to Alain Galvan and Jason Lee Thomas from the </a:t>
            </a:r>
            <a:r>
              <a:rPr lang="en-US" sz="2900" dirty="0" err="1"/>
              <a:t>OpenHID</a:t>
            </a:r>
            <a:r>
              <a:rPr lang="en-US" sz="2900" dirty="0"/>
              <a:t> Lab.</a:t>
            </a:r>
          </a:p>
        </p:txBody>
      </p:sp>
      <p:sp>
        <p:nvSpPr>
          <p:cNvPr id="14341" name="Rectangle 18"/>
          <p:cNvSpPr>
            <a:spLocks noChangeArrowheads="1"/>
          </p:cNvSpPr>
          <p:nvPr/>
        </p:nvSpPr>
        <p:spPr bwMode="auto">
          <a:xfrm>
            <a:off x="914400" y="5486403"/>
            <a:ext cx="31089600" cy="35661600"/>
          </a:xfrm>
          <a:prstGeom prst="rect">
            <a:avLst/>
          </a:prstGeom>
          <a:noFill/>
          <a:ln w="63500">
            <a:solidFill>
              <a:srgbClr val="0033CC"/>
            </a:solidFill>
            <a:miter lim="800000"/>
            <a:headEnd/>
            <a:tailEnd/>
          </a:ln>
        </p:spPr>
        <p:txBody>
          <a:bodyPr wrap="none" lIns="91426" tIns="45710" rIns="91426" bIns="45710" anchor="ctr"/>
          <a:lstStyle/>
          <a:p>
            <a:endParaRPr lang="en-US"/>
          </a:p>
        </p:txBody>
      </p:sp>
      <p:sp>
        <p:nvSpPr>
          <p:cNvPr id="215" name="Text Box 19"/>
          <p:cNvSpPr txBox="1">
            <a:spLocks noChangeArrowheads="1"/>
          </p:cNvSpPr>
          <p:nvPr/>
        </p:nvSpPr>
        <p:spPr bwMode="auto">
          <a:xfrm>
            <a:off x="4114800" y="5789613"/>
            <a:ext cx="5486400" cy="761323"/>
          </a:xfrm>
          <a:prstGeom prst="rect">
            <a:avLst/>
          </a:prstGeom>
          <a:solidFill>
            <a:schemeClr val="bg1"/>
          </a:solidFill>
          <a:ln w="12700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lIns="98640" tIns="49320" rIns="98640" bIns="49320">
            <a:spAutoFit/>
          </a:bodyPr>
          <a:lstStyle/>
          <a:p>
            <a:pPr algn="ctr" defTabSz="985680">
              <a:spcBef>
                <a:spcPct val="50000"/>
              </a:spcBef>
              <a:defRPr/>
            </a:pPr>
            <a:r>
              <a:rPr lang="en-US" sz="4300" b="1" dirty="0">
                <a:solidFill>
                  <a:srgbClr val="3366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ＭＳ Ｐゴシック" charset="-128"/>
              </a:rPr>
              <a:t>Problem</a:t>
            </a:r>
          </a:p>
        </p:txBody>
      </p:sp>
      <p:sp>
        <p:nvSpPr>
          <p:cNvPr id="14343" name="Rectangle 18"/>
          <p:cNvSpPr>
            <a:spLocks noChangeArrowheads="1"/>
          </p:cNvSpPr>
          <p:nvPr/>
        </p:nvSpPr>
        <p:spPr bwMode="auto">
          <a:xfrm>
            <a:off x="914400" y="42062403"/>
            <a:ext cx="31089600" cy="1371603"/>
          </a:xfrm>
          <a:prstGeom prst="rect">
            <a:avLst/>
          </a:prstGeom>
          <a:noFill/>
          <a:ln w="63500">
            <a:solidFill>
              <a:srgbClr val="0033CC"/>
            </a:solidFill>
            <a:miter lim="800000"/>
            <a:headEnd/>
            <a:tailEnd/>
          </a:ln>
        </p:spPr>
        <p:txBody>
          <a:bodyPr wrap="none" lIns="91426" tIns="45710" rIns="91426" bIns="45710" anchor="ctr"/>
          <a:lstStyle/>
          <a:p>
            <a:endParaRPr lang="en-US"/>
          </a:p>
        </p:txBody>
      </p:sp>
      <p:sp>
        <p:nvSpPr>
          <p:cNvPr id="217" name="Text Box 19"/>
          <p:cNvSpPr txBox="1">
            <a:spLocks noChangeArrowheads="1"/>
          </p:cNvSpPr>
          <p:nvPr/>
        </p:nvSpPr>
        <p:spPr bwMode="auto">
          <a:xfrm>
            <a:off x="1192212" y="41605197"/>
            <a:ext cx="5970588" cy="761323"/>
          </a:xfrm>
          <a:prstGeom prst="rect">
            <a:avLst/>
          </a:prstGeom>
          <a:solidFill>
            <a:schemeClr val="bg1"/>
          </a:solidFill>
          <a:ln w="12700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square" lIns="98640" tIns="49320" rIns="98640" bIns="49320">
            <a:spAutoFit/>
          </a:bodyPr>
          <a:lstStyle/>
          <a:p>
            <a:pPr algn="ctr" defTabSz="985680">
              <a:spcBef>
                <a:spcPct val="50000"/>
              </a:spcBef>
              <a:defRPr/>
            </a:pPr>
            <a:r>
              <a:rPr lang="en-US" sz="4300" b="1" dirty="0">
                <a:solidFill>
                  <a:srgbClr val="3366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ＭＳ Ｐゴシック" charset="-128"/>
              </a:rPr>
              <a:t>Acknowledgement</a:t>
            </a:r>
          </a:p>
        </p:txBody>
      </p:sp>
      <p:sp>
        <p:nvSpPr>
          <p:cNvPr id="14353" name="Rectangle 6"/>
          <p:cNvSpPr>
            <a:spLocks noChangeArrowheads="1"/>
          </p:cNvSpPr>
          <p:nvPr/>
        </p:nvSpPr>
        <p:spPr bwMode="auto">
          <a:xfrm>
            <a:off x="15925804" y="159611"/>
            <a:ext cx="4724399" cy="1661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6" tIns="45710" rIns="91426" bIns="45710" anchor="ctr">
            <a:spAutoFit/>
          </a:bodyPr>
          <a:lstStyle/>
          <a:p>
            <a:r>
              <a:rPr lang="en-US" sz="3400" b="1" dirty="0">
                <a:solidFill>
                  <a:schemeClr val="accent2"/>
                </a:solidFill>
              </a:rPr>
              <a:t>School of Computing &amp; Information Sciences</a:t>
            </a:r>
            <a:endParaRPr lang="en-US" sz="3400" dirty="0">
              <a:solidFill>
                <a:schemeClr val="accent2"/>
              </a:solidFill>
            </a:endParaRPr>
          </a:p>
        </p:txBody>
      </p:sp>
      <p:pic>
        <p:nvPicPr>
          <p:cNvPr id="14346" name="Picture 3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82600" y="380998"/>
            <a:ext cx="263048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13716000" y="5792787"/>
            <a:ext cx="5486400" cy="761323"/>
          </a:xfrm>
          <a:prstGeom prst="rect">
            <a:avLst/>
          </a:prstGeom>
          <a:solidFill>
            <a:schemeClr val="bg1"/>
          </a:solidFill>
          <a:ln w="12700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lIns="98640" tIns="49320" rIns="98640" bIns="49320">
            <a:spAutoFit/>
          </a:bodyPr>
          <a:lstStyle/>
          <a:p>
            <a:pPr algn="ctr" defTabSz="985680">
              <a:spcBef>
                <a:spcPct val="50000"/>
              </a:spcBef>
              <a:defRPr/>
            </a:pPr>
            <a:r>
              <a:rPr lang="en-US" sz="4300" b="1" dirty="0">
                <a:solidFill>
                  <a:srgbClr val="3366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ＭＳ Ｐゴシック" charset="-128"/>
              </a:rPr>
              <a:t>Current System</a:t>
            </a:r>
          </a:p>
        </p:txBody>
      </p: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23317200" y="5792787"/>
            <a:ext cx="5486400" cy="761323"/>
          </a:xfrm>
          <a:prstGeom prst="rect">
            <a:avLst/>
          </a:prstGeom>
          <a:solidFill>
            <a:schemeClr val="bg1"/>
          </a:solidFill>
          <a:ln w="12700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lIns="98640" tIns="49320" rIns="98640" bIns="49320">
            <a:spAutoFit/>
          </a:bodyPr>
          <a:lstStyle/>
          <a:p>
            <a:pPr algn="ctr" defTabSz="985680">
              <a:spcBef>
                <a:spcPct val="50000"/>
              </a:spcBef>
              <a:defRPr/>
            </a:pPr>
            <a:r>
              <a:rPr lang="en-US" sz="4300" b="1" dirty="0">
                <a:solidFill>
                  <a:srgbClr val="3366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ＭＳ Ｐゴシック" charset="-128"/>
              </a:rPr>
              <a:t>Requirements</a:t>
            </a:r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4114800" y="17373600"/>
            <a:ext cx="5486400" cy="761323"/>
          </a:xfrm>
          <a:prstGeom prst="rect">
            <a:avLst/>
          </a:prstGeom>
          <a:solidFill>
            <a:schemeClr val="bg1"/>
          </a:solidFill>
          <a:ln w="12700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lIns="98640" tIns="49320" rIns="98640" bIns="49320">
            <a:spAutoFit/>
          </a:bodyPr>
          <a:lstStyle/>
          <a:p>
            <a:pPr algn="ctr" defTabSz="985680">
              <a:spcBef>
                <a:spcPct val="50000"/>
              </a:spcBef>
              <a:defRPr/>
            </a:pPr>
            <a:r>
              <a:rPr lang="en-US" sz="4300" b="1" dirty="0">
                <a:solidFill>
                  <a:srgbClr val="3366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ＭＳ Ｐゴシック" charset="-128"/>
              </a:rPr>
              <a:t>System Design</a:t>
            </a:r>
          </a:p>
        </p:txBody>
      </p:sp>
      <p:sp>
        <p:nvSpPr>
          <p:cNvPr id="37" name="Text Box 19"/>
          <p:cNvSpPr txBox="1">
            <a:spLocks noChangeArrowheads="1"/>
          </p:cNvSpPr>
          <p:nvPr/>
        </p:nvSpPr>
        <p:spPr bwMode="auto">
          <a:xfrm>
            <a:off x="13716000" y="17373600"/>
            <a:ext cx="5486400" cy="761323"/>
          </a:xfrm>
          <a:prstGeom prst="rect">
            <a:avLst/>
          </a:prstGeom>
          <a:solidFill>
            <a:schemeClr val="bg1"/>
          </a:solidFill>
          <a:ln w="12700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lIns="98640" tIns="49320" rIns="98640" bIns="49320">
            <a:spAutoFit/>
          </a:bodyPr>
          <a:lstStyle/>
          <a:p>
            <a:pPr algn="ctr" defTabSz="985680">
              <a:spcBef>
                <a:spcPct val="50000"/>
              </a:spcBef>
              <a:defRPr/>
            </a:pPr>
            <a:r>
              <a:rPr lang="en-US" sz="4300" b="1" dirty="0">
                <a:solidFill>
                  <a:srgbClr val="3366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ＭＳ Ｐゴシック" charset="-128"/>
              </a:rPr>
              <a:t>Object Design</a:t>
            </a:r>
          </a:p>
        </p:txBody>
      </p:sp>
      <p:sp>
        <p:nvSpPr>
          <p:cNvPr id="38" name="Text Box 19"/>
          <p:cNvSpPr txBox="1">
            <a:spLocks noChangeArrowheads="1"/>
          </p:cNvSpPr>
          <p:nvPr/>
        </p:nvSpPr>
        <p:spPr bwMode="auto">
          <a:xfrm>
            <a:off x="23317200" y="17373600"/>
            <a:ext cx="5486400" cy="761323"/>
          </a:xfrm>
          <a:prstGeom prst="rect">
            <a:avLst/>
          </a:prstGeom>
          <a:solidFill>
            <a:schemeClr val="bg1"/>
          </a:solidFill>
          <a:ln w="12700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lIns="98640" tIns="49320" rIns="98640" bIns="49320">
            <a:spAutoFit/>
          </a:bodyPr>
          <a:lstStyle/>
          <a:p>
            <a:pPr algn="ctr" defTabSz="985680">
              <a:spcBef>
                <a:spcPct val="50000"/>
              </a:spcBef>
              <a:defRPr/>
            </a:pPr>
            <a:r>
              <a:rPr lang="en-US" sz="4300" b="1" dirty="0">
                <a:solidFill>
                  <a:srgbClr val="3366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ＭＳ Ｐゴシック" charset="-128"/>
              </a:rPr>
              <a:t>Implementation</a:t>
            </a: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4114800" y="29260800"/>
            <a:ext cx="5486400" cy="761323"/>
          </a:xfrm>
          <a:prstGeom prst="rect">
            <a:avLst/>
          </a:prstGeom>
          <a:solidFill>
            <a:schemeClr val="bg1"/>
          </a:solidFill>
          <a:ln w="12700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lIns="98640" tIns="49320" rIns="98640" bIns="49320">
            <a:spAutoFit/>
          </a:bodyPr>
          <a:lstStyle/>
          <a:p>
            <a:pPr algn="ctr" defTabSz="985680">
              <a:spcBef>
                <a:spcPct val="50000"/>
              </a:spcBef>
              <a:defRPr/>
            </a:pPr>
            <a:r>
              <a:rPr lang="en-US" sz="4300" b="1" dirty="0" smtClean="0">
                <a:solidFill>
                  <a:srgbClr val="3366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ＭＳ Ｐゴシック" charset="-128"/>
              </a:rPr>
              <a:t>Devices</a:t>
            </a:r>
          </a:p>
        </p:txBody>
      </p:sp>
      <p:sp>
        <p:nvSpPr>
          <p:cNvPr id="40" name="Text Box 19"/>
          <p:cNvSpPr txBox="1">
            <a:spLocks noChangeArrowheads="1"/>
          </p:cNvSpPr>
          <p:nvPr/>
        </p:nvSpPr>
        <p:spPr bwMode="auto">
          <a:xfrm>
            <a:off x="13716000" y="29260800"/>
            <a:ext cx="5486400" cy="761323"/>
          </a:xfrm>
          <a:prstGeom prst="rect">
            <a:avLst/>
          </a:prstGeom>
          <a:solidFill>
            <a:schemeClr val="bg1"/>
          </a:solidFill>
          <a:ln w="12700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lIns="98640" tIns="49320" rIns="98640" bIns="49320">
            <a:spAutoFit/>
          </a:bodyPr>
          <a:lstStyle/>
          <a:p>
            <a:pPr algn="ctr" defTabSz="985680">
              <a:spcBef>
                <a:spcPct val="50000"/>
              </a:spcBef>
              <a:defRPr/>
            </a:pPr>
            <a:r>
              <a:rPr lang="en-US" sz="4300" b="1" dirty="0">
                <a:solidFill>
                  <a:srgbClr val="3366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ＭＳ Ｐゴシック" charset="-128"/>
              </a:rPr>
              <a:t>Screenshots</a:t>
            </a:r>
          </a:p>
        </p:txBody>
      </p: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23621997" y="29235448"/>
            <a:ext cx="5486400" cy="761323"/>
          </a:xfrm>
          <a:prstGeom prst="rect">
            <a:avLst/>
          </a:prstGeom>
          <a:solidFill>
            <a:schemeClr val="bg1"/>
          </a:solidFill>
          <a:ln w="12700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lIns="98640" tIns="49320" rIns="98640" bIns="49320">
            <a:spAutoFit/>
          </a:bodyPr>
          <a:lstStyle/>
          <a:p>
            <a:pPr algn="ctr" defTabSz="985680">
              <a:spcBef>
                <a:spcPct val="50000"/>
              </a:spcBef>
              <a:defRPr/>
            </a:pPr>
            <a:r>
              <a:rPr lang="en-US" sz="4300" b="1" dirty="0">
                <a:solidFill>
                  <a:srgbClr val="3366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ＭＳ Ｐゴシック" charset="-128"/>
              </a:rPr>
              <a:t>Summary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70517" y="7954089"/>
            <a:ext cx="9524999" cy="7802116"/>
          </a:xfrm>
          <a:prstGeom prst="rect">
            <a:avLst/>
          </a:prstGeom>
          <a:solidFill>
            <a:schemeClr val="bg1"/>
          </a:solidFill>
          <a:ln w="76200">
            <a:solidFill>
              <a:srgbClr val="00B0F0"/>
            </a:solidFill>
            <a:prstDash val="solid"/>
          </a:ln>
        </p:spPr>
        <p:txBody>
          <a:bodyPr wrap="square" lIns="91426" tIns="45710" rIns="91426" bIns="45710" rtlCol="0">
            <a:spAutoFit/>
          </a:bodyPr>
          <a:lstStyle/>
          <a:p>
            <a:r>
              <a:rPr lang="en-US" sz="3200" dirty="0" smtClean="0"/>
              <a:t>FIU </a:t>
            </a:r>
            <a:r>
              <a:rPr lang="en-US" sz="3200" dirty="0"/>
              <a:t>strives each year to provide a high level of education and cutting edge technology </a:t>
            </a:r>
            <a:r>
              <a:rPr lang="en-US" sz="3200" dirty="0" smtClean="0"/>
              <a:t>to students</a:t>
            </a:r>
            <a:r>
              <a:rPr lang="en-US" sz="3200" dirty="0"/>
              <a:t>. </a:t>
            </a:r>
            <a:endParaRPr lang="en-US" sz="3200" dirty="0" smtClean="0"/>
          </a:p>
          <a:p>
            <a:endParaRPr lang="en-US" sz="3200" dirty="0" smtClean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 smtClean="0"/>
              <a:t>FIU’s </a:t>
            </a:r>
            <a:r>
              <a:rPr lang="en-US" sz="3200" dirty="0"/>
              <a:t>Open HID Lab is contributing to this goal by developing a smart desk for students. </a:t>
            </a:r>
            <a:endParaRPr lang="en-US" sz="3200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 smtClean="0"/>
              <a:t>The </a:t>
            </a:r>
            <a:r>
              <a:rPr lang="en-US" sz="3200" dirty="0"/>
              <a:t>desk will be equipped </a:t>
            </a:r>
            <a:r>
              <a:rPr lang="en-US" sz="3200" dirty="0" smtClean="0"/>
              <a:t>with devices </a:t>
            </a:r>
            <a:r>
              <a:rPr lang="en-US" sz="3200" dirty="0"/>
              <a:t>that will allow for input </a:t>
            </a:r>
            <a:r>
              <a:rPr lang="en-US" sz="3200" dirty="0" smtClean="0"/>
              <a:t>in the form:</a:t>
            </a:r>
          </a:p>
          <a:p>
            <a:pPr marL="1371456" lvl="2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Touch </a:t>
            </a:r>
            <a:r>
              <a:rPr lang="en-US" sz="3200" dirty="0"/>
              <a:t>screen </a:t>
            </a:r>
            <a:r>
              <a:rPr lang="en-US" sz="3200" dirty="0" smtClean="0"/>
              <a:t>capabilities</a:t>
            </a:r>
          </a:p>
          <a:p>
            <a:pPr marL="1371456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F</a:t>
            </a:r>
            <a:r>
              <a:rPr lang="en-US" sz="3200" dirty="0" smtClean="0"/>
              <a:t>acial expressions</a:t>
            </a:r>
          </a:p>
          <a:p>
            <a:pPr marL="1371456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H</a:t>
            </a:r>
            <a:r>
              <a:rPr lang="en-US" sz="3200" dirty="0" smtClean="0"/>
              <a:t>and </a:t>
            </a:r>
            <a:r>
              <a:rPr lang="en-US" sz="3200" dirty="0"/>
              <a:t>gestures. </a:t>
            </a:r>
            <a:endParaRPr lang="en-US" sz="3200" dirty="0" smtClean="0"/>
          </a:p>
          <a:p>
            <a:pPr marL="1371456" lvl="2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Open </a:t>
            </a:r>
            <a:r>
              <a:rPr lang="en-US" sz="3200" dirty="0" smtClean="0"/>
              <a:t>HID </a:t>
            </a:r>
            <a:r>
              <a:rPr lang="en-US" sz="3200" dirty="0"/>
              <a:t>Lab needs an application that can showcase the multi modal functionality of the smart desk and </a:t>
            </a:r>
            <a:r>
              <a:rPr lang="en-US" sz="3200" dirty="0" smtClean="0"/>
              <a:t>test </a:t>
            </a:r>
            <a:r>
              <a:rPr lang="en-US" sz="3200" dirty="0"/>
              <a:t>user’s interactions </a:t>
            </a:r>
            <a:r>
              <a:rPr lang="en-US" sz="3200" dirty="0" smtClean="0"/>
              <a:t>with to </a:t>
            </a:r>
            <a:r>
              <a:rPr lang="en-US" sz="3200" dirty="0"/>
              <a:t>improve </a:t>
            </a:r>
            <a:r>
              <a:rPr lang="en-US" sz="3200" dirty="0" smtClean="0"/>
              <a:t>development of </a:t>
            </a:r>
            <a:r>
              <a:rPr lang="en-US" sz="3200" dirty="0"/>
              <a:t>the </a:t>
            </a:r>
            <a:r>
              <a:rPr lang="en-US" sz="3200" dirty="0" smtClean="0"/>
              <a:t>smart desk</a:t>
            </a:r>
            <a:r>
              <a:rPr lang="en-US" sz="3200" dirty="0"/>
              <a:t>.</a:t>
            </a:r>
          </a:p>
          <a:p>
            <a:endParaRPr lang="en-US" sz="900" dirty="0" smtClean="0"/>
          </a:p>
          <a:p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2268201" y="8104461"/>
            <a:ext cx="8534400" cy="7478950"/>
          </a:xfrm>
          <a:prstGeom prst="rect">
            <a:avLst/>
          </a:prstGeom>
          <a:solidFill>
            <a:schemeClr val="bg1"/>
          </a:solidFill>
          <a:ln w="76200">
            <a:solidFill>
              <a:srgbClr val="00B0F0"/>
            </a:solidFill>
            <a:prstDash val="solid"/>
          </a:ln>
        </p:spPr>
        <p:txBody>
          <a:bodyPr wrap="square" lIns="91426" tIns="45710" rIns="91426" bIns="45710" rtlCol="0">
            <a:spAutoFit/>
          </a:bodyPr>
          <a:lstStyle/>
          <a:p>
            <a:r>
              <a:rPr lang="en-US" sz="3200" dirty="0" smtClean="0"/>
              <a:t>At </a:t>
            </a:r>
            <a:r>
              <a:rPr lang="en-US" sz="3200" dirty="0"/>
              <a:t>this time there are no </a:t>
            </a:r>
            <a:r>
              <a:rPr lang="en-US" sz="3200" dirty="0" smtClean="0"/>
              <a:t>applications that </a:t>
            </a:r>
            <a:r>
              <a:rPr lang="en-US" sz="3200" dirty="0"/>
              <a:t>can </a:t>
            </a:r>
            <a:r>
              <a:rPr lang="en-US" sz="3200" dirty="0" smtClean="0"/>
              <a:t>display </a:t>
            </a:r>
            <a:r>
              <a:rPr lang="en-US" sz="3200" dirty="0"/>
              <a:t>the unique </a:t>
            </a:r>
            <a:r>
              <a:rPr lang="en-US" sz="3200" dirty="0" smtClean="0"/>
              <a:t>functionality the </a:t>
            </a:r>
            <a:r>
              <a:rPr lang="en-US" sz="3200" dirty="0"/>
              <a:t>smart desk will provide with its multi modal device interactions. 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In </a:t>
            </a:r>
            <a:r>
              <a:rPr lang="en-US" sz="3200" dirty="0"/>
              <a:t>order to further the development of the desk an application will be needed to test user interactions with the </a:t>
            </a:r>
            <a:r>
              <a:rPr lang="en-US" sz="3200" dirty="0" smtClean="0"/>
              <a:t>desk. The application will also provide a unique and fun experience for users that have little or no experience with following devices: </a:t>
            </a:r>
          </a:p>
          <a:p>
            <a:pPr marL="914328" lvl="1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Leap Motion </a:t>
            </a:r>
          </a:p>
          <a:p>
            <a:pPr marL="914328" lvl="1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Intel Real Sense</a:t>
            </a:r>
          </a:p>
          <a:p>
            <a:pPr marL="914328" lvl="1" indent="-457200">
              <a:buFont typeface="Wingdings" panose="05000000000000000000" pitchFamily="2" charset="2"/>
              <a:buChar char="Ø"/>
            </a:pPr>
            <a:r>
              <a:rPr lang="en-US" sz="3200" dirty="0" err="1" smtClean="0"/>
              <a:t>EyeX</a:t>
            </a:r>
            <a:endParaRPr lang="en-US" sz="3200" dirty="0" smtClean="0"/>
          </a:p>
          <a:p>
            <a:pPr marL="914328" lvl="1" indent="-457200">
              <a:buFont typeface="Wingdings" panose="05000000000000000000" pitchFamily="2" charset="2"/>
              <a:buChar char="Ø"/>
            </a:pPr>
            <a:r>
              <a:rPr lang="en-US" sz="3200" dirty="0" err="1" smtClean="0"/>
              <a:t>Multitouch</a:t>
            </a:r>
            <a:r>
              <a:rPr lang="en-US" sz="3200" dirty="0" smtClean="0"/>
              <a:t> Screen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22001161" y="8113272"/>
            <a:ext cx="9144000" cy="7894449"/>
          </a:xfrm>
          <a:prstGeom prst="rect">
            <a:avLst/>
          </a:prstGeom>
          <a:solidFill>
            <a:schemeClr val="bg1"/>
          </a:solidFill>
          <a:ln w="76200">
            <a:solidFill>
              <a:srgbClr val="00B0F0"/>
            </a:solidFill>
          </a:ln>
        </p:spPr>
        <p:txBody>
          <a:bodyPr wrap="square" lIns="91426" tIns="45710" rIns="91426" bIns="45710" rtlCol="0">
            <a:spAutoFit/>
          </a:bodyPr>
          <a:lstStyle/>
          <a:p>
            <a:r>
              <a:rPr lang="en-US" sz="3200" dirty="0" smtClean="0"/>
              <a:t>Our </a:t>
            </a:r>
            <a:r>
              <a:rPr lang="en-US" sz="3200" dirty="0"/>
              <a:t>job was to develop an interactive paint program that could use several types of user </a:t>
            </a:r>
            <a:r>
              <a:rPr lang="en-US" sz="3200" dirty="0" smtClean="0"/>
              <a:t>inputs. </a:t>
            </a:r>
          </a:p>
          <a:p>
            <a:pPr marL="914328" lvl="1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As </a:t>
            </a:r>
            <a:r>
              <a:rPr lang="en-US" sz="3200" dirty="0"/>
              <a:t>a developer we would have to obtain input from different types of devices and implement the functionality in the form of a paint program. </a:t>
            </a:r>
            <a:endParaRPr lang="en-US" sz="3200" dirty="0" smtClean="0"/>
          </a:p>
          <a:p>
            <a:endParaRPr lang="en-US" sz="3200" dirty="0" smtClean="0"/>
          </a:p>
          <a:p>
            <a:pPr marL="914328" lvl="1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The </a:t>
            </a:r>
            <a:r>
              <a:rPr lang="en-US" sz="3200" dirty="0"/>
              <a:t>user would need an easily understood interface and be able to control the drawing features and devices within the program</a:t>
            </a:r>
            <a:r>
              <a:rPr lang="en-US" sz="3200" dirty="0" smtClean="0"/>
              <a:t>.</a:t>
            </a:r>
          </a:p>
          <a:p>
            <a:pPr lvl="1"/>
            <a:endParaRPr lang="en-US" sz="3200" dirty="0" smtClean="0"/>
          </a:p>
          <a:p>
            <a:pPr marL="914328" lvl="1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Application should provide features that use the devices that will be implemented within the smart desk.</a:t>
            </a:r>
            <a:endParaRPr lang="en-US" sz="900" dirty="0"/>
          </a:p>
          <a:p>
            <a:endParaRPr lang="en-US" sz="900" dirty="0"/>
          </a:p>
        </p:txBody>
      </p:sp>
      <p:pic>
        <p:nvPicPr>
          <p:cNvPr id="14359" name="Picture 2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0200" y="18897600"/>
            <a:ext cx="9013129" cy="9296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60" name="Picture 24" descr="D:\Files\Images\Multi Modal Icon Backgroun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2" y="838205"/>
            <a:ext cx="10322489" cy="2819398"/>
          </a:xfrm>
          <a:prstGeom prst="rect">
            <a:avLst/>
          </a:prstGeom>
          <a:noFill/>
        </p:spPr>
      </p:pic>
      <p:sp>
        <p:nvSpPr>
          <p:cNvPr id="28" name="TextBox 27"/>
          <p:cNvSpPr txBox="1"/>
          <p:nvPr/>
        </p:nvSpPr>
        <p:spPr>
          <a:xfrm>
            <a:off x="22991761" y="30550106"/>
            <a:ext cx="7239000" cy="9448740"/>
          </a:xfrm>
          <a:prstGeom prst="rect">
            <a:avLst/>
          </a:prstGeom>
          <a:solidFill>
            <a:schemeClr val="bg1"/>
          </a:solidFill>
          <a:ln w="762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Multi </a:t>
            </a:r>
            <a:r>
              <a:rPr lang="en-US" sz="3200" dirty="0"/>
              <a:t>Modal Interactive </a:t>
            </a:r>
            <a:r>
              <a:rPr lang="en-US" sz="3200" dirty="0" smtClean="0"/>
              <a:t>Paint is a software solution that </a:t>
            </a:r>
            <a:r>
              <a:rPr lang="en-US" sz="3200" dirty="0"/>
              <a:t>provides a unique and interactive application </a:t>
            </a:r>
            <a:r>
              <a:rPr lang="en-US" sz="3200" dirty="0" smtClean="0"/>
              <a:t>to help users learn how to interact with smart desk and the new devices within the desk.</a:t>
            </a:r>
          </a:p>
          <a:p>
            <a:r>
              <a:rPr lang="en-US" sz="3200" dirty="0" smtClean="0"/>
              <a:t> </a:t>
            </a:r>
          </a:p>
          <a:p>
            <a:r>
              <a:rPr lang="en-US" sz="3200" dirty="0" smtClean="0"/>
              <a:t>The paint program will provide the developers of the smart desk with information on user interactions to develop an intuitive user interface for the smart desk. </a:t>
            </a:r>
          </a:p>
          <a:p>
            <a:endParaRPr lang="en-US" sz="3200" dirty="0"/>
          </a:p>
          <a:p>
            <a:r>
              <a:rPr lang="en-US" sz="3200" dirty="0" smtClean="0"/>
              <a:t>Future Development:</a:t>
            </a:r>
          </a:p>
          <a:p>
            <a:pPr marL="914328" lvl="1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Speech Recognition</a:t>
            </a:r>
          </a:p>
          <a:p>
            <a:pPr marL="914328" lvl="1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3D Cameras</a:t>
            </a:r>
          </a:p>
          <a:p>
            <a:pPr marL="914328" lvl="1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Creation of games to assist in learning the features of the devices used in paint </a:t>
            </a:r>
            <a:r>
              <a:rPr lang="en-US" sz="3200" smtClean="0"/>
              <a:t>program.</a:t>
            </a:r>
            <a:endParaRPr lang="en-US" sz="900" dirty="0" smtClean="0"/>
          </a:p>
        </p:txBody>
      </p:sp>
      <p:pic>
        <p:nvPicPr>
          <p:cNvPr id="14361" name="Picture 25" descr="D:\Files\Images\Class Diagram  Cropped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353800" y="18897600"/>
            <a:ext cx="10058400" cy="9299643"/>
          </a:xfrm>
          <a:prstGeom prst="rect">
            <a:avLst/>
          </a:prstGeom>
          <a:noFill/>
        </p:spPr>
      </p:pic>
      <p:pic>
        <p:nvPicPr>
          <p:cNvPr id="14364" name="Picture 28" descr="http://cdn3.bigcommerce.com/s-bvotghn/products/514/images/5844/9470-2__31501.1418769938.1280.1280.jpg?c=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43799" y="38333780"/>
            <a:ext cx="2293141" cy="1620483"/>
          </a:xfrm>
          <a:prstGeom prst="rect">
            <a:avLst/>
          </a:prstGeom>
          <a:noFill/>
        </p:spPr>
      </p:pic>
      <p:pic>
        <p:nvPicPr>
          <p:cNvPr id="14366" name="Picture 30" descr="http://mb.cision.com/Public/2874/9885313/aeb44c161f2532b2_org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19400" y="38333780"/>
            <a:ext cx="3328987" cy="2178226"/>
          </a:xfrm>
          <a:prstGeom prst="rect">
            <a:avLst/>
          </a:prstGeom>
          <a:noFill/>
        </p:spPr>
      </p:pic>
      <p:sp>
        <p:nvSpPr>
          <p:cNvPr id="42" name="TextBox 41"/>
          <p:cNvSpPr txBox="1"/>
          <p:nvPr/>
        </p:nvSpPr>
        <p:spPr>
          <a:xfrm>
            <a:off x="2819400" y="33070801"/>
            <a:ext cx="7696200" cy="526297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Intel Real Sense Depth Camera</a:t>
            </a:r>
            <a:endParaRPr lang="en-US" sz="36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 3D Camera: HD Camera, Infrared Camera, Infrared Laser Projector</a:t>
            </a: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 Face Analysis: Facial Gestures</a:t>
            </a:r>
          </a:p>
          <a:p>
            <a:r>
              <a:rPr lang="en-US" sz="3600" b="1" dirty="0"/>
              <a:t>Leap </a:t>
            </a:r>
            <a:r>
              <a:rPr lang="en-US" sz="3600" b="1" dirty="0" smtClean="0"/>
              <a:t>Motion</a:t>
            </a:r>
            <a:r>
              <a:rPr lang="en-US" sz="3600" b="1" dirty="0"/>
              <a:t> Sense</a:t>
            </a:r>
            <a:r>
              <a:rPr lang="en-US" sz="3600" b="1" dirty="0" smtClean="0"/>
              <a:t>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 Uses Two Chromatic </a:t>
            </a:r>
            <a:r>
              <a:rPr lang="en-US" sz="3200" dirty="0"/>
              <a:t>IR Cameras and </a:t>
            </a:r>
            <a:r>
              <a:rPr lang="en-US" sz="3200" dirty="0" smtClean="0"/>
              <a:t>Three </a:t>
            </a:r>
            <a:r>
              <a:rPr lang="en-US" sz="3200" dirty="0"/>
              <a:t>IR LED </a:t>
            </a:r>
            <a:r>
              <a:rPr lang="en-US" sz="3200" dirty="0" smtClean="0"/>
              <a:t>Cameras</a:t>
            </a: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 Hand </a:t>
            </a:r>
            <a:r>
              <a:rPr lang="en-US" sz="3200" dirty="0"/>
              <a:t>Gestures </a:t>
            </a:r>
            <a:r>
              <a:rPr lang="en-US" sz="3200" dirty="0" smtClean="0"/>
              <a:t>Recognized</a:t>
            </a:r>
            <a:endParaRPr lang="en-US" sz="3200" dirty="0"/>
          </a:p>
          <a:p>
            <a:r>
              <a:rPr lang="en-US" sz="3600" b="1" dirty="0" err="1" smtClean="0"/>
              <a:t>Tobii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EyeX</a:t>
            </a:r>
            <a:r>
              <a:rPr lang="en-US" sz="3600" b="1" dirty="0" smtClean="0"/>
              <a:t> </a:t>
            </a:r>
            <a:endParaRPr lang="en-US" sz="3600" b="1" dirty="0" smtClean="0"/>
          </a:p>
          <a:p>
            <a:r>
              <a:rPr lang="en-US" sz="3600" b="1" dirty="0"/>
              <a:t>Acer </a:t>
            </a:r>
            <a:r>
              <a:rPr lang="en-US" sz="3600" b="1" dirty="0" err="1"/>
              <a:t>Multitouch</a:t>
            </a:r>
            <a:r>
              <a:rPr lang="en-US" sz="3600" b="1" dirty="0"/>
              <a:t> </a:t>
            </a:r>
            <a:r>
              <a:rPr lang="en-US" sz="3600" b="1" dirty="0" smtClean="0"/>
              <a:t>Monitor</a:t>
            </a:r>
            <a:endParaRPr lang="en-US" sz="3600" b="1" dirty="0"/>
          </a:p>
        </p:txBody>
      </p:sp>
      <p:pic>
        <p:nvPicPr>
          <p:cNvPr id="14368" name="Picture 32" descr="https://images.stackcommerce.com/assets/productshot2-image/3121/60ea6063f6502e1132d23b2cfb06d933b5eecc34_main_hero_image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529387" y="30340429"/>
            <a:ext cx="3810000" cy="2819400"/>
          </a:xfrm>
          <a:prstGeom prst="rect">
            <a:avLst/>
          </a:prstGeom>
          <a:noFill/>
        </p:spPr>
      </p:pic>
      <p:pic>
        <p:nvPicPr>
          <p:cNvPr id="14370" name="Picture 34" descr="https://software.intel.com/sites/default/files/managed/28/f0/f200_camerafeatures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262188" y="30302329"/>
            <a:ext cx="4267199" cy="2895600"/>
          </a:xfrm>
          <a:prstGeom prst="rect">
            <a:avLst/>
          </a:prstGeom>
          <a:noFill/>
        </p:spPr>
      </p:pic>
      <p:sp>
        <p:nvSpPr>
          <p:cNvPr id="47" name="TextBox 46"/>
          <p:cNvSpPr txBox="1"/>
          <p:nvPr/>
        </p:nvSpPr>
        <p:spPr>
          <a:xfrm>
            <a:off x="1447800" y="18821400"/>
            <a:ext cx="9067800" cy="9571851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4200" dirty="0"/>
          </a:p>
        </p:txBody>
      </p:sp>
      <p:pic>
        <p:nvPicPr>
          <p:cNvPr id="46" name="Picture 45" descr="C:\Users\Garrett\Desktop\Senior Project\Documentation\Sprint 6\User Story 708\Real Sense Hover Zone.png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5200" y="19431000"/>
            <a:ext cx="8763000" cy="8499098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TextBox 52"/>
          <p:cNvSpPr txBox="1"/>
          <p:nvPr/>
        </p:nvSpPr>
        <p:spPr>
          <a:xfrm>
            <a:off x="22250400" y="18862416"/>
            <a:ext cx="9067800" cy="9571851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42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3715" y="30632400"/>
            <a:ext cx="9296401" cy="4474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7672" y="35107370"/>
            <a:ext cx="9328486" cy="468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11746120" y="30511635"/>
            <a:ext cx="9971589" cy="9571851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4200" dirty="0"/>
          </a:p>
        </p:txBody>
      </p:sp>
      <p:sp>
        <p:nvSpPr>
          <p:cNvPr id="56" name="TextBox 55"/>
          <p:cNvSpPr txBox="1"/>
          <p:nvPr/>
        </p:nvSpPr>
        <p:spPr>
          <a:xfrm>
            <a:off x="11353800" y="18897600"/>
            <a:ext cx="10210801" cy="9571851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4200" dirty="0"/>
          </a:p>
        </p:txBody>
      </p:sp>
      <p:pic>
        <p:nvPicPr>
          <p:cNvPr id="59" name="Picture 58" descr="D:\Files\Images\OpenHID Lab LOGO.pn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23021258" y="568422"/>
            <a:ext cx="3810000" cy="38100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26611261" y="1134594"/>
            <a:ext cx="5091458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84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OpenHID</a:t>
            </a:r>
            <a:r>
              <a:rPr lang="en-US" sz="8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endParaRPr lang="en-US" sz="84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lvl="0" algn="ctr"/>
            <a:r>
              <a:rPr lang="en-US" sz="8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Lab</a:t>
            </a:r>
            <a:endParaRPr lang="en-US" sz="8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016" y="30164969"/>
            <a:ext cx="9144000" cy="10144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78397A"/>
      </a:accent2>
      <a:accent3>
        <a:srgbClr val="A04DA3"/>
      </a:accent3>
      <a:accent4>
        <a:srgbClr val="C4652D"/>
      </a:accent4>
      <a:accent5>
        <a:srgbClr val="8B5D3D"/>
      </a:accent5>
      <a:accent6>
        <a:srgbClr val="78397A"/>
      </a:accent6>
      <a:hlink>
        <a:srgbClr val="78397A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12058</TotalTime>
  <Words>504</Words>
  <Application>Microsoft Office PowerPoint</Application>
  <PresentationFormat>Custom</PresentationFormat>
  <Paragraphs>135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Me</dc:creator>
  <cp:lastModifiedBy>Garrett Lemieux</cp:lastModifiedBy>
  <cp:revision>78</cp:revision>
  <dcterms:created xsi:type="dcterms:W3CDTF">2012-11-19T15:27:41Z</dcterms:created>
  <dcterms:modified xsi:type="dcterms:W3CDTF">2016-05-02T18:10:53Z</dcterms:modified>
</cp:coreProperties>
</file>