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4"/>
  </p:notesMasterIdLst>
  <p:sldIdLst>
    <p:sldId id="256" r:id="rId2"/>
    <p:sldId id="257" r:id="rId3"/>
    <p:sldId id="258" r:id="rId4"/>
    <p:sldId id="259" r:id="rId5"/>
    <p:sldId id="277" r:id="rId6"/>
    <p:sldId id="278" r:id="rId7"/>
    <p:sldId id="279" r:id="rId8"/>
    <p:sldId id="280" r:id="rId9"/>
    <p:sldId id="281" r:id="rId10"/>
    <p:sldId id="282" r:id="rId11"/>
    <p:sldId id="283" r:id="rId12"/>
    <p:sldId id="264" r:id="rId13"/>
    <p:sldId id="284" r:id="rId14"/>
    <p:sldId id="265" r:id="rId15"/>
    <p:sldId id="266" r:id="rId16"/>
    <p:sldId id="285" r:id="rId17"/>
    <p:sldId id="286" r:id="rId18"/>
    <p:sldId id="287" r:id="rId19"/>
    <p:sldId id="288" r:id="rId20"/>
    <p:sldId id="289" r:id="rId21"/>
    <p:sldId id="290" r:id="rId22"/>
    <p:sldId id="267" r:id="rId23"/>
    <p:sldId id="268" r:id="rId24"/>
    <p:sldId id="276" r:id="rId25"/>
    <p:sldId id="269" r:id="rId26"/>
    <p:sldId id="270" r:id="rId27"/>
    <p:sldId id="271" r:id="rId28"/>
    <p:sldId id="272" r:id="rId29"/>
    <p:sldId id="273" r:id="rId30"/>
    <p:sldId id="274" r:id="rId31"/>
    <p:sldId id="291" r:id="rId32"/>
    <p:sldId id="27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5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4EE908-6A32-4353-AC0D-CF3F6C8F86A3}" type="datetimeFigureOut">
              <a:rPr lang="en-US" smtClean="0"/>
              <a:pPr/>
              <a:t>5/3/2016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64873E-A7C9-4D66-962F-E2B98D93F566}" type="slidenum">
              <a:rPr lang="en-US" smtClean="0"/>
              <a:pPr/>
              <a:t>‹#›</a:t>
            </a:fld>
            <a:endParaRPr lang="en-US"/>
          </a:p>
        </p:txBody>
      </p:sp>
    </p:spTree>
    <p:extLst>
      <p:ext uri="{BB962C8B-B14F-4D97-AF65-F5344CB8AC3E}">
        <p14:creationId xmlns:p14="http://schemas.microsoft.com/office/powerpoint/2010/main" val="343987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a:solidFill>
                  <a:schemeClr val="dk1"/>
                </a:solidFill>
                <a:latin typeface="Calibri"/>
                <a:ea typeface="Calibri"/>
                <a:cs typeface="Calibri"/>
                <a:sym typeface="Calibri"/>
              </a:rPr>
              <a:t>Introduce the problem that the whole project tackles and stay focused on the parts that you have been working. Indicate if there is an existing previous system, enumerate its problems/limitations, etc.</a:t>
            </a:r>
          </a:p>
          <a:p>
            <a:pPr marL="0" marR="0" lvl="0" indent="0" algn="l" rtl="0">
              <a:spcBef>
                <a:spcPts val="36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155" name="Shape 15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SzPct val="25000"/>
                <a:buNone/>
              </a:pPr>
              <a:t>2</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CC8CAE5-6744-47F2-8088-10B3B568C433}" type="datetimeFigureOut">
              <a:rPr lang="en-US" smtClean="0"/>
              <a:pPr/>
              <a:t>5/3/2016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5951B34-0C71-429E-9BE7-E17D4D85716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C8CAE5-6744-47F2-8088-10B3B568C433}" type="datetimeFigureOut">
              <a:rPr lang="en-US" smtClean="0"/>
              <a:pPr/>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51B34-0C71-429E-9BE7-E17D4D8571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C8CAE5-6744-47F2-8088-10B3B568C433}" type="datetimeFigureOut">
              <a:rPr lang="en-US" smtClean="0"/>
              <a:pPr/>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51B34-0C71-429E-9BE7-E17D4D85716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CC8CAE5-6744-47F2-8088-10B3B568C433}" type="datetimeFigureOut">
              <a:rPr lang="en-US" smtClean="0"/>
              <a:pPr/>
              <a:t>5/3/2016</a:t>
            </a:fld>
            <a:endParaRPr lang="en-US"/>
          </a:p>
        </p:txBody>
      </p:sp>
      <p:sp>
        <p:nvSpPr>
          <p:cNvPr id="9" name="Slide Number Placeholder 8"/>
          <p:cNvSpPr>
            <a:spLocks noGrp="1"/>
          </p:cNvSpPr>
          <p:nvPr>
            <p:ph type="sldNum" sz="quarter" idx="15"/>
          </p:nvPr>
        </p:nvSpPr>
        <p:spPr/>
        <p:txBody>
          <a:bodyPr rtlCol="0"/>
          <a:lstStyle/>
          <a:p>
            <a:fld id="{35951B34-0C71-429E-9BE7-E17D4D85716C}"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CC8CAE5-6744-47F2-8088-10B3B568C433}" type="datetimeFigureOut">
              <a:rPr lang="en-US" smtClean="0"/>
              <a:pPr/>
              <a:t>5/3/2016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5951B34-0C71-429E-9BE7-E17D4D85716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CC8CAE5-6744-47F2-8088-10B3B568C433}" type="datetimeFigureOut">
              <a:rPr lang="en-US" smtClean="0"/>
              <a:pPr/>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51B34-0C71-429E-9BE7-E17D4D85716C}"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CC8CAE5-6744-47F2-8088-10B3B568C433}" type="datetimeFigureOut">
              <a:rPr lang="en-US" smtClean="0"/>
              <a:pPr/>
              <a:t>5/3/2016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951B34-0C71-429E-9BE7-E17D4D85716C}"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CC8CAE5-6744-47F2-8088-10B3B568C433}" type="datetimeFigureOut">
              <a:rPr lang="en-US" smtClean="0"/>
              <a:pPr/>
              <a:t>5/3/2016</a:t>
            </a:fld>
            <a:endParaRPr lang="en-US"/>
          </a:p>
        </p:txBody>
      </p:sp>
      <p:sp>
        <p:nvSpPr>
          <p:cNvPr id="7" name="Slide Number Placeholder 6"/>
          <p:cNvSpPr>
            <a:spLocks noGrp="1"/>
          </p:cNvSpPr>
          <p:nvPr>
            <p:ph type="sldNum" sz="quarter" idx="11"/>
          </p:nvPr>
        </p:nvSpPr>
        <p:spPr/>
        <p:txBody>
          <a:bodyPr rtlCol="0"/>
          <a:lstStyle/>
          <a:p>
            <a:fld id="{35951B34-0C71-429E-9BE7-E17D4D85716C}"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8CAE5-6744-47F2-8088-10B3B568C433}" type="datetimeFigureOut">
              <a:rPr lang="en-US" smtClean="0"/>
              <a:pPr/>
              <a:t>5/3/2016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951B34-0C71-429E-9BE7-E17D4D85716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CC8CAE5-6744-47F2-8088-10B3B568C433}" type="datetimeFigureOut">
              <a:rPr lang="en-US" smtClean="0"/>
              <a:pPr/>
              <a:t>5/3/2016</a:t>
            </a:fld>
            <a:endParaRPr lang="en-US"/>
          </a:p>
        </p:txBody>
      </p:sp>
      <p:sp>
        <p:nvSpPr>
          <p:cNvPr id="22" name="Slide Number Placeholder 21"/>
          <p:cNvSpPr>
            <a:spLocks noGrp="1"/>
          </p:cNvSpPr>
          <p:nvPr>
            <p:ph type="sldNum" sz="quarter" idx="15"/>
          </p:nvPr>
        </p:nvSpPr>
        <p:spPr/>
        <p:txBody>
          <a:bodyPr rtlCol="0"/>
          <a:lstStyle/>
          <a:p>
            <a:fld id="{35951B34-0C71-429E-9BE7-E17D4D85716C}"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CC8CAE5-6744-47F2-8088-10B3B568C433}" type="datetimeFigureOut">
              <a:rPr lang="en-US" smtClean="0"/>
              <a:pPr/>
              <a:t>5/3/2016</a:t>
            </a:fld>
            <a:endParaRPr lang="en-US"/>
          </a:p>
        </p:txBody>
      </p:sp>
      <p:sp>
        <p:nvSpPr>
          <p:cNvPr id="18" name="Slide Number Placeholder 17"/>
          <p:cNvSpPr>
            <a:spLocks noGrp="1"/>
          </p:cNvSpPr>
          <p:nvPr>
            <p:ph type="sldNum" sz="quarter" idx="11"/>
          </p:nvPr>
        </p:nvSpPr>
        <p:spPr/>
        <p:txBody>
          <a:bodyPr rtlCol="0"/>
          <a:lstStyle/>
          <a:p>
            <a:fld id="{35951B34-0C71-429E-9BE7-E17D4D85716C}"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CC8CAE5-6744-47F2-8088-10B3B568C433}" type="datetimeFigureOut">
              <a:rPr lang="en-US" smtClean="0"/>
              <a:pPr/>
              <a:t>5/3/2016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5951B34-0C71-429E-9BE7-E17D4D85716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62200" y="3581400"/>
            <a:ext cx="6553200" cy="1676400"/>
          </a:xfrm>
        </p:spPr>
        <p:txBody>
          <a:bodyPr>
            <a:normAutofit fontScale="92500" lnSpcReduction="20000"/>
          </a:bodyPr>
          <a:lstStyle/>
          <a:p>
            <a:r>
              <a:rPr lang="en-US" dirty="0" smtClean="0"/>
              <a:t>Team </a:t>
            </a:r>
          </a:p>
          <a:p>
            <a:pPr>
              <a:buFont typeface="Arial" pitchFamily="34" charset="0"/>
              <a:buChar char="•"/>
            </a:pPr>
            <a:r>
              <a:rPr lang="en-US" dirty="0" smtClean="0"/>
              <a:t> Andrew Mitchell – Mainly developed with 	</a:t>
            </a:r>
            <a:r>
              <a:rPr lang="en-US" dirty="0" err="1" smtClean="0"/>
              <a:t>Multitouch</a:t>
            </a:r>
            <a:r>
              <a:rPr lang="en-US" dirty="0" smtClean="0"/>
              <a:t> and Drawing Capabilities</a:t>
            </a:r>
          </a:p>
          <a:p>
            <a:pPr>
              <a:buFont typeface="Arial" pitchFamily="34" charset="0"/>
              <a:buChar char="•"/>
            </a:pPr>
            <a:endParaRPr lang="en-US" dirty="0" smtClean="0"/>
          </a:p>
          <a:p>
            <a:pPr>
              <a:buFont typeface="Arial" pitchFamily="34" charset="0"/>
              <a:buChar char="•"/>
            </a:pPr>
            <a:r>
              <a:rPr lang="en-US" dirty="0" smtClean="0"/>
              <a:t> Garrett Lemieux – Mainly developed using Real 	Sense and Leap Motion Devices</a:t>
            </a:r>
          </a:p>
          <a:p>
            <a:endParaRPr lang="en-US" dirty="0"/>
          </a:p>
        </p:txBody>
      </p:sp>
      <p:sp>
        <p:nvSpPr>
          <p:cNvPr id="33794" name="AutoShape 2" descr="Displaying interactive-paint-logo.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3796" name="AutoShape 4" descr="Displaying interactive-paint-logo.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3798" name="AutoShape 6" descr="Displaying interactive-paint-logo.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interactive-paint-logo.png"/>
          <p:cNvPicPr>
            <a:picLocks noChangeAspect="1"/>
          </p:cNvPicPr>
          <p:nvPr/>
        </p:nvPicPr>
        <p:blipFill>
          <a:blip r:embed="rId2"/>
          <a:stretch>
            <a:fillRect/>
          </a:stretch>
        </p:blipFill>
        <p:spPr>
          <a:xfrm>
            <a:off x="1905000" y="1219200"/>
            <a:ext cx="7076286" cy="1932538"/>
          </a:xfrm>
          <a:prstGeom prst="rect">
            <a:avLst/>
          </a:prstGeom>
        </p:spPr>
      </p:pic>
      <p:sp>
        <p:nvSpPr>
          <p:cNvPr id="10" name="TextBox 9"/>
          <p:cNvSpPr txBox="1"/>
          <p:nvPr/>
        </p:nvSpPr>
        <p:spPr>
          <a:xfrm>
            <a:off x="2514600" y="5334000"/>
            <a:ext cx="4953000" cy="646331"/>
          </a:xfrm>
          <a:prstGeom prst="rect">
            <a:avLst/>
          </a:prstGeom>
          <a:noFill/>
        </p:spPr>
        <p:txBody>
          <a:bodyPr wrap="square" rtlCol="0">
            <a:spAutoFit/>
          </a:bodyPr>
          <a:lstStyle/>
          <a:p>
            <a:r>
              <a:rPr lang="en-US" dirty="0" smtClean="0"/>
              <a:t>Product Owner </a:t>
            </a:r>
          </a:p>
          <a:p>
            <a:pPr>
              <a:buFont typeface="Arial" pitchFamily="34" charset="0"/>
              <a:buChar char="•"/>
            </a:pPr>
            <a:r>
              <a:rPr lang="en-US" dirty="0" smtClean="0"/>
              <a:t>Dr. Francisco R. Ortega</a:t>
            </a:r>
            <a:endParaRPr lang="en-US" dirty="0"/>
          </a:p>
        </p:txBody>
      </p:sp>
    </p:spTree>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Sprint 6 </a:t>
            </a:r>
            <a:endParaRPr lang="en-US" dirty="0"/>
          </a:p>
        </p:txBody>
      </p:sp>
      <p:sp>
        <p:nvSpPr>
          <p:cNvPr id="3" name="Content Placeholder 2"/>
          <p:cNvSpPr>
            <a:spLocks noGrp="1"/>
          </p:cNvSpPr>
          <p:nvPr>
            <p:ph sz="quarter" idx="1"/>
          </p:nvPr>
        </p:nvSpPr>
        <p:spPr>
          <a:xfrm>
            <a:off x="457200" y="1600201"/>
            <a:ext cx="8229600" cy="2209799"/>
          </a:xfrm>
        </p:spPr>
        <p:txBody>
          <a:bodyPr>
            <a:normAutofit/>
          </a:bodyPr>
          <a:lstStyle/>
          <a:p>
            <a:r>
              <a:rPr lang="en-US" dirty="0" smtClean="0"/>
              <a:t>Fully integrated real sense into application and added new input in form of facial gestures. </a:t>
            </a:r>
          </a:p>
          <a:p>
            <a:r>
              <a:rPr lang="en-US" dirty="0" smtClean="0"/>
              <a:t>Implemented drawing feature with Real Sense</a:t>
            </a:r>
          </a:p>
          <a:p>
            <a:r>
              <a:rPr lang="en-US" dirty="0" smtClean="0"/>
              <a:t>Created a keyboard for user to allow for basic text to be used within application.</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191000"/>
            <a:ext cx="87630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4209627"/>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Sprint 7 </a:t>
            </a:r>
            <a:endParaRPr lang="en-US" dirty="0"/>
          </a:p>
        </p:txBody>
      </p:sp>
      <p:sp>
        <p:nvSpPr>
          <p:cNvPr id="3" name="Content Placeholder 2"/>
          <p:cNvSpPr>
            <a:spLocks noGrp="1"/>
          </p:cNvSpPr>
          <p:nvPr>
            <p:ph sz="quarter" idx="1"/>
          </p:nvPr>
        </p:nvSpPr>
        <p:spPr>
          <a:xfrm>
            <a:off x="457200" y="1447801"/>
            <a:ext cx="8229600" cy="2209800"/>
          </a:xfrm>
        </p:spPr>
        <p:txBody>
          <a:bodyPr>
            <a:normAutofit/>
          </a:bodyPr>
          <a:lstStyle/>
          <a:p>
            <a:r>
              <a:rPr lang="en-US" dirty="0" smtClean="0"/>
              <a:t>Improved efficiency of applications UI</a:t>
            </a:r>
          </a:p>
          <a:p>
            <a:r>
              <a:rPr lang="en-US" dirty="0" smtClean="0"/>
              <a:t>Implemented more intuitive icons</a:t>
            </a:r>
          </a:p>
          <a:p>
            <a:r>
              <a:rPr lang="en-US" dirty="0" smtClean="0"/>
              <a:t>Organized UI buttons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733800"/>
            <a:ext cx="78486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4209627"/>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Leap Motion and Real Sense </a:t>
            </a:r>
            <a:br>
              <a:rPr lang="en-US" dirty="0" smtClean="0"/>
            </a:br>
            <a:r>
              <a:rPr lang="en-US" dirty="0" smtClean="0"/>
              <a:t>Use Case Diagram</a:t>
            </a:r>
            <a:endParaRPr lang="en-US" dirty="0"/>
          </a:p>
        </p:txBody>
      </p:sp>
      <p:pic>
        <p:nvPicPr>
          <p:cNvPr id="8194" name="Picture 2" descr="C:\Users\Garrett\Desktop\Senior Project\Documentation\CompletedFeatureDocs\^AB4E224CC672017FDB06331C51ED8C2DE9153E6F1286BF9E33^pimgpsh_fullsize_dist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524000"/>
            <a:ext cx="7391400" cy="518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Multitouch</a:t>
            </a:r>
            <a:r>
              <a:rPr lang="en-US" dirty="0" smtClean="0"/>
              <a:t> </a:t>
            </a:r>
            <a:r>
              <a:rPr lang="en-US" dirty="0"/>
              <a:t>and </a:t>
            </a:r>
            <a:r>
              <a:rPr lang="en-US" dirty="0" err="1" smtClean="0"/>
              <a:t>EyeX</a:t>
            </a:r>
            <a:r>
              <a:rPr lang="en-US" dirty="0" smtClean="0"/>
              <a:t> </a:t>
            </a:r>
            <a:r>
              <a:rPr lang="en-US" dirty="0"/>
              <a:t/>
            </a:r>
            <a:br>
              <a:rPr lang="en-US" dirty="0"/>
            </a:br>
            <a:r>
              <a:rPr lang="en-US" dirty="0"/>
              <a:t>Use Case Diagram</a:t>
            </a:r>
          </a:p>
        </p:txBody>
      </p:sp>
      <p:pic>
        <p:nvPicPr>
          <p:cNvPr id="1027" name="Picture 3"/>
          <p:cNvPicPr>
            <a:picLocks noChangeAspect="1" noChangeArrowheads="1"/>
          </p:cNvPicPr>
          <p:nvPr/>
        </p:nvPicPr>
        <p:blipFill>
          <a:blip r:embed="rId2"/>
          <a:srcRect/>
          <a:stretch>
            <a:fillRect/>
          </a:stretch>
        </p:blipFill>
        <p:spPr bwMode="auto">
          <a:xfrm>
            <a:off x="381001" y="1447800"/>
            <a:ext cx="7741940" cy="4953000"/>
          </a:xfrm>
          <a:prstGeom prst="rect">
            <a:avLst/>
          </a:prstGeom>
          <a:noFill/>
          <a:ln w="9525">
            <a:noFill/>
            <a:miter lim="800000"/>
            <a:headEnd/>
            <a:tailEnd/>
          </a:ln>
          <a:effectLst/>
        </p:spPr>
      </p:pic>
    </p:spTree>
    <p:extLst>
      <p:ext uri="{BB962C8B-B14F-4D97-AF65-F5344CB8AC3E}">
        <p14:creationId xmlns:p14="http://schemas.microsoft.com/office/powerpoint/2010/main" val="602621"/>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Leap Motion Feedback to User </a:t>
            </a:r>
            <a:r>
              <a:rPr lang="en-US" dirty="0"/>
              <a:t>Use Case</a:t>
            </a:r>
          </a:p>
        </p:txBody>
      </p:sp>
      <p:sp>
        <p:nvSpPr>
          <p:cNvPr id="3" name="Content Placeholder 2"/>
          <p:cNvSpPr>
            <a:spLocks noGrp="1"/>
          </p:cNvSpPr>
          <p:nvPr>
            <p:ph sz="quarter" idx="1"/>
          </p:nvPr>
        </p:nvSpPr>
        <p:spPr/>
        <p:txBody>
          <a:bodyPr/>
          <a:lstStyle/>
          <a:p>
            <a:r>
              <a:rPr lang="en-US" dirty="0"/>
              <a:t>As a User I would like feedback when I switch drawing modes using the Leap Motion device and interact with UI so I know intended actions with Leap Motion were successful</a:t>
            </a:r>
            <a:r>
              <a:rPr lang="en-US" dirty="0" smtClean="0"/>
              <a:t>.</a:t>
            </a:r>
          </a:p>
          <a:p>
            <a:r>
              <a:rPr lang="en-US" dirty="0" smtClean="0"/>
              <a:t>Actor </a:t>
            </a:r>
            <a:r>
              <a:rPr lang="en-US" dirty="0"/>
              <a:t>: User</a:t>
            </a:r>
          </a:p>
          <a:p>
            <a:r>
              <a:rPr lang="en-US" dirty="0"/>
              <a:t>Preconditions : </a:t>
            </a:r>
          </a:p>
          <a:p>
            <a:pPr lvl="1">
              <a:buFont typeface="Wingdings" pitchFamily="2" charset="2"/>
              <a:buChar char="§"/>
            </a:pPr>
            <a:r>
              <a:rPr lang="en-US" dirty="0" smtClean="0"/>
              <a:t>Leap Motion must be connected to TouchPointsApp</a:t>
            </a:r>
            <a:endParaRPr lang="en-US" dirty="0"/>
          </a:p>
          <a:p>
            <a:r>
              <a:rPr lang="en-US" dirty="0"/>
              <a:t>Acceptance Criteria</a:t>
            </a:r>
          </a:p>
          <a:p>
            <a:pPr marL="971550" lvl="1" indent="-514350">
              <a:buFont typeface="+mj-lt"/>
              <a:buAutoNum type="arabicPeriod"/>
            </a:pPr>
            <a:r>
              <a:rPr lang="en-US" dirty="0" smtClean="0"/>
              <a:t>Provide feedback in the form of an image</a:t>
            </a:r>
          </a:p>
          <a:p>
            <a:pPr marL="971550" lvl="1" indent="-514350">
              <a:buFont typeface="+mj-lt"/>
              <a:buAutoNum type="arabicPeriod"/>
            </a:pPr>
            <a:r>
              <a:rPr lang="en-US" dirty="0" smtClean="0"/>
              <a:t>Gesture must change current setting</a:t>
            </a:r>
          </a:p>
          <a:p>
            <a:endParaRPr lang="en-US" dirty="0"/>
          </a:p>
        </p:txBody>
      </p:sp>
    </p:spTree>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Leap Motion Swipe Gesture Feedback Sequence Diagram</a:t>
            </a:r>
            <a:endParaRPr lang="en-US" dirty="0"/>
          </a:p>
        </p:txBody>
      </p:sp>
      <p:pic>
        <p:nvPicPr>
          <p:cNvPr id="4" name="Content Placeholder 3" descr="C:\Users\Garrett\Desktop\Senior Project\Documentation\Sprint 3\Swipe Gesture Change Color Setting595.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53626" y="1600200"/>
            <a:ext cx="6674747" cy="4873625"/>
          </a:xfrm>
          <a:prstGeom prst="rect">
            <a:avLst/>
          </a:prstGeom>
          <a:noFill/>
          <a:ln>
            <a:noFill/>
          </a:ln>
        </p:spPr>
      </p:pic>
    </p:spTree>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Sense Facial Gesture Use </a:t>
            </a:r>
            <a:r>
              <a:rPr lang="en-US" dirty="0"/>
              <a:t>Case</a:t>
            </a:r>
          </a:p>
        </p:txBody>
      </p:sp>
      <p:sp>
        <p:nvSpPr>
          <p:cNvPr id="3" name="Content Placeholder 2"/>
          <p:cNvSpPr>
            <a:spLocks noGrp="1"/>
          </p:cNvSpPr>
          <p:nvPr>
            <p:ph sz="quarter" idx="1"/>
          </p:nvPr>
        </p:nvSpPr>
        <p:spPr/>
        <p:txBody>
          <a:bodyPr/>
          <a:lstStyle/>
          <a:p>
            <a:pPr lvl="0" fontAlgn="base"/>
            <a:r>
              <a:rPr lang="en-US" dirty="0"/>
              <a:t>As a user I would like to be able to perform additional Gestures in order to allow more interaction with paint program using Real Sense device.</a:t>
            </a:r>
          </a:p>
          <a:p>
            <a:r>
              <a:rPr lang="en-US" dirty="0" smtClean="0"/>
              <a:t>Actor </a:t>
            </a:r>
            <a:r>
              <a:rPr lang="en-US" dirty="0"/>
              <a:t>: User</a:t>
            </a:r>
          </a:p>
          <a:p>
            <a:r>
              <a:rPr lang="en-US" dirty="0"/>
              <a:t>Preconditions : </a:t>
            </a:r>
          </a:p>
          <a:p>
            <a:pPr lvl="1">
              <a:buFont typeface="Wingdings" pitchFamily="2" charset="2"/>
              <a:buChar char="§"/>
            </a:pPr>
            <a:r>
              <a:rPr lang="en-US" dirty="0" smtClean="0"/>
              <a:t>Real Sense device is connected</a:t>
            </a:r>
          </a:p>
          <a:p>
            <a:pPr lvl="1">
              <a:buFont typeface="Wingdings" pitchFamily="2" charset="2"/>
              <a:buChar char="§"/>
            </a:pPr>
            <a:r>
              <a:rPr lang="en-US" dirty="0" smtClean="0"/>
              <a:t>TouchPointsApp is running</a:t>
            </a:r>
            <a:endParaRPr lang="en-US" dirty="0"/>
          </a:p>
          <a:p>
            <a:r>
              <a:rPr lang="en-US" dirty="0"/>
              <a:t>Acceptance Criteria</a:t>
            </a:r>
          </a:p>
          <a:p>
            <a:pPr marL="971550" lvl="1" indent="-514350">
              <a:buFont typeface="+mj-lt"/>
              <a:buAutoNum type="arabicPeriod"/>
            </a:pPr>
            <a:r>
              <a:rPr lang="en-US" dirty="0" smtClean="0"/>
              <a:t>Create new gestures</a:t>
            </a:r>
          </a:p>
          <a:p>
            <a:pPr marL="971550" lvl="1" indent="-514350">
              <a:buFont typeface="+mj-lt"/>
              <a:buAutoNum type="arabicPeriod"/>
            </a:pPr>
            <a:r>
              <a:rPr lang="en-US" dirty="0" smtClean="0"/>
              <a:t>Each gesture must perform a different function</a:t>
            </a:r>
            <a:endParaRPr lang="en-US" dirty="0"/>
          </a:p>
          <a:p>
            <a:endParaRPr lang="en-US" dirty="0"/>
          </a:p>
        </p:txBody>
      </p:sp>
    </p:spTree>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Real Sense Sequence Diagram</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810956"/>
            <a:ext cx="7467600" cy="4452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Multitouch</a:t>
            </a:r>
            <a:r>
              <a:rPr lang="en-US" dirty="0" smtClean="0"/>
              <a:t> Draw Circle Use Case</a:t>
            </a:r>
            <a:endParaRPr lang="en-US" dirty="0"/>
          </a:p>
        </p:txBody>
      </p:sp>
      <p:sp>
        <p:nvSpPr>
          <p:cNvPr id="3" name="Content Placeholder 2"/>
          <p:cNvSpPr>
            <a:spLocks noGrp="1"/>
          </p:cNvSpPr>
          <p:nvPr>
            <p:ph sz="quarter" idx="1"/>
          </p:nvPr>
        </p:nvSpPr>
        <p:spPr/>
        <p:txBody>
          <a:bodyPr>
            <a:normAutofit/>
          </a:bodyPr>
          <a:lstStyle/>
          <a:p>
            <a:r>
              <a:rPr lang="en-US" dirty="0" smtClean="0"/>
              <a:t>As a User I would like to draw a predefined circle so my circles are smooth.</a:t>
            </a:r>
          </a:p>
          <a:p>
            <a:r>
              <a:rPr lang="en-US" dirty="0" smtClean="0"/>
              <a:t>Actor : User</a:t>
            </a:r>
          </a:p>
          <a:p>
            <a:r>
              <a:rPr lang="en-US" dirty="0" smtClean="0"/>
              <a:t>Preconditions : </a:t>
            </a:r>
          </a:p>
          <a:p>
            <a:pPr lvl="1">
              <a:buFont typeface="Wingdings" pitchFamily="2" charset="2"/>
              <a:buChar char="§"/>
            </a:pPr>
            <a:r>
              <a:rPr lang="en-US" dirty="0" smtClean="0"/>
              <a:t>Working ‘Draw’ Device (</a:t>
            </a:r>
            <a:r>
              <a:rPr lang="en-US" dirty="0" err="1" smtClean="0"/>
              <a:t>Multitouch</a:t>
            </a:r>
            <a:r>
              <a:rPr lang="en-US" dirty="0" smtClean="0"/>
              <a:t>, Leap, Real Sense)</a:t>
            </a:r>
          </a:p>
          <a:p>
            <a:r>
              <a:rPr lang="en-US" dirty="0" smtClean="0"/>
              <a:t>Acceptance Criteria</a:t>
            </a:r>
          </a:p>
          <a:p>
            <a:pPr marL="971550" lvl="1" indent="-514350">
              <a:buFont typeface="+mj-lt"/>
              <a:buAutoNum type="arabicPeriod"/>
            </a:pPr>
            <a:r>
              <a:rPr lang="en-US" dirty="0" smtClean="0"/>
              <a:t>Enable drawing of circles</a:t>
            </a:r>
          </a:p>
          <a:p>
            <a:pPr marL="971550" lvl="1" indent="-514350">
              <a:buFont typeface="+mj-lt"/>
              <a:buAutoNum type="arabicPeriod"/>
            </a:pPr>
            <a:r>
              <a:rPr lang="en-US" dirty="0" smtClean="0"/>
              <a:t>Circles can be various sizes</a:t>
            </a:r>
          </a:p>
          <a:p>
            <a:pPr lvl="1"/>
            <a:endParaRPr lang="en-US" dirty="0" smtClean="0"/>
          </a:p>
        </p:txBody>
      </p:sp>
    </p:spTree>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normAutofit/>
          </a:bodyPr>
          <a:lstStyle/>
          <a:p>
            <a:r>
              <a:rPr lang="en-US" dirty="0" err="1" smtClean="0"/>
              <a:t>Multitouch</a:t>
            </a:r>
            <a:r>
              <a:rPr lang="en-US" dirty="0" smtClean="0"/>
              <a:t> Draw Circle Sequence</a:t>
            </a:r>
            <a:endParaRPr lang="en-US" dirty="0"/>
          </a:p>
        </p:txBody>
      </p:sp>
      <p:pic>
        <p:nvPicPr>
          <p:cNvPr id="3074" name="Picture 2"/>
          <p:cNvPicPr>
            <a:picLocks noChangeAspect="1" noChangeArrowheads="1"/>
          </p:cNvPicPr>
          <p:nvPr/>
        </p:nvPicPr>
        <p:blipFill>
          <a:blip r:embed="rId2"/>
          <a:srcRect/>
          <a:stretch>
            <a:fillRect/>
          </a:stretch>
        </p:blipFill>
        <p:spPr bwMode="auto">
          <a:xfrm>
            <a:off x="342900" y="1312961"/>
            <a:ext cx="7734300" cy="5316439"/>
          </a:xfrm>
          <a:prstGeom prst="rect">
            <a:avLst/>
          </a:prstGeom>
          <a:noFill/>
          <a:ln w="9525">
            <a:noFill/>
            <a:miter lim="800000"/>
            <a:headEnd/>
            <a:tailEnd/>
          </a:ln>
          <a:effectLst/>
        </p:spPr>
      </p:pic>
    </p:spTree>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779462" y="381000"/>
            <a:ext cx="7583486" cy="1044575"/>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800" b="0" i="0" u="none" strike="noStrike" cap="none" dirty="0">
                <a:solidFill>
                  <a:srgbClr val="001D4D"/>
                </a:solidFill>
                <a:ea typeface="Trebuchet MS"/>
                <a:cs typeface="Trebuchet MS"/>
                <a:sym typeface="Trebuchet MS"/>
              </a:rPr>
              <a:t>Problem definition</a:t>
            </a:r>
          </a:p>
        </p:txBody>
      </p:sp>
      <p:sp>
        <p:nvSpPr>
          <p:cNvPr id="158" name="Shape 158"/>
          <p:cNvSpPr txBox="1">
            <a:spLocks noGrp="1"/>
          </p:cNvSpPr>
          <p:nvPr>
            <p:ph sz="quarter" idx="1"/>
          </p:nvPr>
        </p:nvSpPr>
        <p:spPr>
          <a:xfrm>
            <a:off x="779462" y="1524000"/>
            <a:ext cx="7583486" cy="4208462"/>
          </a:xfrm>
          <a:prstGeom prst="rect">
            <a:avLst/>
          </a:prstGeom>
          <a:noFill/>
          <a:ln>
            <a:noFill/>
          </a:ln>
        </p:spPr>
        <p:txBody>
          <a:bodyPr lIns="91425" tIns="45700" rIns="91425" bIns="45700" anchor="t" anchorCtr="0">
            <a:noAutofit/>
          </a:bodyPr>
          <a:lstStyle/>
          <a:p>
            <a:pPr marL="282575" marR="0" lvl="0" indent="-282575" algn="l" rtl="0">
              <a:spcBef>
                <a:spcPts val="0"/>
              </a:spcBef>
              <a:spcAft>
                <a:spcPts val="0"/>
              </a:spcAft>
              <a:buClr>
                <a:srgbClr val="001D4D"/>
              </a:buClr>
              <a:buSzPct val="100000"/>
              <a:buFont typeface="Noto Sans Symbols"/>
              <a:buChar char="●"/>
            </a:pPr>
            <a:r>
              <a:rPr lang="en-US" sz="2800" b="0" i="0" u="none" strike="noStrike" cap="none" dirty="0" smtClean="0">
                <a:solidFill>
                  <a:srgbClr val="001D4D"/>
                </a:solidFill>
                <a:ea typeface="Trebuchet MS"/>
                <a:cs typeface="Trebuchet MS"/>
                <a:sym typeface="Trebuchet MS"/>
              </a:rPr>
              <a:t>Problem:</a:t>
            </a:r>
          </a:p>
          <a:p>
            <a:pPr marL="577850" marR="0" lvl="1" indent="-298450" algn="l" rtl="0">
              <a:spcBef>
                <a:spcPts val="600"/>
              </a:spcBef>
              <a:spcAft>
                <a:spcPts val="0"/>
              </a:spcAft>
              <a:buClr>
                <a:srgbClr val="001D4D"/>
              </a:buClr>
              <a:buSzPct val="100000"/>
              <a:buFont typeface="Noto Sans Symbols"/>
              <a:buChar char="●"/>
            </a:pPr>
            <a:r>
              <a:rPr lang="en-US" sz="2800" b="0" i="0" u="none" strike="noStrike" cap="none" dirty="0" smtClean="0">
                <a:solidFill>
                  <a:srgbClr val="001D4D"/>
                </a:solidFill>
                <a:ea typeface="Trebuchet MS"/>
                <a:cs typeface="Trebuchet MS"/>
                <a:sym typeface="Trebuchet MS"/>
              </a:rPr>
              <a:t>How can we showcase the Smart Desk? </a:t>
            </a:r>
          </a:p>
          <a:p>
            <a:pPr marL="577850" marR="0" lvl="1" indent="-298450" algn="l" rtl="0">
              <a:spcBef>
                <a:spcPts val="600"/>
              </a:spcBef>
              <a:spcAft>
                <a:spcPts val="0"/>
              </a:spcAft>
              <a:buClr>
                <a:srgbClr val="001D4D"/>
              </a:buClr>
              <a:buSzPct val="100000"/>
              <a:buFont typeface="Noto Sans Symbols"/>
              <a:buChar char="●"/>
            </a:pPr>
            <a:r>
              <a:rPr lang="en-US" sz="2800" b="0" i="0" u="none" strike="noStrike" cap="none" dirty="0" smtClean="0">
                <a:solidFill>
                  <a:srgbClr val="001D4D"/>
                </a:solidFill>
                <a:ea typeface="Trebuchet MS"/>
                <a:cs typeface="Trebuchet MS"/>
                <a:sym typeface="Trebuchet MS"/>
              </a:rPr>
              <a:t>We want a fun and interactive application to showcase the devices available for students on the </a:t>
            </a:r>
            <a:r>
              <a:rPr lang="en-US" sz="2800" dirty="0" smtClean="0"/>
              <a:t>S</a:t>
            </a:r>
            <a:r>
              <a:rPr lang="en-US" sz="2800" b="0" i="0" u="none" strike="noStrike" cap="none" dirty="0" smtClean="0">
                <a:solidFill>
                  <a:srgbClr val="001D4D"/>
                </a:solidFill>
                <a:ea typeface="Trebuchet MS"/>
                <a:cs typeface="Trebuchet MS"/>
                <a:sym typeface="Trebuchet MS"/>
              </a:rPr>
              <a:t>mart Desk. </a:t>
            </a:r>
          </a:p>
          <a:p>
            <a:pPr marL="577850" marR="0" lvl="1" indent="-298450" algn="l" rtl="0">
              <a:spcBef>
                <a:spcPts val="600"/>
              </a:spcBef>
              <a:spcAft>
                <a:spcPts val="0"/>
              </a:spcAft>
              <a:buClr>
                <a:srgbClr val="001D4D"/>
              </a:buClr>
              <a:buSzPct val="100000"/>
              <a:buFont typeface="Noto Sans Symbols"/>
              <a:buChar char="●"/>
            </a:pPr>
            <a:r>
              <a:rPr lang="en-US" sz="2800" dirty="0" smtClean="0"/>
              <a:t>We need a streamlined application to test various devices and discover their potential and limitations.</a:t>
            </a:r>
            <a:endParaRPr lang="en-US" sz="2800" b="0" i="0" u="none" strike="noStrike" cap="none" dirty="0">
              <a:solidFill>
                <a:srgbClr val="001D4D"/>
              </a:solidFill>
              <a:ea typeface="Trebuchet MS"/>
              <a:cs typeface="Trebuchet MS"/>
              <a:sym typeface="Trebuchet MS"/>
            </a:endParaRPr>
          </a:p>
        </p:txBody>
      </p:sp>
    </p:spTree>
  </p:cSld>
  <p:clrMapOvr>
    <a:masterClrMapping/>
  </p:clrMapOvr>
  <p:transition spd="slow">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884238"/>
          </a:xfrm>
        </p:spPr>
        <p:txBody>
          <a:bodyPr/>
          <a:lstStyle/>
          <a:p>
            <a:r>
              <a:rPr lang="en-US" dirty="0" smtClean="0"/>
              <a:t>Toggle Symmetry Use Case</a:t>
            </a:r>
            <a:endParaRPr lang="en-US" dirty="0"/>
          </a:p>
        </p:txBody>
      </p:sp>
      <p:sp>
        <p:nvSpPr>
          <p:cNvPr id="4" name="Content Placeholder 3"/>
          <p:cNvSpPr>
            <a:spLocks noGrp="1"/>
          </p:cNvSpPr>
          <p:nvPr>
            <p:ph sz="quarter" idx="1"/>
          </p:nvPr>
        </p:nvSpPr>
        <p:spPr>
          <a:xfrm>
            <a:off x="304800" y="1295400"/>
            <a:ext cx="8610600" cy="5410200"/>
          </a:xfrm>
        </p:spPr>
        <p:txBody>
          <a:bodyPr>
            <a:normAutofit/>
          </a:bodyPr>
          <a:lstStyle/>
          <a:p>
            <a:pPr marL="282575" lvl="0" indent="-282575">
              <a:spcBef>
                <a:spcPts val="0"/>
              </a:spcBef>
              <a:buClr>
                <a:srgbClr val="001D4D"/>
              </a:buClr>
              <a:buSzPct val="100000"/>
              <a:buFont typeface="Noto Sans Symbols"/>
              <a:buChar char="●"/>
            </a:pPr>
            <a:r>
              <a:rPr lang="en-US" sz="2400" dirty="0" smtClean="0">
                <a:solidFill>
                  <a:srgbClr val="001D4D"/>
                </a:solidFill>
                <a:latin typeface="Trebuchet MS"/>
                <a:ea typeface="Trebuchet MS"/>
                <a:cs typeface="Trebuchet MS"/>
                <a:sym typeface="Trebuchet MS"/>
              </a:rPr>
              <a:t>As a User I would like to enable a Symmetry Line so I can easily draw on both sides of the canvas at once and make symmetric drawings</a:t>
            </a:r>
          </a:p>
          <a:p>
            <a:pPr marL="282575" lvl="0" indent="-282575">
              <a:spcBef>
                <a:spcPts val="2000"/>
              </a:spcBef>
              <a:buClr>
                <a:srgbClr val="001D4D"/>
              </a:buClr>
              <a:buSzPct val="100000"/>
              <a:buFont typeface="Noto Sans Symbols"/>
              <a:buChar char="●"/>
            </a:pPr>
            <a:r>
              <a:rPr lang="en-US" sz="2400" dirty="0" smtClean="0">
                <a:solidFill>
                  <a:srgbClr val="001D4D"/>
                </a:solidFill>
                <a:latin typeface="Trebuchet MS"/>
                <a:ea typeface="Trebuchet MS"/>
                <a:cs typeface="Trebuchet MS"/>
                <a:sym typeface="Trebuchet MS"/>
              </a:rPr>
              <a:t>Actor : User</a:t>
            </a:r>
          </a:p>
          <a:p>
            <a:pPr marL="282575" lvl="0" indent="-282575">
              <a:spcBef>
                <a:spcPts val="2000"/>
              </a:spcBef>
              <a:buClr>
                <a:srgbClr val="001D4D"/>
              </a:buClr>
              <a:buSzPct val="100000"/>
              <a:buFont typeface="Noto Sans Symbols"/>
              <a:buChar char="●"/>
            </a:pPr>
            <a:r>
              <a:rPr lang="en-US" sz="2400" dirty="0" smtClean="0">
                <a:solidFill>
                  <a:srgbClr val="001D4D"/>
                </a:solidFill>
                <a:latin typeface="Trebuchet MS"/>
                <a:ea typeface="Trebuchet MS"/>
                <a:cs typeface="Trebuchet MS"/>
                <a:sym typeface="Trebuchet MS"/>
              </a:rPr>
              <a:t>Preconditions</a:t>
            </a:r>
          </a:p>
          <a:p>
            <a:pPr marL="577850" lvl="1" indent="-298450">
              <a:spcBef>
                <a:spcPts val="600"/>
              </a:spcBef>
              <a:buClr>
                <a:srgbClr val="001D4D"/>
              </a:buClr>
              <a:buSzPct val="100000"/>
              <a:buFont typeface="Wingdings" pitchFamily="2" charset="2"/>
              <a:buChar char="§"/>
            </a:pPr>
            <a:r>
              <a:rPr lang="en-US" sz="2000" dirty="0" smtClean="0">
                <a:solidFill>
                  <a:srgbClr val="001D4D"/>
                </a:solidFill>
                <a:latin typeface="Trebuchet MS"/>
                <a:ea typeface="Trebuchet MS"/>
                <a:cs typeface="Trebuchet MS"/>
                <a:sym typeface="Trebuchet MS"/>
              </a:rPr>
              <a:t>Working ‘draw’ device is running. (</a:t>
            </a:r>
            <a:r>
              <a:rPr lang="en-US" sz="2000" dirty="0" err="1" smtClean="0">
                <a:solidFill>
                  <a:srgbClr val="001D4D"/>
                </a:solidFill>
                <a:latin typeface="Trebuchet MS"/>
                <a:ea typeface="Trebuchet MS"/>
                <a:cs typeface="Trebuchet MS"/>
                <a:sym typeface="Trebuchet MS"/>
              </a:rPr>
              <a:t>Multitouch</a:t>
            </a:r>
            <a:r>
              <a:rPr lang="en-US" sz="2000" dirty="0" smtClean="0">
                <a:solidFill>
                  <a:srgbClr val="001D4D"/>
                </a:solidFill>
                <a:latin typeface="Trebuchet MS"/>
                <a:ea typeface="Trebuchet MS"/>
                <a:cs typeface="Trebuchet MS"/>
                <a:sym typeface="Trebuchet MS"/>
              </a:rPr>
              <a:t>, Leap, Real Sense)</a:t>
            </a:r>
          </a:p>
          <a:p>
            <a:pPr marL="282575" lvl="0" indent="-282575">
              <a:spcBef>
                <a:spcPts val="2000"/>
              </a:spcBef>
              <a:buClr>
                <a:srgbClr val="001D4D"/>
              </a:buClr>
              <a:buSzPct val="100000"/>
              <a:buFont typeface="Noto Sans Symbols"/>
              <a:buChar char="●"/>
            </a:pPr>
            <a:r>
              <a:rPr lang="en-US" sz="2400" dirty="0" smtClean="0">
                <a:solidFill>
                  <a:srgbClr val="001D4D"/>
                </a:solidFill>
                <a:latin typeface="Trebuchet MS"/>
                <a:ea typeface="Trebuchet MS"/>
                <a:cs typeface="Trebuchet MS"/>
                <a:sym typeface="Trebuchet MS"/>
              </a:rPr>
              <a:t>Acceptance Criteria : </a:t>
            </a:r>
          </a:p>
          <a:p>
            <a:pPr marL="739775" lvl="1" indent="-460375">
              <a:spcBef>
                <a:spcPts val="600"/>
              </a:spcBef>
              <a:buClr>
                <a:srgbClr val="001D4D"/>
              </a:buClr>
              <a:buSzPct val="100000"/>
              <a:buFont typeface="Trebuchet MS"/>
              <a:buAutoNum type="arabicPeriod"/>
            </a:pPr>
            <a:r>
              <a:rPr lang="en-US" sz="2000" dirty="0" smtClean="0">
                <a:solidFill>
                  <a:srgbClr val="001D4D"/>
                </a:solidFill>
                <a:latin typeface="Trebuchet MS"/>
                <a:ea typeface="Trebuchet MS"/>
                <a:cs typeface="Trebuchet MS"/>
                <a:sym typeface="Trebuchet MS"/>
              </a:rPr>
              <a:t>Be able to draw on the either side of the canvas, and have the line reflected over a vertical line. </a:t>
            </a:r>
          </a:p>
          <a:p>
            <a:pPr marL="739775" lvl="1" indent="-460375">
              <a:spcBef>
                <a:spcPts val="600"/>
              </a:spcBef>
              <a:buClr>
                <a:srgbClr val="001D4D"/>
              </a:buClr>
              <a:buSzPct val="100000"/>
              <a:buFont typeface="Trebuchet MS"/>
              <a:buAutoNum type="arabicPeriod"/>
            </a:pPr>
            <a:r>
              <a:rPr lang="en-US" sz="2000" dirty="0" smtClean="0">
                <a:solidFill>
                  <a:srgbClr val="001D4D"/>
                </a:solidFill>
                <a:latin typeface="Trebuchet MS"/>
                <a:ea typeface="Trebuchet MS"/>
                <a:cs typeface="Trebuchet MS"/>
                <a:sym typeface="Trebuchet MS"/>
              </a:rPr>
              <a:t>Must be able to toggle on and off.</a:t>
            </a:r>
          </a:p>
          <a:p>
            <a:pPr>
              <a:buNone/>
            </a:pPr>
            <a:r>
              <a:rPr lang="en-US" dirty="0" smtClean="0"/>
              <a:t/>
            </a:r>
            <a:br>
              <a:rPr lang="en-US" dirty="0" smtClean="0"/>
            </a:br>
            <a:endParaRPr lang="en-US" dirty="0"/>
          </a:p>
        </p:txBody>
      </p:sp>
    </p:spTree>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 Line Sequence</a:t>
            </a:r>
            <a:endParaRPr lang="en-US" dirty="0"/>
          </a:p>
        </p:txBody>
      </p:sp>
      <p:pic>
        <p:nvPicPr>
          <p:cNvPr id="2050" name="Picture 2"/>
          <p:cNvPicPr>
            <a:picLocks noGrp="1" noChangeAspect="1" noChangeArrowheads="1"/>
          </p:cNvPicPr>
          <p:nvPr>
            <p:ph sz="quarter" idx="1"/>
          </p:nvPr>
        </p:nvPicPr>
        <p:blipFill>
          <a:blip r:embed="rId2"/>
          <a:stretch>
            <a:fillRect/>
          </a:stretch>
        </p:blipFill>
        <p:spPr bwMode="auto">
          <a:xfrm>
            <a:off x="672741" y="1600200"/>
            <a:ext cx="7036518" cy="4873625"/>
          </a:xfrm>
          <a:prstGeom prst="rect">
            <a:avLst/>
          </a:prstGeom>
          <a:noFill/>
          <a:ln w="9525">
            <a:noFill/>
            <a:miter lim="800000"/>
            <a:headEnd/>
            <a:tailEnd/>
          </a:ln>
          <a:effectLst/>
        </p:spPr>
      </p:pic>
    </p:spTree>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sz="quarter" idx="1"/>
          </p:nvPr>
        </p:nvSpPr>
        <p:spPr/>
        <p:txBody>
          <a:bodyPr>
            <a:normAutofit/>
          </a:bodyPr>
          <a:lstStyle/>
          <a:p>
            <a:r>
              <a:rPr lang="en-US" dirty="0" smtClean="0"/>
              <a:t>Model View Control Architecture</a:t>
            </a:r>
          </a:p>
          <a:p>
            <a:pPr lvl="1"/>
            <a:r>
              <a:rPr lang="en-US" dirty="0" smtClean="0"/>
              <a:t>View : </a:t>
            </a:r>
            <a:r>
              <a:rPr lang="en-US" dirty="0" err="1" smtClean="0"/>
              <a:t>TouchPointsApp</a:t>
            </a:r>
            <a:r>
              <a:rPr lang="en-US" dirty="0" smtClean="0"/>
              <a:t> runs a constant draw method using an OpenGL Context in addition to updating the program on any user interactions.</a:t>
            </a:r>
          </a:p>
          <a:p>
            <a:pPr lvl="1"/>
            <a:r>
              <a:rPr lang="en-US" dirty="0" smtClean="0"/>
              <a:t>Control : The remainder of our implemented classes act as a controller to handle devices and the applications status.</a:t>
            </a:r>
          </a:p>
          <a:p>
            <a:pPr lvl="1"/>
            <a:r>
              <a:rPr lang="en-US" dirty="0" smtClean="0"/>
              <a:t>Model : </a:t>
            </a:r>
            <a:r>
              <a:rPr lang="en-US" dirty="0" err="1" smtClean="0"/>
              <a:t>LibCinder</a:t>
            </a:r>
            <a:r>
              <a:rPr lang="en-US" dirty="0" smtClean="0"/>
              <a:t> Frame Buffer Objects store any persistent data we need such as the drawing layers.</a:t>
            </a:r>
          </a:p>
        </p:txBody>
      </p:sp>
    </p:spTree>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dirty="0" smtClean="0"/>
              <a:t>Deployment Diagram</a:t>
            </a:r>
            <a:endParaRPr lang="en-US" dirty="0"/>
          </a:p>
        </p:txBody>
      </p:sp>
      <p:pic>
        <p:nvPicPr>
          <p:cNvPr id="5" name="Picture 23"/>
          <p:cNvPicPr>
            <a:picLocks noGrp="1" noChangeAspect="1" noChangeArrowheads="1"/>
          </p:cNvPicPr>
          <p:nvPr>
            <p:ph sz="quarter" idx="1"/>
          </p:nvPr>
        </p:nvPicPr>
        <p:blipFill>
          <a:blip r:embed="rId2"/>
          <a:srcRect/>
          <a:stretch>
            <a:fillRect/>
          </a:stretch>
        </p:blipFill>
        <p:spPr bwMode="auto">
          <a:xfrm>
            <a:off x="2286000" y="1447800"/>
            <a:ext cx="4388053" cy="4525963"/>
          </a:xfrm>
          <a:prstGeom prst="rect">
            <a:avLst/>
          </a:prstGeom>
          <a:noFill/>
          <a:ln w="9525">
            <a:noFill/>
            <a:miter lim="800000"/>
            <a:headEnd/>
            <a:tailEnd/>
          </a:ln>
          <a:effectLst/>
        </p:spPr>
      </p:pic>
    </p:spTree>
  </p:cSld>
  <p:clrMapOvr>
    <a:masterClrMapping/>
  </p:clrMapOvr>
  <p:transition spd="slow">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Hardware and Software </a:t>
            </a:r>
            <a:br>
              <a:rPr lang="en-US" dirty="0" smtClean="0"/>
            </a:br>
            <a:r>
              <a:rPr lang="en-US" dirty="0" smtClean="0"/>
              <a:t>Requirements</a:t>
            </a:r>
            <a:endParaRPr lang="en-US" dirty="0"/>
          </a:p>
        </p:txBody>
      </p:sp>
      <p:sp>
        <p:nvSpPr>
          <p:cNvPr id="3" name="Content Placeholder 2"/>
          <p:cNvSpPr>
            <a:spLocks noGrp="1"/>
          </p:cNvSpPr>
          <p:nvPr>
            <p:ph sz="quarter" idx="1"/>
          </p:nvPr>
        </p:nvSpPr>
        <p:spPr>
          <a:xfrm>
            <a:off x="457200" y="1600201"/>
            <a:ext cx="4038600" cy="4495800"/>
          </a:xfrm>
        </p:spPr>
        <p:txBody>
          <a:bodyPr>
            <a:normAutofit/>
          </a:bodyPr>
          <a:lstStyle/>
          <a:p>
            <a:pPr>
              <a:buNone/>
            </a:pPr>
            <a:r>
              <a:rPr lang="en-US" sz="2800" b="1" dirty="0" smtClean="0"/>
              <a:t>Hardware Requirements</a:t>
            </a:r>
          </a:p>
          <a:p>
            <a:r>
              <a:rPr lang="en-US" sz="2000" dirty="0" smtClean="0"/>
              <a:t>Acer </a:t>
            </a:r>
            <a:r>
              <a:rPr lang="en-US" sz="2000" dirty="0" err="1" smtClean="0"/>
              <a:t>Multitouch</a:t>
            </a:r>
            <a:r>
              <a:rPr lang="en-US" sz="2000" dirty="0" smtClean="0"/>
              <a:t> Monitor</a:t>
            </a:r>
          </a:p>
          <a:p>
            <a:r>
              <a:rPr lang="en-US" sz="2000" dirty="0" err="1" smtClean="0"/>
              <a:t>Tobii</a:t>
            </a:r>
            <a:r>
              <a:rPr lang="en-US" sz="2000" dirty="0" smtClean="0"/>
              <a:t> </a:t>
            </a:r>
            <a:r>
              <a:rPr lang="en-US" sz="2000" dirty="0" err="1" smtClean="0"/>
              <a:t>EyeX</a:t>
            </a:r>
            <a:endParaRPr lang="en-US" sz="2000" dirty="0" smtClean="0"/>
          </a:p>
          <a:p>
            <a:r>
              <a:rPr lang="en-US" sz="2000" dirty="0" smtClean="0"/>
              <a:t>Windows PC (Tested with Intel core i5 Processor) </a:t>
            </a:r>
          </a:p>
          <a:p>
            <a:r>
              <a:rPr lang="en-US" sz="2000" dirty="0" smtClean="0"/>
              <a:t>Leap Motion Controller</a:t>
            </a:r>
          </a:p>
          <a:p>
            <a:r>
              <a:rPr lang="en-US" sz="2000" dirty="0" smtClean="0"/>
              <a:t>Intel Real Sense Depth Camera</a:t>
            </a:r>
            <a:endParaRPr lang="en-US" sz="2000" dirty="0"/>
          </a:p>
        </p:txBody>
      </p:sp>
      <p:sp>
        <p:nvSpPr>
          <p:cNvPr id="5" name="TextBox 4"/>
          <p:cNvSpPr txBox="1"/>
          <p:nvPr/>
        </p:nvSpPr>
        <p:spPr>
          <a:xfrm>
            <a:off x="4724400" y="1600200"/>
            <a:ext cx="4038600" cy="3570208"/>
          </a:xfrm>
          <a:prstGeom prst="rect">
            <a:avLst/>
          </a:prstGeom>
          <a:noFill/>
        </p:spPr>
        <p:txBody>
          <a:bodyPr wrap="square" rtlCol="0">
            <a:spAutoFit/>
          </a:bodyPr>
          <a:lstStyle/>
          <a:p>
            <a:r>
              <a:rPr lang="en-US" sz="2800" b="1" dirty="0" smtClean="0"/>
              <a:t>Software Requirements</a:t>
            </a:r>
          </a:p>
          <a:p>
            <a:pPr>
              <a:buFont typeface="Arial" pitchFamily="34" charset="0"/>
              <a:buChar char="•"/>
            </a:pPr>
            <a:r>
              <a:rPr lang="en-US" sz="2000" dirty="0" smtClean="0"/>
              <a:t> Microsoft Visual Studio 2013 with C++</a:t>
            </a:r>
          </a:p>
          <a:p>
            <a:pPr>
              <a:buFont typeface="Arial" pitchFamily="34" charset="0"/>
              <a:buChar char="•"/>
            </a:pPr>
            <a:r>
              <a:rPr lang="en-US" sz="2000" dirty="0" smtClean="0"/>
              <a:t>Windows 10</a:t>
            </a:r>
          </a:p>
          <a:p>
            <a:pPr>
              <a:buFont typeface="Arial" pitchFamily="34" charset="0"/>
              <a:buChar char="•"/>
            </a:pPr>
            <a:r>
              <a:rPr lang="en-US" sz="2000" dirty="0" err="1" smtClean="0"/>
              <a:t>Libcinder</a:t>
            </a:r>
            <a:r>
              <a:rPr lang="en-US" sz="2000" dirty="0" smtClean="0"/>
              <a:t> 0.9.0</a:t>
            </a:r>
          </a:p>
          <a:p>
            <a:pPr>
              <a:buFont typeface="Arial" pitchFamily="34" charset="0"/>
              <a:buChar char="•"/>
            </a:pPr>
            <a:r>
              <a:rPr lang="en-US" sz="2000" dirty="0" err="1" smtClean="0"/>
              <a:t>Tobii</a:t>
            </a:r>
            <a:r>
              <a:rPr lang="en-US" sz="2000" dirty="0" smtClean="0"/>
              <a:t> </a:t>
            </a:r>
            <a:r>
              <a:rPr lang="en-US" sz="2000" dirty="0" err="1" smtClean="0"/>
              <a:t>EyeX</a:t>
            </a:r>
            <a:r>
              <a:rPr lang="en-US" sz="2000" dirty="0" smtClean="0"/>
              <a:t> SDK 1.6</a:t>
            </a:r>
          </a:p>
          <a:p>
            <a:pPr>
              <a:buFont typeface="Arial" pitchFamily="34" charset="0"/>
              <a:buChar char="•"/>
            </a:pPr>
            <a:r>
              <a:rPr lang="en-US" sz="2000" dirty="0" smtClean="0"/>
              <a:t>Intel Real Sense SDK 8.0.24.6528</a:t>
            </a:r>
          </a:p>
          <a:p>
            <a:pPr>
              <a:buFont typeface="Arial" pitchFamily="34" charset="0"/>
              <a:buChar char="•"/>
            </a:pPr>
            <a:r>
              <a:rPr lang="en-US" sz="2000" dirty="0" smtClean="0"/>
              <a:t>Leap Motion SDK 2.3.1</a:t>
            </a:r>
          </a:p>
          <a:p>
            <a:pPr>
              <a:buFont typeface="Arial" pitchFamily="34" charset="0"/>
              <a:buChar char="•"/>
            </a:pPr>
            <a:r>
              <a:rPr lang="en-US" sz="2000" dirty="0" err="1" smtClean="0"/>
              <a:t>LibUSB</a:t>
            </a:r>
            <a:r>
              <a:rPr lang="en-US" sz="2000" dirty="0" smtClean="0"/>
              <a:t> 1.0 </a:t>
            </a:r>
          </a:p>
          <a:p>
            <a:endParaRPr lang="en-US" sz="2000" dirty="0" smtClean="0"/>
          </a:p>
          <a:p>
            <a:endParaRPr lang="en-US" dirty="0" smtClean="0"/>
          </a:p>
        </p:txBody>
      </p:sp>
    </p:spTree>
  </p:cSld>
  <p:clrMapOvr>
    <a:masterClrMapping/>
  </p:clrMapOvr>
  <p:transition spd="slow">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Data Design</a:t>
            </a:r>
            <a:endParaRPr lang="en-US" dirty="0"/>
          </a:p>
        </p:txBody>
      </p:sp>
      <p:sp>
        <p:nvSpPr>
          <p:cNvPr id="3" name="Content Placeholder 2"/>
          <p:cNvSpPr>
            <a:spLocks noGrp="1"/>
          </p:cNvSpPr>
          <p:nvPr>
            <p:ph sz="quarter" idx="1"/>
          </p:nvPr>
        </p:nvSpPr>
        <p:spPr/>
        <p:txBody>
          <a:bodyPr/>
          <a:lstStyle/>
          <a:p>
            <a:pPr marL="282575" lvl="0" indent="-282575">
              <a:spcBef>
                <a:spcPts val="0"/>
              </a:spcBef>
              <a:buClr>
                <a:srgbClr val="001D4D"/>
              </a:buClr>
              <a:buSzPct val="100000"/>
              <a:buFont typeface="Noto Sans Symbols"/>
              <a:buChar char="●"/>
            </a:pPr>
            <a:r>
              <a:rPr lang="en-US" sz="2200" b="0" i="0" u="none" strike="noStrike" cap="none" dirty="0" smtClean="0">
                <a:solidFill>
                  <a:srgbClr val="001D4D"/>
                </a:solidFill>
                <a:latin typeface="Trebuchet MS"/>
                <a:ea typeface="Trebuchet MS"/>
                <a:cs typeface="Trebuchet MS"/>
                <a:sym typeface="Trebuchet MS"/>
              </a:rPr>
              <a:t>No need for mass data storage. </a:t>
            </a:r>
          </a:p>
          <a:p>
            <a:pPr marL="282575" lvl="0" indent="-282575">
              <a:spcBef>
                <a:spcPts val="2000"/>
              </a:spcBef>
              <a:buClr>
                <a:srgbClr val="001D4D"/>
              </a:buClr>
              <a:buSzPct val="100000"/>
              <a:buFont typeface="Noto Sans Symbols"/>
              <a:buChar char="●"/>
            </a:pPr>
            <a:r>
              <a:rPr lang="en-US" sz="2200" b="0" i="0" u="none" strike="noStrike" cap="none" dirty="0" smtClean="0">
                <a:solidFill>
                  <a:srgbClr val="001D4D"/>
                </a:solidFill>
                <a:latin typeface="Trebuchet MS"/>
                <a:ea typeface="Trebuchet MS"/>
                <a:cs typeface="Trebuchet MS"/>
                <a:sym typeface="Trebuchet MS"/>
              </a:rPr>
              <a:t>We save only a few different OpenGL Contexts (Images)</a:t>
            </a:r>
          </a:p>
          <a:p>
            <a:pPr marL="577850" lvl="1" indent="-298450">
              <a:spcBef>
                <a:spcPts val="600"/>
              </a:spcBef>
              <a:buClr>
                <a:srgbClr val="001D4D"/>
              </a:buClr>
              <a:buSzPct val="100000"/>
              <a:buFont typeface="Noto Sans Symbols"/>
              <a:buChar char="●"/>
            </a:pPr>
            <a:r>
              <a:rPr lang="en-US" sz="2000" b="0" i="0" u="none" strike="noStrike" cap="none" dirty="0" smtClean="0">
                <a:solidFill>
                  <a:srgbClr val="001D4D"/>
                </a:solidFill>
                <a:latin typeface="Trebuchet MS"/>
                <a:ea typeface="Trebuchet MS"/>
                <a:cs typeface="Trebuchet MS"/>
                <a:sym typeface="Trebuchet MS"/>
              </a:rPr>
              <a:t>Mainly used for layering the users images.</a:t>
            </a:r>
          </a:p>
          <a:p>
            <a:pPr marL="577850" lvl="1" indent="-298450">
              <a:spcBef>
                <a:spcPts val="600"/>
              </a:spcBef>
              <a:buClr>
                <a:srgbClr val="001D4D"/>
              </a:buClr>
              <a:buSzPct val="100000"/>
              <a:buFont typeface="Noto Sans Symbols"/>
              <a:buChar char="●"/>
            </a:pPr>
            <a:r>
              <a:rPr lang="en-US" sz="2000" b="0" i="0" u="none" strike="noStrike" cap="none" dirty="0" smtClean="0">
                <a:solidFill>
                  <a:srgbClr val="001D4D"/>
                </a:solidFill>
                <a:latin typeface="Trebuchet MS"/>
                <a:ea typeface="Trebuchet MS"/>
                <a:cs typeface="Trebuchet MS"/>
                <a:sym typeface="Trebuchet MS"/>
              </a:rPr>
              <a:t>We use </a:t>
            </a:r>
            <a:r>
              <a:rPr lang="en-US" sz="2000" b="0" i="0" u="none" strike="noStrike" cap="none" dirty="0" err="1" smtClean="0">
                <a:solidFill>
                  <a:srgbClr val="001D4D"/>
                </a:solidFill>
                <a:latin typeface="Trebuchet MS"/>
                <a:ea typeface="Trebuchet MS"/>
                <a:cs typeface="Trebuchet MS"/>
                <a:sym typeface="Trebuchet MS"/>
              </a:rPr>
              <a:t>LibCinder</a:t>
            </a:r>
            <a:r>
              <a:rPr lang="en-US" sz="2000" b="0" i="0" u="none" strike="noStrike" cap="none" dirty="0" smtClean="0">
                <a:solidFill>
                  <a:srgbClr val="001D4D"/>
                </a:solidFill>
                <a:latin typeface="Trebuchet MS"/>
                <a:ea typeface="Trebuchet MS"/>
                <a:cs typeface="Trebuchet MS"/>
                <a:sym typeface="Trebuchet MS"/>
              </a:rPr>
              <a:t> Frame Buffer Objects to store this data in main memory.</a:t>
            </a:r>
          </a:p>
          <a:p>
            <a:pPr marL="577850" lvl="1" indent="-298450">
              <a:spcBef>
                <a:spcPts val="600"/>
              </a:spcBef>
              <a:buClr>
                <a:srgbClr val="001D4D"/>
              </a:buClr>
              <a:buSzPct val="100000"/>
              <a:buFont typeface="Noto Sans Symbols"/>
              <a:buChar char="●"/>
            </a:pPr>
            <a:r>
              <a:rPr lang="en-US" sz="2000" b="0" i="0" u="none" strike="noStrike" cap="none" dirty="0" smtClean="0">
                <a:solidFill>
                  <a:srgbClr val="001D4D"/>
                </a:solidFill>
                <a:latin typeface="Trebuchet MS"/>
                <a:ea typeface="Trebuchet MS"/>
                <a:cs typeface="Trebuchet MS"/>
                <a:sym typeface="Trebuchet MS"/>
              </a:rPr>
              <a:t>These Frame Buffers last for the processes lifetime.</a:t>
            </a:r>
          </a:p>
          <a:p>
            <a:pPr marL="282575" lvl="0" indent="-282575">
              <a:spcBef>
                <a:spcPts val="2000"/>
              </a:spcBef>
              <a:buClr>
                <a:srgbClr val="001D4D"/>
              </a:buClr>
              <a:buSzPct val="100000"/>
              <a:buFont typeface="Noto Sans Symbols"/>
              <a:buChar char="●"/>
            </a:pPr>
            <a:r>
              <a:rPr lang="en-US" sz="2200" b="0" i="0" u="none" strike="noStrike" cap="none" dirty="0" smtClean="0">
                <a:solidFill>
                  <a:srgbClr val="001D4D"/>
                </a:solidFill>
                <a:latin typeface="Trebuchet MS"/>
                <a:ea typeface="Trebuchet MS"/>
                <a:cs typeface="Trebuchet MS"/>
                <a:sym typeface="Trebuchet MS"/>
              </a:rPr>
              <a:t>We can also save the users images to their hard drive.</a:t>
            </a:r>
            <a:endParaRPr lang="en-US" sz="2200" b="0" i="0" u="none" strike="noStrike" cap="none" dirty="0">
              <a:solidFill>
                <a:srgbClr val="001D4D"/>
              </a:solidFill>
              <a:latin typeface="Trebuchet MS"/>
              <a:ea typeface="Trebuchet MS"/>
              <a:cs typeface="Trebuchet MS"/>
              <a:sym typeface="Trebuchet MS"/>
            </a:endParaRPr>
          </a:p>
        </p:txBody>
      </p:sp>
    </p:spTree>
  </p:cSld>
  <p:clrMapOvr>
    <a:masterClrMapping/>
  </p:clrMapOvr>
  <p:transition spd="slow">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Security and Privacy Concerns</a:t>
            </a:r>
            <a:endParaRPr lang="en-US" dirty="0"/>
          </a:p>
        </p:txBody>
      </p:sp>
      <p:sp>
        <p:nvSpPr>
          <p:cNvPr id="3" name="Content Placeholder 2"/>
          <p:cNvSpPr>
            <a:spLocks noGrp="1"/>
          </p:cNvSpPr>
          <p:nvPr>
            <p:ph sz="quarter" idx="1"/>
          </p:nvPr>
        </p:nvSpPr>
        <p:spPr/>
        <p:txBody>
          <a:bodyPr/>
          <a:lstStyle/>
          <a:p>
            <a:pPr marL="282575" lvl="0" indent="-282575">
              <a:spcBef>
                <a:spcPts val="0"/>
              </a:spcBef>
              <a:buClr>
                <a:srgbClr val="001D4D"/>
              </a:buClr>
              <a:buSzPct val="100000"/>
              <a:buFont typeface="Noto Sans Symbols"/>
              <a:buChar char="●"/>
            </a:pPr>
            <a:r>
              <a:rPr lang="en-US" b="0" i="0" u="none" strike="noStrike" cap="none" dirty="0" smtClean="0">
                <a:solidFill>
                  <a:srgbClr val="001D4D"/>
                </a:solidFill>
                <a:latin typeface="Trebuchet MS"/>
                <a:ea typeface="Trebuchet MS"/>
                <a:cs typeface="Trebuchet MS"/>
                <a:sym typeface="Trebuchet MS"/>
              </a:rPr>
              <a:t>This is an offline application.</a:t>
            </a:r>
          </a:p>
          <a:p>
            <a:pPr marL="282575" lvl="0" indent="-282575">
              <a:spcBef>
                <a:spcPts val="2000"/>
              </a:spcBef>
              <a:buClr>
                <a:srgbClr val="001D4D"/>
              </a:buClr>
              <a:buSzPct val="100000"/>
              <a:buFont typeface="Noto Sans Symbols"/>
              <a:buChar char="●"/>
            </a:pPr>
            <a:r>
              <a:rPr lang="en-US" b="0" i="0" u="none" strike="noStrike" cap="none" dirty="0" smtClean="0">
                <a:solidFill>
                  <a:srgbClr val="001D4D"/>
                </a:solidFill>
                <a:latin typeface="Trebuchet MS"/>
                <a:ea typeface="Trebuchet MS"/>
                <a:cs typeface="Trebuchet MS"/>
                <a:sym typeface="Trebuchet MS"/>
              </a:rPr>
              <a:t>No secure information is transferred or stored. </a:t>
            </a:r>
          </a:p>
          <a:p>
            <a:endParaRPr lang="en-US" dirty="0"/>
          </a:p>
        </p:txBody>
      </p:sp>
    </p:spTree>
  </p:cSld>
  <p:clrMapOvr>
    <a:masterClrMapping/>
  </p:clrMapOvr>
  <p:transition spd="slow">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Class Diagram</a:t>
            </a:r>
            <a:endParaRPr lang="en-US" dirty="0"/>
          </a:p>
        </p:txBody>
      </p:sp>
      <p:pic>
        <p:nvPicPr>
          <p:cNvPr id="4" name="Picture 25" descr="D:\Files\Images\Class Diagram  Cropped.jpg"/>
          <p:cNvPicPr>
            <a:picLocks noGrp="1" noChangeAspect="1" noChangeArrowheads="1"/>
          </p:cNvPicPr>
          <p:nvPr>
            <p:ph sz="quarter" idx="1"/>
          </p:nvPr>
        </p:nvPicPr>
        <p:blipFill>
          <a:blip r:embed="rId2"/>
          <a:srcRect/>
          <a:stretch>
            <a:fillRect/>
          </a:stretch>
        </p:blipFill>
        <p:spPr bwMode="auto">
          <a:xfrm>
            <a:off x="1905000" y="1295400"/>
            <a:ext cx="5267018" cy="4869700"/>
          </a:xfrm>
          <a:prstGeom prst="rect">
            <a:avLst/>
          </a:prstGeom>
          <a:noFill/>
        </p:spPr>
      </p:pic>
    </p:spTree>
  </p:cSld>
  <p:clrMapOvr>
    <a:masterClrMapping/>
  </p:clrMapOvr>
  <p:transition spd="slow">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Chart Diagram</a:t>
            </a:r>
            <a:endParaRPr lang="en-US" dirty="0"/>
          </a:p>
        </p:txBody>
      </p:sp>
      <p:pic>
        <p:nvPicPr>
          <p:cNvPr id="12290" name="Picture 2"/>
          <p:cNvPicPr>
            <a:picLocks noGrp="1" noChangeAspect="1" noChangeArrowheads="1"/>
          </p:cNvPicPr>
          <p:nvPr>
            <p:ph sz="quarter" idx="1"/>
          </p:nvPr>
        </p:nvPicPr>
        <p:blipFill>
          <a:blip r:embed="rId2"/>
          <a:srcRect/>
          <a:stretch>
            <a:fillRect/>
          </a:stretch>
        </p:blipFill>
        <p:spPr bwMode="auto">
          <a:xfrm>
            <a:off x="2057400" y="1295400"/>
            <a:ext cx="4752693" cy="5289176"/>
          </a:xfrm>
          <a:prstGeom prst="rect">
            <a:avLst/>
          </a:prstGeom>
          <a:noFill/>
          <a:ln w="9525">
            <a:noFill/>
            <a:miter lim="800000"/>
            <a:headEnd/>
            <a:tailEnd/>
          </a:ln>
          <a:effectLst/>
        </p:spPr>
      </p:pic>
    </p:spTree>
  </p:cSld>
  <p:clrMapOvr>
    <a:masterClrMapping/>
  </p:clrMapOvr>
  <p:transition spd="slow">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 Line Algorithm</a:t>
            </a:r>
            <a:endParaRPr lang="en-US" dirty="0"/>
          </a:p>
        </p:txBody>
      </p:sp>
      <p:sp>
        <p:nvSpPr>
          <p:cNvPr id="3" name="Content Placeholder 2"/>
          <p:cNvSpPr>
            <a:spLocks noGrp="1"/>
          </p:cNvSpPr>
          <p:nvPr>
            <p:ph sz="quarter" idx="1"/>
          </p:nvPr>
        </p:nvSpPr>
        <p:spPr/>
        <p:txBody>
          <a:bodyPr>
            <a:normAutofit/>
          </a:bodyPr>
          <a:lstStyle/>
          <a:p>
            <a:pPr marL="457200" lvl="0" indent="-457200">
              <a:spcBef>
                <a:spcPts val="0"/>
              </a:spcBef>
              <a:buClr>
                <a:srgbClr val="001D4D"/>
              </a:buClr>
              <a:buSzPct val="100000"/>
              <a:buFont typeface="Trebuchet MS"/>
              <a:buAutoNum type="arabicPeriod"/>
            </a:pPr>
            <a:r>
              <a:rPr lang="en-US" dirty="0" smtClean="0">
                <a:solidFill>
                  <a:srgbClr val="001D4D"/>
                </a:solidFill>
                <a:latin typeface="Trebuchet MS"/>
                <a:ea typeface="Trebuchet MS"/>
                <a:cs typeface="Trebuchet MS"/>
                <a:sym typeface="Trebuchet MS"/>
              </a:rPr>
              <a:t>User turns on symmetry by using a touch button</a:t>
            </a:r>
          </a:p>
          <a:p>
            <a:pPr marL="457200" lvl="0" indent="-457200">
              <a:spcBef>
                <a:spcPts val="2000"/>
              </a:spcBef>
              <a:buClr>
                <a:srgbClr val="001D4D"/>
              </a:buClr>
              <a:buSzPct val="100000"/>
              <a:buFont typeface="Trebuchet MS"/>
              <a:buAutoNum type="arabicPeriod"/>
            </a:pPr>
            <a:r>
              <a:rPr lang="en-US" dirty="0" smtClean="0">
                <a:solidFill>
                  <a:srgbClr val="001D4D"/>
                </a:solidFill>
                <a:latin typeface="Trebuchet MS"/>
                <a:ea typeface="Trebuchet MS"/>
                <a:cs typeface="Trebuchet MS"/>
                <a:sym typeface="Trebuchet MS"/>
              </a:rPr>
              <a:t>User draws a shape on the current canvas</a:t>
            </a:r>
          </a:p>
          <a:p>
            <a:pPr marL="457200" lvl="0" indent="-457200">
              <a:spcBef>
                <a:spcPts val="2000"/>
              </a:spcBef>
              <a:buClr>
                <a:srgbClr val="001D4D"/>
              </a:buClr>
              <a:buSzPct val="100000"/>
              <a:buFont typeface="Trebuchet MS"/>
              <a:buAutoNum type="arabicPeriod"/>
            </a:pPr>
            <a:r>
              <a:rPr lang="en-US" dirty="0" smtClean="0">
                <a:solidFill>
                  <a:srgbClr val="001D4D"/>
                </a:solidFill>
                <a:latin typeface="Trebuchet MS"/>
                <a:ea typeface="Trebuchet MS"/>
                <a:cs typeface="Trebuchet MS"/>
                <a:sym typeface="Trebuchet MS"/>
              </a:rPr>
              <a:t>Identify the current shape being drawn and pass it to the </a:t>
            </a:r>
            <a:r>
              <a:rPr lang="en-US" dirty="0" err="1" smtClean="0">
                <a:solidFill>
                  <a:srgbClr val="001D4D"/>
                </a:solidFill>
                <a:latin typeface="Trebuchet MS"/>
                <a:ea typeface="Trebuchet MS"/>
                <a:cs typeface="Trebuchet MS"/>
                <a:sym typeface="Trebuchet MS"/>
              </a:rPr>
              <a:t>symmetryLine</a:t>
            </a:r>
            <a:r>
              <a:rPr lang="en-US" dirty="0" smtClean="0">
                <a:solidFill>
                  <a:srgbClr val="001D4D"/>
                </a:solidFill>
                <a:latin typeface="Trebuchet MS"/>
                <a:ea typeface="Trebuchet MS"/>
                <a:cs typeface="Trebuchet MS"/>
                <a:sym typeface="Trebuchet MS"/>
              </a:rPr>
              <a:t> class</a:t>
            </a:r>
          </a:p>
          <a:p>
            <a:pPr marL="457200" lvl="0" indent="-457200">
              <a:spcBef>
                <a:spcPts val="2000"/>
              </a:spcBef>
              <a:buClr>
                <a:srgbClr val="001D4D"/>
              </a:buClr>
              <a:buSzPct val="100000"/>
              <a:buFont typeface="Trebuchet MS"/>
              <a:buAutoNum type="arabicPeriod"/>
            </a:pPr>
            <a:r>
              <a:rPr lang="en-US" dirty="0" smtClean="0">
                <a:solidFill>
                  <a:srgbClr val="001D4D"/>
                </a:solidFill>
                <a:latin typeface="Trebuchet MS"/>
                <a:ea typeface="Trebuchet MS"/>
                <a:cs typeface="Trebuchet MS"/>
                <a:sym typeface="Trebuchet MS"/>
              </a:rPr>
              <a:t>Calculate the relevant symmetry points for the given shape and symmetry line, then create a new shape.</a:t>
            </a:r>
          </a:p>
          <a:p>
            <a:pPr marL="457200" lvl="0" indent="-457200">
              <a:spcBef>
                <a:spcPts val="2000"/>
              </a:spcBef>
              <a:buClr>
                <a:srgbClr val="001D4D"/>
              </a:buClr>
              <a:buSzPct val="100000"/>
              <a:buFont typeface="Trebuchet MS"/>
              <a:buAutoNum type="arabicPeriod"/>
            </a:pPr>
            <a:r>
              <a:rPr lang="en-US" dirty="0" smtClean="0">
                <a:solidFill>
                  <a:srgbClr val="001D4D"/>
                </a:solidFill>
                <a:latin typeface="Trebuchet MS"/>
                <a:ea typeface="Trebuchet MS"/>
                <a:cs typeface="Trebuchet MS"/>
                <a:sym typeface="Trebuchet MS"/>
              </a:rPr>
              <a:t>Return the newly created symmetric shape</a:t>
            </a:r>
          </a:p>
          <a:p>
            <a:pPr marL="457200" lvl="0" indent="-457200">
              <a:spcBef>
                <a:spcPts val="2000"/>
              </a:spcBef>
              <a:buClr>
                <a:srgbClr val="001D4D"/>
              </a:buClr>
              <a:buSzPct val="100000"/>
              <a:buFont typeface="Trebuchet MS"/>
              <a:buAutoNum type="arabicPeriod"/>
            </a:pPr>
            <a:r>
              <a:rPr lang="en-US" dirty="0" smtClean="0">
                <a:solidFill>
                  <a:srgbClr val="001D4D"/>
                </a:solidFill>
                <a:latin typeface="Trebuchet MS"/>
                <a:ea typeface="Trebuchet MS"/>
                <a:cs typeface="Trebuchet MS"/>
                <a:sym typeface="Trebuchet MS"/>
              </a:rPr>
              <a:t>Draw the symmetric shape to the canvas.</a:t>
            </a:r>
            <a:endParaRPr lang="en-US" dirty="0">
              <a:solidFill>
                <a:srgbClr val="001D4D"/>
              </a:solidFill>
              <a:latin typeface="Trebuchet MS"/>
              <a:ea typeface="Trebuchet MS"/>
              <a:cs typeface="Trebuchet MS"/>
              <a:sym typeface="Trebuchet MS"/>
            </a:endParaRPr>
          </a:p>
        </p:txBody>
      </p:sp>
    </p:spTree>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a:t>
            </a:r>
            <a:endParaRPr lang="en-US" dirty="0"/>
          </a:p>
        </p:txBody>
      </p:sp>
      <p:pic>
        <p:nvPicPr>
          <p:cNvPr id="1035" name="Picture 11"/>
          <p:cNvPicPr>
            <a:picLocks noGrp="1" noChangeAspect="1" noChangeArrowheads="1"/>
          </p:cNvPicPr>
          <p:nvPr>
            <p:ph sz="quarter" idx="1"/>
          </p:nvPr>
        </p:nvPicPr>
        <p:blipFill>
          <a:blip r:embed="rId2"/>
          <a:srcRect/>
          <a:stretch>
            <a:fillRect/>
          </a:stretch>
        </p:blipFill>
        <p:spPr bwMode="auto">
          <a:xfrm>
            <a:off x="381000" y="1752600"/>
            <a:ext cx="8229600" cy="3566457"/>
          </a:xfrm>
          <a:prstGeom prst="rect">
            <a:avLst/>
          </a:prstGeom>
          <a:noFill/>
          <a:ln w="9525">
            <a:noFill/>
            <a:miter lim="800000"/>
            <a:headEnd/>
            <a:tailEnd/>
          </a:ln>
          <a:effectLst/>
        </p:spPr>
      </p:pic>
      <p:sp>
        <p:nvSpPr>
          <p:cNvPr id="1026" name="AutoShape 2" descr="daily history ch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ily history ch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aily history ch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https://fiu-scis-seniorproject.mingle.thoughtworks.com/projects/modern_touch/wiki/Overview_Page/chart/1/daily-history-chart.png?nocache=146222171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https://fiu-scis-seniorproject.mingle.thoughtworks.com/projects/modern_touch/wiki/Overview_Page/chart/1/daily-history-chart.png?nocache=146222171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838200" y="1371600"/>
            <a:ext cx="2133600" cy="381000"/>
          </a:xfrm>
          <a:prstGeom prst="rect">
            <a:avLst/>
          </a:prstGeom>
          <a:noFill/>
        </p:spPr>
        <p:txBody>
          <a:bodyPr wrap="square" rtlCol="0">
            <a:spAutoFit/>
          </a:bodyPr>
          <a:lstStyle/>
          <a:p>
            <a:r>
              <a:rPr lang="en-US" dirty="0" smtClean="0"/>
              <a:t>Burn Up Chart</a:t>
            </a:r>
            <a:endParaRPr lang="en-US" dirty="0"/>
          </a:p>
        </p:txBody>
      </p:sp>
      <p:sp>
        <p:nvSpPr>
          <p:cNvPr id="11" name="TextBox 10"/>
          <p:cNvSpPr txBox="1"/>
          <p:nvPr/>
        </p:nvSpPr>
        <p:spPr>
          <a:xfrm>
            <a:off x="533400" y="5334000"/>
            <a:ext cx="8077200" cy="923330"/>
          </a:xfrm>
          <a:prstGeom prst="rect">
            <a:avLst/>
          </a:prstGeom>
          <a:noFill/>
        </p:spPr>
        <p:txBody>
          <a:bodyPr wrap="square" rtlCol="0">
            <a:spAutoFit/>
          </a:bodyPr>
          <a:lstStyle/>
          <a:p>
            <a:r>
              <a:rPr lang="en-US" dirty="0" smtClean="0"/>
              <a:t>With the exclusion of a few ‘future’ user stories that will be added to the backlog for the next semester, our team completed all of our tasks for the Semester, completing even more than our product owner could have imagined!</a:t>
            </a:r>
            <a:endParaRPr lang="en-US" dirty="0"/>
          </a:p>
        </p:txBody>
      </p:sp>
    </p:spTree>
  </p:cSld>
  <p:clrMapOvr>
    <a:masterClrMapping/>
  </p:clrMapOvr>
  <p:transition spd="slow">
    <p:cov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Sunny Day Test</a:t>
            </a:r>
            <a:endParaRPr lang="en-US" dirty="0"/>
          </a:p>
        </p:txBody>
      </p:sp>
      <p:graphicFrame>
        <p:nvGraphicFramePr>
          <p:cNvPr id="5" name="Shape 254"/>
          <p:cNvGraphicFramePr/>
          <p:nvPr/>
        </p:nvGraphicFramePr>
        <p:xfrm>
          <a:off x="779462" y="1600200"/>
          <a:ext cx="7583500" cy="4531410"/>
        </p:xfrm>
        <a:graphic>
          <a:graphicData uri="http://schemas.openxmlformats.org/drawingml/2006/table">
            <a:tbl>
              <a:tblPr firstRow="1" bandRow="1">
                <a:noFill/>
              </a:tblPr>
              <a:tblGrid>
                <a:gridCol w="3791750"/>
                <a:gridCol w="3791750"/>
              </a:tblGrid>
              <a:tr h="599450">
                <a:tc>
                  <a:txBody>
                    <a:bodyPr/>
                    <a:lstStyle/>
                    <a:p>
                      <a:pPr marL="0" marR="0" lvl="0" indent="0" algn="l" rtl="0">
                        <a:spcBef>
                          <a:spcPts val="0"/>
                        </a:spcBef>
                        <a:buSzPct val="25000"/>
                        <a:buNone/>
                      </a:pPr>
                      <a:r>
                        <a:rPr lang="en-US" sz="1800" u="none" strike="noStrike" cap="none" dirty="0"/>
                        <a:t>Test ID</a:t>
                      </a:r>
                    </a:p>
                  </a:txBody>
                  <a:tcPr marL="91450" marR="91450" marT="45725" marB="45725"/>
                </a:tc>
                <a:tc>
                  <a:txBody>
                    <a:bodyPr/>
                    <a:lstStyle/>
                    <a:p>
                      <a:pPr marL="0" marR="0" lvl="0" indent="0" algn="l" rtl="0">
                        <a:spcBef>
                          <a:spcPts val="0"/>
                        </a:spcBef>
                        <a:buSzPct val="25000"/>
                        <a:buNone/>
                      </a:pPr>
                      <a:r>
                        <a:rPr lang="en-US" sz="1800"/>
                        <a:t>Symmetry Line – Draw Line</a:t>
                      </a:r>
                    </a:p>
                  </a:txBody>
                  <a:tcPr marL="91450" marR="91450" marT="45725" marB="45725"/>
                </a:tc>
              </a:tr>
              <a:tr h="370850">
                <a:tc>
                  <a:txBody>
                    <a:bodyPr/>
                    <a:lstStyle/>
                    <a:p>
                      <a:pPr marL="0" marR="0" lvl="0" indent="0" algn="l" rtl="0">
                        <a:spcBef>
                          <a:spcPts val="0"/>
                        </a:spcBef>
                        <a:buSzPct val="25000"/>
                        <a:buNone/>
                      </a:pPr>
                      <a:r>
                        <a:rPr lang="en-US" sz="1800"/>
                        <a:t>Test Purpose</a:t>
                      </a:r>
                    </a:p>
                  </a:txBody>
                  <a:tcPr marL="91450" marR="91450" marT="45725" marB="45725"/>
                </a:tc>
                <a:tc>
                  <a:txBody>
                    <a:bodyPr/>
                    <a:lstStyle/>
                    <a:p>
                      <a:pPr marL="0" marR="0" lvl="0" indent="0" algn="l" rtl="0">
                        <a:spcBef>
                          <a:spcPts val="0"/>
                        </a:spcBef>
                        <a:buSzPct val="25000"/>
                        <a:buNone/>
                      </a:pPr>
                      <a:r>
                        <a:rPr lang="en-US" sz="1800"/>
                        <a:t>Check to see if the user can successfully draw a line symmetric to our ‘Symmetry Line’</a:t>
                      </a:r>
                    </a:p>
                  </a:txBody>
                  <a:tcPr marL="91450" marR="91450" marT="45725" marB="45725"/>
                </a:tc>
              </a:tr>
              <a:tr h="370850">
                <a:tc>
                  <a:txBody>
                    <a:bodyPr/>
                    <a:lstStyle/>
                    <a:p>
                      <a:pPr marL="0" marR="0" lvl="0" indent="0" algn="l" rtl="0">
                        <a:spcBef>
                          <a:spcPts val="0"/>
                        </a:spcBef>
                        <a:buSzPct val="25000"/>
                        <a:buNone/>
                      </a:pPr>
                      <a:r>
                        <a:rPr lang="en-US" sz="1800"/>
                        <a:t>Test Setup</a:t>
                      </a:r>
                    </a:p>
                  </a:txBody>
                  <a:tcPr marL="91450" marR="91450" marT="45725" marB="45725"/>
                </a:tc>
                <a:tc>
                  <a:txBody>
                    <a:bodyPr/>
                    <a:lstStyle/>
                    <a:p>
                      <a:pPr marL="0" marR="0" lvl="0" indent="0" algn="l" rtl="0">
                        <a:spcBef>
                          <a:spcPts val="0"/>
                        </a:spcBef>
                        <a:buSzPct val="25000"/>
                        <a:buNone/>
                      </a:pPr>
                      <a:r>
                        <a:rPr lang="en-US" sz="1800"/>
                        <a:t>Tap the Symmetry Line button</a:t>
                      </a:r>
                    </a:p>
                    <a:p>
                      <a:pPr marL="0" marR="0" lvl="0" indent="0" algn="l" rtl="0">
                        <a:spcBef>
                          <a:spcPts val="0"/>
                        </a:spcBef>
                        <a:buSzPct val="25000"/>
                        <a:buNone/>
                      </a:pPr>
                      <a:r>
                        <a:rPr lang="en-US" sz="1800"/>
                        <a:t>Tap the ‘Line’ shape button</a:t>
                      </a:r>
                    </a:p>
                    <a:p>
                      <a:pPr marL="0" marR="0" lvl="0" indent="0" algn="l" rtl="0">
                        <a:spcBef>
                          <a:spcPts val="0"/>
                        </a:spcBef>
                        <a:buSzPct val="25000"/>
                        <a:buNone/>
                      </a:pPr>
                      <a:r>
                        <a:rPr lang="en-US" sz="1800"/>
                        <a:t>Begin drawing line</a:t>
                      </a:r>
                    </a:p>
                  </a:txBody>
                  <a:tcPr marL="91450" marR="91450" marT="45725" marB="45725"/>
                </a:tc>
              </a:tr>
              <a:tr h="370850">
                <a:tc>
                  <a:txBody>
                    <a:bodyPr/>
                    <a:lstStyle/>
                    <a:p>
                      <a:pPr marL="0" marR="0" lvl="0" indent="0" algn="l" rtl="0">
                        <a:spcBef>
                          <a:spcPts val="0"/>
                        </a:spcBef>
                        <a:buSzPct val="25000"/>
                        <a:buNone/>
                      </a:pPr>
                      <a:r>
                        <a:rPr lang="en-US" sz="1800"/>
                        <a:t>Test Output</a:t>
                      </a:r>
                    </a:p>
                  </a:txBody>
                  <a:tcPr marL="91450" marR="91450" marT="45725" marB="45725"/>
                </a:tc>
                <a:tc>
                  <a:txBody>
                    <a:bodyPr/>
                    <a:lstStyle/>
                    <a:p>
                      <a:pPr marL="0" marR="0" lvl="0" indent="0" algn="l" rtl="0">
                        <a:spcBef>
                          <a:spcPts val="0"/>
                        </a:spcBef>
                        <a:buSzPct val="25000"/>
                        <a:buNone/>
                      </a:pPr>
                      <a:r>
                        <a:rPr lang="en-US" sz="1800"/>
                        <a:t>Drew a line opposite our line of symmetry whenever the user draws a line of any size or color.</a:t>
                      </a:r>
                    </a:p>
                  </a:txBody>
                  <a:tcPr marL="91450" marR="91450" marT="45725" marB="45725"/>
                </a:tc>
              </a:tr>
              <a:tr h="370850">
                <a:tc>
                  <a:txBody>
                    <a:bodyPr/>
                    <a:lstStyle/>
                    <a:p>
                      <a:pPr marL="0" marR="0" lvl="0" indent="0" algn="l" rtl="0">
                        <a:spcBef>
                          <a:spcPts val="0"/>
                        </a:spcBef>
                        <a:buSzPct val="25000"/>
                        <a:buNone/>
                      </a:pPr>
                      <a:r>
                        <a:rPr lang="en-US" sz="1800" dirty="0"/>
                        <a:t>Expected Output</a:t>
                      </a:r>
                    </a:p>
                  </a:txBody>
                  <a:tcPr marL="91450" marR="91450" marT="45725" marB="45725"/>
                </a:tc>
                <a:tc>
                  <a:txBody>
                    <a:bodyPr/>
                    <a:lstStyle/>
                    <a:p>
                      <a:pPr marL="0" marR="0" lvl="0" indent="0" algn="l" rtl="0">
                        <a:spcBef>
                          <a:spcPts val="0"/>
                        </a:spcBef>
                        <a:buSzPct val="25000"/>
                        <a:buNone/>
                      </a:pPr>
                      <a:r>
                        <a:rPr lang="en-US" sz="1800" dirty="0"/>
                        <a:t>Two lines should be drawn every time. The lines should be on opposite sides of the current line of symmetry.</a:t>
                      </a:r>
                    </a:p>
                  </a:txBody>
                  <a:tcPr marL="91450" marR="91450" marT="45725" marB="45725"/>
                </a:tc>
              </a:tr>
            </a:tbl>
          </a:graphicData>
        </a:graphic>
      </p:graphicFrame>
    </p:spTree>
  </p:cSld>
  <p:clrMapOvr>
    <a:masterClrMapping/>
  </p:clrMapOvr>
  <p:transition spd="slow">
    <p:cov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Rainy Day Test</a:t>
            </a:r>
            <a:endParaRPr lang="en-US" dirty="0"/>
          </a:p>
        </p:txBody>
      </p:sp>
      <p:graphicFrame>
        <p:nvGraphicFramePr>
          <p:cNvPr id="4" name="Shape 260"/>
          <p:cNvGraphicFramePr/>
          <p:nvPr/>
        </p:nvGraphicFramePr>
        <p:xfrm>
          <a:off x="779462" y="1828800"/>
          <a:ext cx="7583500" cy="4023410"/>
        </p:xfrm>
        <a:graphic>
          <a:graphicData uri="http://schemas.openxmlformats.org/drawingml/2006/table">
            <a:tbl>
              <a:tblPr firstRow="1" bandRow="1">
                <a:noFill/>
              </a:tblPr>
              <a:tblGrid>
                <a:gridCol w="3791750"/>
                <a:gridCol w="3791750"/>
              </a:tblGrid>
              <a:tr h="370850">
                <a:tc>
                  <a:txBody>
                    <a:bodyPr/>
                    <a:lstStyle/>
                    <a:p>
                      <a:pPr marL="0" marR="0" lvl="0" indent="0" algn="l" rtl="0">
                        <a:spcBef>
                          <a:spcPts val="0"/>
                        </a:spcBef>
                        <a:buSzPct val="25000"/>
                        <a:buNone/>
                      </a:pPr>
                      <a:r>
                        <a:rPr lang="en-US" sz="1800" dirty="0"/>
                        <a:t>Test ID</a:t>
                      </a:r>
                    </a:p>
                  </a:txBody>
                  <a:tcPr marL="91450" marR="91450" marT="45725" marB="45725"/>
                </a:tc>
                <a:tc>
                  <a:txBody>
                    <a:bodyPr/>
                    <a:lstStyle/>
                    <a:p>
                      <a:pPr marL="0" marR="0" lvl="0" indent="0" algn="l" rtl="0">
                        <a:spcBef>
                          <a:spcPts val="0"/>
                        </a:spcBef>
                        <a:buSzPct val="25000"/>
                        <a:buNone/>
                      </a:pPr>
                      <a:r>
                        <a:rPr lang="en-US" sz="1800"/>
                        <a:t>Symmetry Line – Turn off Symmetry</a:t>
                      </a:r>
                    </a:p>
                  </a:txBody>
                  <a:tcPr marL="91450" marR="91450" marT="45725" marB="45725"/>
                </a:tc>
              </a:tr>
              <a:tr h="370850">
                <a:tc>
                  <a:txBody>
                    <a:bodyPr/>
                    <a:lstStyle/>
                    <a:p>
                      <a:pPr marL="0" marR="0" lvl="0" indent="0" algn="l" rtl="0">
                        <a:spcBef>
                          <a:spcPts val="0"/>
                        </a:spcBef>
                        <a:buSzPct val="25000"/>
                        <a:buNone/>
                      </a:pPr>
                      <a:r>
                        <a:rPr lang="en-US" sz="1800"/>
                        <a:t>Test Purpose</a:t>
                      </a:r>
                    </a:p>
                  </a:txBody>
                  <a:tcPr marL="91450" marR="91450" marT="45725" marB="45725"/>
                </a:tc>
                <a:tc>
                  <a:txBody>
                    <a:bodyPr/>
                    <a:lstStyle/>
                    <a:p>
                      <a:pPr marL="0" marR="0" lvl="0" indent="0" algn="l" rtl="0">
                        <a:spcBef>
                          <a:spcPts val="0"/>
                        </a:spcBef>
                        <a:buSzPct val="25000"/>
                        <a:buNone/>
                      </a:pPr>
                      <a:r>
                        <a:rPr lang="en-US" sz="1800"/>
                        <a:t>Ensure Symmetric Lines don’t draw when it is turned off.</a:t>
                      </a:r>
                    </a:p>
                  </a:txBody>
                  <a:tcPr marL="91450" marR="91450" marT="45725" marB="45725"/>
                </a:tc>
              </a:tr>
              <a:tr h="370850">
                <a:tc>
                  <a:txBody>
                    <a:bodyPr/>
                    <a:lstStyle/>
                    <a:p>
                      <a:pPr marL="0" marR="0" lvl="0" indent="0" algn="l" rtl="0">
                        <a:spcBef>
                          <a:spcPts val="0"/>
                        </a:spcBef>
                        <a:buSzPct val="25000"/>
                        <a:buNone/>
                      </a:pPr>
                      <a:r>
                        <a:rPr lang="en-US" sz="1800"/>
                        <a:t>Test Setup</a:t>
                      </a:r>
                    </a:p>
                  </a:txBody>
                  <a:tcPr marL="91450" marR="91450" marT="45725" marB="45725"/>
                </a:tc>
                <a:tc>
                  <a:txBody>
                    <a:bodyPr/>
                    <a:lstStyle/>
                    <a:p>
                      <a:pPr marL="0" marR="0" lvl="0" indent="0" algn="l" rtl="0">
                        <a:spcBef>
                          <a:spcPts val="0"/>
                        </a:spcBef>
                        <a:buSzPct val="25000"/>
                        <a:buNone/>
                      </a:pPr>
                      <a:r>
                        <a:rPr lang="en-US" sz="1800"/>
                        <a:t>User toggles the symmetry line on. Then the user toggles the symmetry line off. </a:t>
                      </a:r>
                    </a:p>
                  </a:txBody>
                  <a:tcPr marL="91450" marR="91450" marT="45725" marB="45725"/>
                </a:tc>
              </a:tr>
              <a:tr h="370850">
                <a:tc>
                  <a:txBody>
                    <a:bodyPr/>
                    <a:lstStyle/>
                    <a:p>
                      <a:pPr marL="0" marR="0" lvl="0" indent="0" algn="l" rtl="0">
                        <a:spcBef>
                          <a:spcPts val="0"/>
                        </a:spcBef>
                        <a:buSzPct val="25000"/>
                        <a:buNone/>
                      </a:pPr>
                      <a:r>
                        <a:rPr lang="en-US" sz="1800"/>
                        <a:t>Test Output</a:t>
                      </a:r>
                    </a:p>
                  </a:txBody>
                  <a:tcPr marL="91450" marR="91450" marT="45725" marB="45725"/>
                </a:tc>
                <a:tc>
                  <a:txBody>
                    <a:bodyPr/>
                    <a:lstStyle/>
                    <a:p>
                      <a:pPr marL="0" marR="0" lvl="0" indent="0" algn="l" rtl="0">
                        <a:spcBef>
                          <a:spcPts val="0"/>
                        </a:spcBef>
                        <a:buSzPct val="25000"/>
                        <a:buNone/>
                      </a:pPr>
                      <a:r>
                        <a:rPr lang="en-US" sz="1800"/>
                        <a:t>User drew a circle. Only one circle was drawn. </a:t>
                      </a:r>
                    </a:p>
                    <a:p>
                      <a:pPr marL="0" marR="0" lvl="0" indent="0" algn="l" rtl="0">
                        <a:spcBef>
                          <a:spcPts val="0"/>
                        </a:spcBef>
                        <a:buSzPct val="25000"/>
                        <a:buNone/>
                      </a:pPr>
                      <a:r>
                        <a:rPr lang="en-US" sz="1800"/>
                        <a:t>User drew a line. Only one line was drawn.</a:t>
                      </a:r>
                    </a:p>
                  </a:txBody>
                  <a:tcPr marL="91450" marR="91450" marT="45725" marB="45725"/>
                </a:tc>
              </a:tr>
              <a:tr h="370850">
                <a:tc>
                  <a:txBody>
                    <a:bodyPr/>
                    <a:lstStyle/>
                    <a:p>
                      <a:pPr marL="0" marR="0" lvl="0" indent="0" algn="l" rtl="0">
                        <a:spcBef>
                          <a:spcPts val="0"/>
                        </a:spcBef>
                        <a:buSzPct val="25000"/>
                        <a:buNone/>
                      </a:pPr>
                      <a:r>
                        <a:rPr lang="en-US" sz="1800" dirty="0"/>
                        <a:t>Expected Output</a:t>
                      </a:r>
                    </a:p>
                  </a:txBody>
                  <a:tcPr marL="91450" marR="91450" marT="45725" marB="45725"/>
                </a:tc>
                <a:tc>
                  <a:txBody>
                    <a:bodyPr/>
                    <a:lstStyle/>
                    <a:p>
                      <a:pPr marL="0" marR="0" lvl="0" indent="0" algn="l" rtl="0">
                        <a:spcBef>
                          <a:spcPts val="0"/>
                        </a:spcBef>
                        <a:buSzPct val="25000"/>
                        <a:buNone/>
                      </a:pPr>
                      <a:r>
                        <a:rPr lang="en-US" sz="1800" dirty="0"/>
                        <a:t>Only a single shape should be drawn for each touch input.</a:t>
                      </a:r>
                    </a:p>
                  </a:txBody>
                  <a:tcPr marL="91450" marR="91450" marT="45725" marB="45725"/>
                </a:tc>
              </a:tr>
            </a:tbl>
          </a:graphicData>
        </a:graphic>
      </p:graphicFrame>
    </p:spTree>
  </p:cSld>
  <p:clrMapOvr>
    <a:masterClrMapping/>
  </p:clrMapOvr>
  <p:transition spd="slow">
    <p:cov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a:t>
            </a:r>
            <a:r>
              <a:rPr lang="en-US" dirty="0" smtClean="0"/>
              <a:t>Demo</a:t>
            </a:r>
            <a:endParaRPr lang="en-US" dirty="0"/>
          </a:p>
        </p:txBody>
      </p:sp>
      <p:sp>
        <p:nvSpPr>
          <p:cNvPr id="3" name="Content Placeholder 2"/>
          <p:cNvSpPr>
            <a:spLocks noGrp="1"/>
          </p:cNvSpPr>
          <p:nvPr>
            <p:ph sz="quarter" idx="1"/>
          </p:nvPr>
        </p:nvSpPr>
        <p:spPr/>
        <p:txBody>
          <a:bodyPr/>
          <a:lstStyle/>
          <a:p>
            <a:r>
              <a:rPr lang="en-US" dirty="0" smtClean="0"/>
              <a:t>The Demo will cover the basic features of following devices:</a:t>
            </a:r>
          </a:p>
          <a:p>
            <a:pPr lvl="1"/>
            <a:r>
              <a:rPr lang="en-US" dirty="0" err="1" smtClean="0"/>
              <a:t>Multitouch</a:t>
            </a:r>
            <a:r>
              <a:rPr lang="en-US" dirty="0"/>
              <a:t> </a:t>
            </a:r>
            <a:r>
              <a:rPr lang="en-US" dirty="0" smtClean="0"/>
              <a:t>Screen</a:t>
            </a:r>
          </a:p>
          <a:p>
            <a:pPr lvl="1"/>
            <a:r>
              <a:rPr lang="en-US" dirty="0" smtClean="0"/>
              <a:t>Leap Motion</a:t>
            </a:r>
          </a:p>
          <a:p>
            <a:pPr lvl="1"/>
            <a:r>
              <a:rPr lang="en-US" dirty="0" smtClean="0"/>
              <a:t>Real Sense</a:t>
            </a:r>
          </a:p>
          <a:p>
            <a:pPr marL="365760" lvl="1" indent="0">
              <a:buNone/>
            </a:pPr>
            <a:endParaRPr lang="en-US" dirty="0"/>
          </a:p>
          <a:p>
            <a:r>
              <a:rPr lang="en-US" dirty="0" smtClean="0"/>
              <a:t>Leap Motion hand gestures and Real Sense facial gestures will be shown in a more detailed video.</a:t>
            </a:r>
          </a:p>
        </p:txBody>
      </p:sp>
    </p:spTree>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a:t>We were employed with creating a painting application that benefitted from these unique input methods </a:t>
            </a:r>
          </a:p>
          <a:p>
            <a:pPr lvl="1">
              <a:buFont typeface="Wingdings" pitchFamily="2" charset="2"/>
              <a:buChar char="Ø"/>
            </a:pPr>
            <a:r>
              <a:rPr lang="en-US" sz="3200" dirty="0" smtClean="0"/>
              <a:t>Touch Pad</a:t>
            </a:r>
          </a:p>
          <a:p>
            <a:pPr lvl="1">
              <a:buFont typeface="Wingdings" pitchFamily="2" charset="2"/>
              <a:buChar char="Ø"/>
            </a:pPr>
            <a:r>
              <a:rPr lang="en-US" sz="3200" dirty="0" smtClean="0"/>
              <a:t>Eye Tracking</a:t>
            </a:r>
          </a:p>
          <a:p>
            <a:pPr lvl="1">
              <a:buFont typeface="Wingdings" pitchFamily="2" charset="2"/>
              <a:buChar char="Ø"/>
            </a:pPr>
            <a:r>
              <a:rPr lang="en-US" sz="3200" dirty="0" smtClean="0"/>
              <a:t>Hand Recognition</a:t>
            </a:r>
          </a:p>
          <a:p>
            <a:pPr lvl="1">
              <a:buFont typeface="Wingdings" pitchFamily="2" charset="2"/>
              <a:buChar char="Ø"/>
            </a:pPr>
            <a:r>
              <a:rPr lang="en-US" sz="3200" dirty="0" smtClean="0"/>
              <a:t>Facial Expressions </a:t>
            </a:r>
          </a:p>
          <a:p>
            <a:pPr lvl="1">
              <a:buFont typeface="Wingdings" pitchFamily="2" charset="2"/>
              <a:buChar char="Ø"/>
            </a:pPr>
            <a:endParaRPr lang="en-US" sz="3200" dirty="0" smtClean="0"/>
          </a:p>
          <a:p>
            <a:r>
              <a:rPr lang="en-US" dirty="0"/>
              <a:t>Implementing basic paint functionality is crucial for the applications development. The program should be able to perform functions such as </a:t>
            </a:r>
          </a:p>
          <a:p>
            <a:pPr lvl="1">
              <a:buFont typeface="Wingdings" pitchFamily="2" charset="2"/>
              <a:buChar char="Ø"/>
            </a:pPr>
            <a:r>
              <a:rPr lang="en-US" sz="3200" dirty="0" smtClean="0"/>
              <a:t> Drawing</a:t>
            </a:r>
          </a:p>
          <a:p>
            <a:pPr lvl="1">
              <a:buFont typeface="Wingdings" pitchFamily="2" charset="2"/>
              <a:buChar char="Ø"/>
            </a:pPr>
            <a:r>
              <a:rPr lang="en-US" sz="3200" dirty="0" smtClean="0"/>
              <a:t> Changing Colors</a:t>
            </a:r>
          </a:p>
          <a:p>
            <a:pPr lvl="1">
              <a:buFont typeface="Wingdings" pitchFamily="2" charset="2"/>
              <a:buChar char="Ø"/>
            </a:pPr>
            <a:r>
              <a:rPr lang="en-US" sz="3200" dirty="0" smtClean="0"/>
              <a:t> Changing Shapes</a:t>
            </a:r>
          </a:p>
          <a:p>
            <a:pPr lvl="1">
              <a:buFont typeface="Wingdings" pitchFamily="2" charset="2"/>
              <a:buChar char="Ø"/>
            </a:pPr>
            <a:r>
              <a:rPr lang="en-US" sz="3200" dirty="0" smtClean="0"/>
              <a:t> Layer Support </a:t>
            </a:r>
          </a:p>
          <a:p>
            <a:pPr lvl="1">
              <a:buFont typeface="Wingdings" pitchFamily="2" charset="2"/>
              <a:buChar char="Ø"/>
            </a:pPr>
            <a:endParaRPr lang="en-US" sz="3200" dirty="0" smtClean="0"/>
          </a:p>
          <a:p>
            <a:r>
              <a:rPr lang="en-US" dirty="0"/>
              <a:t>An intuitive UI and control over input devices is also needed for testing these new technologies and discovering how best to use </a:t>
            </a:r>
            <a:r>
              <a:rPr lang="en-US" dirty="0" smtClean="0"/>
              <a:t>them as well as their limitations.</a:t>
            </a:r>
            <a:endParaRPr lang="en-US" dirty="0"/>
          </a:p>
          <a:p>
            <a:endParaRPr lang="en-US" dirty="0"/>
          </a:p>
        </p:txBody>
      </p:sp>
    </p:spTree>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Sprint 1 </a:t>
            </a:r>
            <a:endParaRPr lang="en-US" dirty="0"/>
          </a:p>
        </p:txBody>
      </p:sp>
      <p:sp>
        <p:nvSpPr>
          <p:cNvPr id="3" name="Content Placeholder 2"/>
          <p:cNvSpPr>
            <a:spLocks noGrp="1"/>
          </p:cNvSpPr>
          <p:nvPr>
            <p:ph sz="quarter" idx="1"/>
          </p:nvPr>
        </p:nvSpPr>
        <p:spPr>
          <a:xfrm>
            <a:off x="381000" y="1371600"/>
            <a:ext cx="8229600" cy="2057399"/>
          </a:xfrm>
        </p:spPr>
        <p:txBody>
          <a:bodyPr>
            <a:normAutofit/>
          </a:bodyPr>
          <a:lstStyle/>
          <a:p>
            <a:r>
              <a:rPr lang="en-US" dirty="0" smtClean="0"/>
              <a:t>Familiarized ourselves with C++</a:t>
            </a:r>
          </a:p>
          <a:p>
            <a:r>
              <a:rPr lang="en-US" dirty="0" smtClean="0"/>
              <a:t>Reviewed previous </a:t>
            </a:r>
            <a:r>
              <a:rPr lang="en-US" dirty="0" err="1" smtClean="0"/>
              <a:t>OpenHID</a:t>
            </a:r>
            <a:r>
              <a:rPr lang="en-US" dirty="0" smtClean="0"/>
              <a:t> projects</a:t>
            </a:r>
          </a:p>
          <a:p>
            <a:r>
              <a:rPr lang="en-US" dirty="0" smtClean="0"/>
              <a:t>Research and </a:t>
            </a:r>
            <a:r>
              <a:rPr lang="en-US" dirty="0"/>
              <a:t>i</a:t>
            </a:r>
            <a:r>
              <a:rPr lang="en-US" dirty="0" smtClean="0"/>
              <a:t>nstalled </a:t>
            </a:r>
            <a:r>
              <a:rPr lang="en-US" dirty="0"/>
              <a:t>n</a:t>
            </a:r>
            <a:r>
              <a:rPr lang="en-US" dirty="0" smtClean="0"/>
              <a:t>ecessary devices</a:t>
            </a:r>
          </a:p>
          <a:p>
            <a:r>
              <a:rPr lang="en-US" dirty="0" smtClean="0"/>
              <a:t>Implemented basic drawing </a:t>
            </a:r>
            <a:r>
              <a:rPr lang="en-US" dirty="0"/>
              <a:t>f</a:t>
            </a:r>
            <a:r>
              <a:rPr lang="en-US" dirty="0" smtClean="0"/>
              <a:t>unctions</a:t>
            </a:r>
          </a:p>
          <a:p>
            <a:endParaRPr lang="en-US" dirty="0" smtClean="0"/>
          </a:p>
          <a:p>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962400"/>
            <a:ext cx="73152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5521275"/>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Sprint 2 </a:t>
            </a:r>
            <a:endParaRPr lang="en-US" dirty="0"/>
          </a:p>
        </p:txBody>
      </p:sp>
      <p:sp>
        <p:nvSpPr>
          <p:cNvPr id="3" name="Content Placeholder 2"/>
          <p:cNvSpPr>
            <a:spLocks noGrp="1"/>
          </p:cNvSpPr>
          <p:nvPr>
            <p:ph sz="quarter" idx="1"/>
          </p:nvPr>
        </p:nvSpPr>
        <p:spPr>
          <a:xfrm>
            <a:off x="457200" y="1371600"/>
            <a:ext cx="8229600" cy="2057399"/>
          </a:xfrm>
        </p:spPr>
        <p:txBody>
          <a:bodyPr>
            <a:normAutofit/>
          </a:bodyPr>
          <a:lstStyle/>
          <a:p>
            <a:r>
              <a:rPr lang="en-US" dirty="0" smtClean="0"/>
              <a:t>Implemented basic </a:t>
            </a:r>
            <a:r>
              <a:rPr lang="en-US" dirty="0"/>
              <a:t>l</a:t>
            </a:r>
            <a:r>
              <a:rPr lang="en-US" dirty="0" smtClean="0"/>
              <a:t>eap motion </a:t>
            </a:r>
            <a:r>
              <a:rPr lang="en-US" dirty="0"/>
              <a:t>d</a:t>
            </a:r>
            <a:r>
              <a:rPr lang="en-US" dirty="0" smtClean="0"/>
              <a:t>rawing and gestures</a:t>
            </a:r>
          </a:p>
          <a:p>
            <a:r>
              <a:rPr lang="en-US" dirty="0" smtClean="0"/>
              <a:t>Expanded on </a:t>
            </a:r>
            <a:r>
              <a:rPr lang="en-US" dirty="0" err="1"/>
              <a:t>m</a:t>
            </a:r>
            <a:r>
              <a:rPr lang="en-US" dirty="0" err="1" smtClean="0"/>
              <a:t>ultitouch</a:t>
            </a:r>
            <a:r>
              <a:rPr lang="en-US" dirty="0" smtClean="0"/>
              <a:t> drawing with addition of shapes and multiple </a:t>
            </a:r>
            <a:r>
              <a:rPr lang="en-US" dirty="0"/>
              <a:t>l</a:t>
            </a:r>
            <a:r>
              <a:rPr lang="en-US" dirty="0" smtClean="0"/>
              <a:t>ayers</a:t>
            </a:r>
          </a:p>
          <a:p>
            <a:r>
              <a:rPr lang="en-US" dirty="0" smtClean="0"/>
              <a:t>Implemented </a:t>
            </a:r>
            <a:r>
              <a:rPr lang="en-US" dirty="0" err="1"/>
              <a:t>e</a:t>
            </a:r>
            <a:r>
              <a:rPr lang="en-US" dirty="0" err="1" smtClean="0"/>
              <a:t>yeX</a:t>
            </a:r>
            <a:r>
              <a:rPr lang="en-US" dirty="0" smtClean="0"/>
              <a:t> gaze </a:t>
            </a:r>
            <a:r>
              <a:rPr lang="en-US" dirty="0"/>
              <a:t>t</a:t>
            </a:r>
            <a:r>
              <a:rPr lang="en-US" dirty="0" smtClean="0"/>
              <a:t>racking</a:t>
            </a:r>
          </a:p>
          <a:p>
            <a:endParaRPr lang="en-US" dirty="0" smtClean="0"/>
          </a:p>
          <a:p>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070888"/>
            <a:ext cx="78486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4209627"/>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Sprint 3 </a:t>
            </a:r>
            <a:endParaRPr lang="en-US" dirty="0"/>
          </a:p>
        </p:txBody>
      </p:sp>
      <p:sp>
        <p:nvSpPr>
          <p:cNvPr id="3" name="Content Placeholder 2"/>
          <p:cNvSpPr>
            <a:spLocks noGrp="1"/>
          </p:cNvSpPr>
          <p:nvPr>
            <p:ph sz="quarter" idx="1"/>
          </p:nvPr>
        </p:nvSpPr>
        <p:spPr>
          <a:xfrm>
            <a:off x="381000" y="1524000"/>
            <a:ext cx="8229600" cy="2057399"/>
          </a:xfrm>
        </p:spPr>
        <p:txBody>
          <a:bodyPr>
            <a:normAutofit/>
          </a:bodyPr>
          <a:lstStyle/>
          <a:p>
            <a:r>
              <a:rPr lang="en-US" dirty="0" smtClean="0"/>
              <a:t>Designed user </a:t>
            </a:r>
            <a:r>
              <a:rPr lang="en-US" dirty="0"/>
              <a:t>i</a:t>
            </a:r>
            <a:r>
              <a:rPr lang="en-US" dirty="0" smtClean="0"/>
              <a:t>nterface for devices</a:t>
            </a:r>
          </a:p>
          <a:p>
            <a:r>
              <a:rPr lang="en-US" dirty="0" smtClean="0"/>
              <a:t>Implemented Basic feedback for each </a:t>
            </a:r>
            <a:r>
              <a:rPr lang="en-US" dirty="0"/>
              <a:t>d</a:t>
            </a:r>
            <a:r>
              <a:rPr lang="en-US" dirty="0" smtClean="0"/>
              <a:t>evice</a:t>
            </a:r>
          </a:p>
          <a:p>
            <a:r>
              <a:rPr lang="en-US" dirty="0" smtClean="0"/>
              <a:t>Added additional features to leap drawing and improved line draw performance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267200"/>
            <a:ext cx="777240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4209627"/>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Sprint 4</a:t>
            </a:r>
            <a:endParaRPr lang="en-US" dirty="0"/>
          </a:p>
        </p:txBody>
      </p:sp>
      <p:sp>
        <p:nvSpPr>
          <p:cNvPr id="3" name="Content Placeholder 2"/>
          <p:cNvSpPr>
            <a:spLocks noGrp="1"/>
          </p:cNvSpPr>
          <p:nvPr>
            <p:ph sz="quarter" idx="1"/>
          </p:nvPr>
        </p:nvSpPr>
        <p:spPr>
          <a:xfrm>
            <a:off x="419100" y="1295400"/>
            <a:ext cx="8229600" cy="2057399"/>
          </a:xfrm>
        </p:spPr>
        <p:txBody>
          <a:bodyPr>
            <a:normAutofit fontScale="92500"/>
          </a:bodyPr>
          <a:lstStyle/>
          <a:p>
            <a:r>
              <a:rPr lang="en-US" dirty="0" smtClean="0"/>
              <a:t>Implemented device connections status</a:t>
            </a:r>
          </a:p>
          <a:p>
            <a:r>
              <a:rPr lang="en-US" dirty="0" smtClean="0"/>
              <a:t>Began working with real sense device</a:t>
            </a:r>
          </a:p>
          <a:p>
            <a:r>
              <a:rPr lang="en-US" dirty="0" smtClean="0"/>
              <a:t>Additional features for </a:t>
            </a:r>
            <a:r>
              <a:rPr lang="en-US" dirty="0" err="1"/>
              <a:t>m</a:t>
            </a:r>
            <a:r>
              <a:rPr lang="en-US" dirty="0" err="1" smtClean="0"/>
              <a:t>ultitouch</a:t>
            </a:r>
            <a:r>
              <a:rPr lang="en-US" dirty="0" smtClean="0"/>
              <a:t> implemented such radial menu, layer visualization, and double tap gesture</a:t>
            </a:r>
          </a:p>
          <a:p>
            <a:r>
              <a:rPr lang="en-US" dirty="0" smtClean="0"/>
              <a:t>Added symmetry capabilities to draw functionality</a:t>
            </a:r>
          </a:p>
          <a:p>
            <a:endParaRPr lang="en-US" dirty="0" smtClean="0"/>
          </a:p>
          <a:p>
            <a:endParaRPr lang="en-US" dirty="0" smtClean="0"/>
          </a:p>
          <a:p>
            <a:endParaRPr lang="en-US" dirty="0" smtClean="0"/>
          </a:p>
          <a:p>
            <a:endParaRPr lang="en-US" dirty="0" smtClean="0"/>
          </a:p>
          <a:p>
            <a:endParaRPr lang="en-US"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0"/>
            <a:ext cx="8153400" cy="2560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4209627"/>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Sprint 5 </a:t>
            </a:r>
            <a:endParaRPr lang="en-US" dirty="0"/>
          </a:p>
        </p:txBody>
      </p:sp>
      <p:sp>
        <p:nvSpPr>
          <p:cNvPr id="3" name="Content Placeholder 2"/>
          <p:cNvSpPr>
            <a:spLocks noGrp="1"/>
          </p:cNvSpPr>
          <p:nvPr>
            <p:ph sz="quarter" idx="1"/>
          </p:nvPr>
        </p:nvSpPr>
        <p:spPr>
          <a:xfrm>
            <a:off x="433953" y="1524000"/>
            <a:ext cx="8229600" cy="2057399"/>
          </a:xfrm>
        </p:spPr>
        <p:txBody>
          <a:bodyPr>
            <a:normAutofit/>
          </a:bodyPr>
          <a:lstStyle/>
          <a:p>
            <a:r>
              <a:rPr lang="en-US" dirty="0" smtClean="0"/>
              <a:t>Added Real Sense Device to Application </a:t>
            </a:r>
          </a:p>
          <a:p>
            <a:r>
              <a:rPr lang="en-US" dirty="0" smtClean="0"/>
              <a:t>Implemented Transparency into Application </a:t>
            </a:r>
          </a:p>
          <a:p>
            <a:r>
              <a:rPr lang="en-US" dirty="0" smtClean="0"/>
              <a:t>Provided leap motion with a proximity menu and draw shapes to allow for similar functionally as </a:t>
            </a:r>
            <a:r>
              <a:rPr lang="en-US" dirty="0" err="1" smtClean="0"/>
              <a:t>multitouch</a:t>
            </a:r>
            <a:endParaRPr lang="en-US"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86200"/>
            <a:ext cx="8375628" cy="2420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4209627"/>
      </p:ext>
    </p:extLst>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1757</TotalTime>
  <Words>1197</Words>
  <Application>Microsoft Office PowerPoint</Application>
  <PresentationFormat>On-screen Show (4:3)</PresentationFormat>
  <Paragraphs>175</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Oriel</vt:lpstr>
      <vt:lpstr>PowerPoint Presentation</vt:lpstr>
      <vt:lpstr>Problem definition</vt:lpstr>
      <vt:lpstr>Project Management</vt:lpstr>
      <vt:lpstr>Requirements</vt:lpstr>
      <vt:lpstr>Sprint 1 </vt:lpstr>
      <vt:lpstr>Sprint 2 </vt:lpstr>
      <vt:lpstr>Sprint 3 </vt:lpstr>
      <vt:lpstr>Sprint 4</vt:lpstr>
      <vt:lpstr>Sprint 5 </vt:lpstr>
      <vt:lpstr>Sprint 6 </vt:lpstr>
      <vt:lpstr>Sprint 7 </vt:lpstr>
      <vt:lpstr>Leap Motion and Real Sense  Use Case Diagram</vt:lpstr>
      <vt:lpstr>Multitouch and EyeX  Use Case Diagram</vt:lpstr>
      <vt:lpstr>Leap Motion Feedback to User Use Case</vt:lpstr>
      <vt:lpstr>Leap Motion Swipe Gesture Feedback Sequence Diagram</vt:lpstr>
      <vt:lpstr>Real Sense Facial Gesture Use Case</vt:lpstr>
      <vt:lpstr>Real Sense Sequence Diagram</vt:lpstr>
      <vt:lpstr>Multitouch Draw Circle Use Case</vt:lpstr>
      <vt:lpstr>Multitouch Draw Circle Sequence</vt:lpstr>
      <vt:lpstr>Toggle Symmetry Use Case</vt:lpstr>
      <vt:lpstr>Symmetry Line Sequence</vt:lpstr>
      <vt:lpstr>System Design</vt:lpstr>
      <vt:lpstr>Deployment Diagram</vt:lpstr>
      <vt:lpstr>Hardware and Software  Requirements</vt:lpstr>
      <vt:lpstr>Persistent Data Design</vt:lpstr>
      <vt:lpstr>Security and Privacy Concerns</vt:lpstr>
      <vt:lpstr>Minimal Class Diagram</vt:lpstr>
      <vt:lpstr>State Chart Diagram</vt:lpstr>
      <vt:lpstr>Symmetry Line Algorithm</vt:lpstr>
      <vt:lpstr>Sunny Day Test</vt:lpstr>
      <vt:lpstr>Rainy Day Test</vt:lpstr>
      <vt:lpstr>High Level 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Modal Interactive Paint</dc:title>
  <dc:creator>Andrew</dc:creator>
  <cp:lastModifiedBy>Garrett Lemieux</cp:lastModifiedBy>
  <cp:revision>46</cp:revision>
  <dcterms:created xsi:type="dcterms:W3CDTF">2016-05-02T20:33:51Z</dcterms:created>
  <dcterms:modified xsi:type="dcterms:W3CDTF">2016-05-04T13:31:40Z</dcterms:modified>
</cp:coreProperties>
</file>