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6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03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699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239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445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54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22078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620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6996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54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22078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620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6996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28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953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49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572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28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953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49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572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67000">
              <a:schemeClr val="accent1">
                <a:lumMod val="5000"/>
                <a:lumOff val="9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914400" y="5314943"/>
            <a:ext cx="31089600" cy="35661601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914400" y="42062400"/>
            <a:ext cx="31089600" cy="1371599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defRPr sz="8400">
                <a:solidFill>
                  <a:schemeClr val="dk1"/>
                </a:solidFill>
                <a:latin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89" name="Shape 89"/>
          <p:cNvSpPr txBox="1"/>
          <p:nvPr/>
        </p:nvSpPr>
        <p:spPr>
          <a:xfrm>
            <a:off x="5791200" y="2257425"/>
            <a:ext cx="21335999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rPr>
              <a:t>Senior Project, 2016, 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Multimodal Interactive Paint - 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Student: 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Christopher Naranjo</a:t>
            </a:r>
            <a:r>
              <a:rPr lang="en-US" sz="35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en-US" sz="35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Dr. Francisco R. Ortega</a:t>
            </a:r>
            <a:r>
              <a:rPr lang="en-US" sz="35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 OpenHID Lab</a:t>
            </a:r>
            <a:r>
              <a:rPr lang="en-US" sz="35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Masoud Sadjadi, Florida International University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428999" y="5789612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sym typeface="Arial"/>
              </a:rPr>
              <a:t>Problem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dirty="0">
                <a:solidFill>
                  <a:schemeClr val="accent2"/>
                </a:solidFill>
                <a:latin typeface="Calibri" panose="020F0502020204030204" pitchFamily="34" charset="0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286728" y="5789612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Current System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4286728" y="10280547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428999" y="15472841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495487" y="15489979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428999" y="29214120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Implementation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355582" y="29957376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Verification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947929" y="29944271"/>
            <a:ext cx="5486399" cy="73183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536" y="7230533"/>
            <a:ext cx="10253661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FIU OpenHID Lab is developing a education </a:t>
            </a:r>
            <a:r>
              <a:rPr lang="en-US" sz="3600" i="1" dirty="0">
                <a:latin typeface="Calibri" panose="020F0502020204030204" pitchFamily="34" charset="0"/>
              </a:rPr>
              <a:t>Smart Desk</a:t>
            </a:r>
            <a:r>
              <a:rPr lang="en-US" sz="3600" dirty="0">
                <a:latin typeface="Calibri" panose="020F0502020204030204" pitchFamily="34" charset="0"/>
              </a:rPr>
              <a:t> for students, currently consisting of the following devices: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Multi-touch screen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libri" panose="020F0502020204030204" pitchFamily="34" charset="0"/>
              </a:rPr>
              <a:t>Tobii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EyeX</a:t>
            </a:r>
            <a:endParaRPr lang="en-US" sz="3600" dirty="0">
              <a:latin typeface="Calibri" panose="020F0502020204030204" pitchFamily="34" charset="0"/>
            </a:endParaRP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Intel RealSense Depth Camera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Leap Motion Camera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While the current project is able to take input from a multitude of devices; new generations of input devices are always being released. OpenHID lab needed to explore the capabilities of these devices, and re-architect the current application to support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80227" y="7227358"/>
            <a:ext cx="789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sz="3600" dirty="0">
                <a:latin typeface="Calibri" panose="020F0502020204030204" pitchFamily="34" charset="0"/>
              </a:rPr>
              <a:t>The current application; while supporting a slew of various input devices, does not support an Augmented/Mixed Reality interface.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57925" y="11735065"/>
            <a:ext cx="98440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sz="3600" dirty="0">
                <a:latin typeface="Calibri" panose="020F0502020204030204" pitchFamily="34" charset="0"/>
              </a:rPr>
              <a:t>Creating a standalone mixed-reality painting application on Microsoft HoloLens, benefiting from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Gaze/Sight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Hand Gestures 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Voice Commands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Create development guide </a:t>
            </a:r>
            <a:r>
              <a:rPr lang="en-US" sz="3600">
                <a:latin typeface="Calibri" panose="020F0502020204030204" pitchFamily="34" charset="0"/>
              </a:rPr>
              <a:t>to accelerate </a:t>
            </a:r>
            <a:r>
              <a:rPr lang="en-US" sz="3600" dirty="0">
                <a:latin typeface="Calibri" panose="020F0502020204030204" pitchFamily="34" charset="0"/>
              </a:rPr>
              <a:t>future integration into main 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91548" y="31008421"/>
            <a:ext cx="78994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Project was developed with a test-driven approach; taking advantage of the </a:t>
            </a:r>
            <a:r>
              <a:rPr lang="en-US" sz="3600" i="1" dirty="0">
                <a:latin typeface="Calibri" panose="020F0502020204030204" pitchFamily="34" charset="0"/>
              </a:rPr>
              <a:t>component-based</a:t>
            </a:r>
            <a:r>
              <a:rPr lang="en-US" sz="3600" dirty="0">
                <a:latin typeface="Calibri" panose="020F0502020204030204" pitchFamily="34" charset="0"/>
              </a:rPr>
              <a:t> design that Unity provides.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Bottom-up testing approach was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Additional real-world testing due to the portability of device:</a:t>
            </a:r>
          </a:p>
          <a:p>
            <a:pPr marL="118872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Light variations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Room brightness</a:t>
            </a:r>
          </a:p>
          <a:p>
            <a:pPr marL="118872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User movement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Body movement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Hologram clipping/occlusion</a:t>
            </a:r>
          </a:p>
          <a:p>
            <a:pPr marL="118872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Physical room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Mapping distance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Surface interactions</a:t>
            </a:r>
          </a:p>
          <a:p>
            <a:pPr marL="1828800" indent="-5715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Room clutter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542" y="3158986"/>
            <a:ext cx="7769356" cy="1758328"/>
          </a:xfrm>
          <a:prstGeom prst="rect">
            <a:avLst/>
          </a:prstGeom>
        </p:spPr>
      </p:pic>
      <p:pic>
        <p:nvPicPr>
          <p:cNvPr id="35" name="Picture 3" descr="D:\Files\Images\OpenHID Lab 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1000"/>
            <a:ext cx="3810000" cy="3810000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4405913" y="1414998"/>
            <a:ext cx="60198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atin typeface="Calibri" panose="020F0502020204030204" pitchFamily="34" charset="0"/>
              </a:rPr>
              <a:t>Open</a:t>
            </a:r>
            <a:r>
              <a:rPr lang="en-US" sz="8000" b="1" dirty="0">
                <a:latin typeface="Calibri" panose="020F0502020204030204" pitchFamily="34" charset="0"/>
              </a:rPr>
              <a:t>HID</a:t>
            </a:r>
          </a:p>
          <a:p>
            <a:r>
              <a:rPr lang="en-US" sz="8000" dirty="0">
                <a:latin typeface="Calibri" panose="020F0502020204030204" pitchFamily="34" charset="0"/>
              </a:rPr>
              <a:t>Lab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57399" y="4232602"/>
            <a:ext cx="67818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i="1" dirty="0"/>
              <a:t>FIU’s Open Human Interface Devices Lab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335450"/>
            <a:ext cx="30632400" cy="9143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The material presented in this poster is based upon the work supported by Dr. Francisco R. Ortega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(OpenHID)</a:t>
            </a:r>
            <a:r>
              <a:rPr lang="en-US" sz="3000" b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, and Dr. Naphtali </a:t>
            </a:r>
            <a:r>
              <a:rPr lang="en-US" sz="3000" b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Rishe</a:t>
            </a:r>
            <a:r>
              <a:rPr lang="en-US" sz="3000" i="1" dirty="0">
                <a:solidFill>
                  <a:schemeClr val="dk1"/>
                </a:solidFill>
                <a:latin typeface="Calibri" panose="020F0502020204030204" pitchFamily="34" charset="0"/>
              </a:rPr>
              <a:t>(HPDRC)</a:t>
            </a:r>
            <a:r>
              <a:rPr lang="en-US" sz="3000" b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.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 I am thankful for the help that I received from my 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group members: Eric </a:t>
            </a:r>
            <a:r>
              <a:rPr lang="en-US" sz="3000" dirty="0" err="1">
                <a:solidFill>
                  <a:schemeClr val="dk1"/>
                </a:solidFill>
                <a:latin typeface="Calibri" panose="020F0502020204030204" pitchFamily="34" charset="0"/>
              </a:rPr>
              <a:t>Aguiar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, Alexander </a:t>
            </a:r>
            <a:r>
              <a:rPr lang="en-US" sz="3000" dirty="0" err="1">
                <a:solidFill>
                  <a:schemeClr val="dk1"/>
                </a:solidFill>
                <a:latin typeface="Calibri" panose="020F0502020204030204" pitchFamily="34" charset="0"/>
              </a:rPr>
              <a:t>Karpix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, and Jorge </a:t>
            </a:r>
            <a:r>
              <a:rPr lang="en-US" sz="3000" dirty="0" err="1">
                <a:solidFill>
                  <a:schemeClr val="dk1"/>
                </a:solidFill>
                <a:latin typeface="Calibri" panose="020F0502020204030204" pitchFamily="34" charset="0"/>
              </a:rPr>
              <a:t>Nonell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. Special thanks go to everyone from the </a:t>
            </a:r>
            <a:r>
              <a:rPr lang="en-US" sz="3000" i="1" dirty="0">
                <a:solidFill>
                  <a:schemeClr val="dk1"/>
                </a:solidFill>
                <a:latin typeface="Calibri" panose="020F0502020204030204" pitchFamily="34" charset="0"/>
              </a:rPr>
              <a:t>OpenHID 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Lab and </a:t>
            </a:r>
            <a:r>
              <a:rPr lang="en-US" sz="3000" i="1" dirty="0" err="1">
                <a:solidFill>
                  <a:schemeClr val="dk1"/>
                </a:solidFill>
                <a:latin typeface="Calibri" panose="020F0502020204030204" pitchFamily="34" charset="0"/>
              </a:rPr>
              <a:t>MiamiMedTech</a:t>
            </a: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</a:rPr>
              <a:t> for </a:t>
            </a:r>
            <a:r>
              <a:rPr lang="en-US" sz="3000">
                <a:solidFill>
                  <a:schemeClr val="dk1"/>
                </a:solidFill>
                <a:latin typeface="Calibri" panose="020F0502020204030204" pitchFamily="34" charset="0"/>
              </a:rPr>
              <a:t>their support.</a:t>
            </a:r>
            <a:endParaRPr lang="en-US" sz="3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2737" y="6110286"/>
            <a:ext cx="7213601" cy="4057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72737" y="10557886"/>
            <a:ext cx="7175669" cy="4036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399" y="17034297"/>
            <a:ext cx="8808903" cy="111344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r="6558" b="2487"/>
          <a:stretch/>
        </p:blipFill>
        <p:spPr>
          <a:xfrm>
            <a:off x="13474531" y="18312226"/>
            <a:ext cx="7175669" cy="4212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74531" y="22797436"/>
            <a:ext cx="7175669" cy="40363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4669" y="30419575"/>
            <a:ext cx="12021330" cy="1029742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229051" y="31008421"/>
            <a:ext cx="7899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sz="3600" i="1" dirty="0">
                <a:latin typeface="Calibri" panose="020F0502020204030204" pitchFamily="34" charset="0"/>
              </a:rPr>
              <a:t>Interactive Paint – AR</a:t>
            </a:r>
            <a:r>
              <a:rPr lang="en-US" sz="3600" dirty="0">
                <a:latin typeface="Calibri" panose="020F0502020204030204" pitchFamily="34" charset="0"/>
              </a:rPr>
              <a:t> adds a fun and unique way to interact with the real world; and opens up the possibility for endless other applications.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With the groundwork set in this version; and this small proof-of-concept, we hope to continue development and integrate </a:t>
            </a:r>
            <a:r>
              <a:rPr lang="en-US" sz="3600" i="1" dirty="0">
                <a:latin typeface="Calibri" panose="020F0502020204030204" pitchFamily="34" charset="0"/>
              </a:rPr>
              <a:t>Interactive Paint – AR</a:t>
            </a:r>
            <a:r>
              <a:rPr lang="en-US" sz="3600" dirty="0">
                <a:latin typeface="Calibri" panose="020F0502020204030204" pitchFamily="34" charset="0"/>
              </a:rPr>
              <a:t> into the main application in future iterations. As well as potentially add new interactions between multiple AR devices.</a:t>
            </a:r>
          </a:p>
          <a:p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834965" y="14666776"/>
            <a:ext cx="938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sz="2800" i="1" dirty="0">
                <a:latin typeface="Calibri" panose="020F0502020204030204" pitchFamily="34" charset="0"/>
              </a:rPr>
              <a:t>Using Gaze to control cursor, tap gestures to select color/alpha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849400" y="27103648"/>
            <a:ext cx="642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sz="2800" i="1" dirty="0">
                <a:latin typeface="Calibri" panose="020F0502020204030204" pitchFamily="34" charset="0"/>
              </a:rPr>
              <a:t>Dynamically created mesh overlay of world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302009" y="26624749"/>
            <a:ext cx="8913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Built around a component-based design, taking advantage of Unity’s built-in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Additional use of singleton patterns where needed to prevent unnecessary game object creation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54891" y="138748"/>
            <a:ext cx="2473560" cy="24735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72737" y="487236"/>
            <a:ext cx="5715798" cy="2600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18381" y="16619445"/>
            <a:ext cx="10440609" cy="933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417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</cp:lastModifiedBy>
  <cp:revision>42</cp:revision>
  <dcterms:modified xsi:type="dcterms:W3CDTF">2016-08-01T16:35:52Z</dcterms:modified>
</cp:coreProperties>
</file>