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0" autoAdjust="0"/>
  </p:normalViewPr>
  <p:slideViewPr>
    <p:cSldViewPr snapToGrid="0">
      <p:cViewPr>
        <p:scale>
          <a:sx n="25" d="100"/>
          <a:sy n="25" d="100"/>
        </p:scale>
        <p:origin x="804" y="-3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://www.icoast.com/main/business-opportunities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gi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062672" y="42067272"/>
            <a:ext cx="31089600" cy="1440721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779599" y="2196644"/>
            <a:ext cx="173592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algn="ctr">
              <a:lnSpc>
                <a:spcPct val="30000"/>
              </a:lnSpc>
              <a:buClr>
                <a:schemeClr val="dk1"/>
              </a:buClr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Software Engineering, 2016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405800" y="2525233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Internet Coast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Ariel E. Novo, FIU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Mohsen Taheri,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FIU and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Dale Gregory, President at Internet Coast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291001"/>
            <a:ext cx="30632400" cy="104331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lvl="0" indent="-493712" algn="ctr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Mohsen Taheri.</a:t>
            </a:r>
            <a:r>
              <a:rPr lang="en-US" altLang="en-US" sz="3200" dirty="0"/>
              <a:t> </a:t>
            </a:r>
            <a:r>
              <a:rPr lang="en-US" altLang="en-US" sz="3000" dirty="0">
                <a:solidFill>
                  <a:schemeClr val="dk1"/>
                </a:solidFill>
              </a:rPr>
              <a:t>I'm thankful for having the opportunity to have worked with my product owner Dale Gregory, my technical mentor Mohsen Taheri, and finally my instructor </a:t>
            </a:r>
            <a:r>
              <a:rPr lang="en-US" altLang="en-US" sz="3000" dirty="0" err="1">
                <a:solidFill>
                  <a:schemeClr val="dk1"/>
                </a:solidFill>
              </a:rPr>
              <a:t>Masoud</a:t>
            </a:r>
            <a:r>
              <a:rPr lang="en-US" altLang="en-US" sz="3000" dirty="0">
                <a:solidFill>
                  <a:schemeClr val="dk1"/>
                </a:solidFill>
              </a:rPr>
              <a:t> </a:t>
            </a:r>
            <a:r>
              <a:rPr lang="en-US" altLang="en-US" sz="3000" dirty="0" err="1">
                <a:solidFill>
                  <a:schemeClr val="dk1"/>
                </a:solidFill>
              </a:rPr>
              <a:t>Sadjadi</a:t>
            </a:r>
            <a:r>
              <a:rPr lang="en-US" altLang="en-US" sz="3000" dirty="0">
                <a:solidFill>
                  <a:schemeClr val="dk1"/>
                </a:solidFill>
              </a:rPr>
              <a:t>.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025013" y="5518559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89225" y="5789575"/>
            <a:ext cx="10412100" cy="825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189225" y="28769384"/>
            <a:ext cx="5486399" cy="731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624377" y="30512124"/>
            <a:ext cx="5486399" cy="7166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4241496" y="30217955"/>
            <a:ext cx="5486399" cy="7012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7203400" y="609600"/>
            <a:ext cx="4724400" cy="21630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06" y="1192761"/>
            <a:ext cx="6752916" cy="266494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803152" y="19167519"/>
            <a:ext cx="8937523" cy="9099474"/>
            <a:chOff x="14803152" y="17404035"/>
            <a:chExt cx="8937523" cy="9099474"/>
          </a:xfrm>
        </p:grpSpPr>
        <p:sp>
          <p:nvSpPr>
            <p:cNvPr id="101" name="Shape 101"/>
            <p:cNvSpPr txBox="1"/>
            <p:nvPr/>
          </p:nvSpPr>
          <p:spPr>
            <a:xfrm>
              <a:off x="16137195" y="17404035"/>
              <a:ext cx="5486399" cy="7318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Object Design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03152" y="18822393"/>
              <a:ext cx="8937523" cy="768111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423751" y="19078916"/>
            <a:ext cx="13118293" cy="10219404"/>
            <a:chOff x="1423751" y="17404034"/>
            <a:chExt cx="13118293" cy="10219404"/>
          </a:xfrm>
        </p:grpSpPr>
        <p:sp>
          <p:nvSpPr>
            <p:cNvPr id="100" name="Shape 100"/>
            <p:cNvSpPr txBox="1"/>
            <p:nvPr/>
          </p:nvSpPr>
          <p:spPr>
            <a:xfrm>
              <a:off x="4662600" y="17404034"/>
              <a:ext cx="5486399" cy="7318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System Design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3751" y="18822393"/>
              <a:ext cx="13118293" cy="880104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3052557" y="19137084"/>
            <a:ext cx="8388860" cy="9766300"/>
            <a:chOff x="23052557" y="17373600"/>
            <a:chExt cx="8388860" cy="9766300"/>
          </a:xfrm>
        </p:grpSpPr>
        <p:sp>
          <p:nvSpPr>
            <p:cNvPr id="102" name="Shape 102"/>
            <p:cNvSpPr txBox="1"/>
            <p:nvPr/>
          </p:nvSpPr>
          <p:spPr>
            <a:xfrm>
              <a:off x="24703550" y="17373600"/>
              <a:ext cx="5486399" cy="7318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67542" y="18827283"/>
              <a:ext cx="4349408" cy="10635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99341" y="20164457"/>
              <a:ext cx="4317609" cy="102880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211899" y="18990082"/>
              <a:ext cx="3294535" cy="210177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014374" y="21585875"/>
              <a:ext cx="3427043" cy="181345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52557" y="21567504"/>
              <a:ext cx="4394191" cy="183182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21426" y="25377566"/>
              <a:ext cx="6919991" cy="17623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993725" y="23472566"/>
              <a:ext cx="3571875" cy="19050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489064" y="6839122"/>
            <a:ext cx="12994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Raising capital for startup =&gt; challenging and time consuming. Early stage funding sources include founders cash and debt, friends and family.... with angel and venture capital being extremely difficult to obtain.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93122" y="9564888"/>
            <a:ext cx="13379401" cy="9085103"/>
            <a:chOff x="1423751" y="9564889"/>
            <a:chExt cx="12896652" cy="859005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23751" y="9564889"/>
              <a:ext cx="12896652" cy="824271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25433" y="17754523"/>
              <a:ext cx="10388619" cy="400418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9008624" y="31786886"/>
            <a:ext cx="12812529" cy="8864427"/>
            <a:chOff x="8932424" y="31596386"/>
            <a:chExt cx="12812529" cy="886442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32424" y="31665777"/>
              <a:ext cx="10058400" cy="565508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798227" y="34522458"/>
              <a:ext cx="10562232" cy="59383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147127" y="31596386"/>
              <a:ext cx="7597826" cy="427169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7195030" y="5924186"/>
            <a:ext cx="12994919" cy="4893540"/>
            <a:chOff x="17195030" y="5924186"/>
            <a:chExt cx="12994919" cy="4893540"/>
          </a:xfrm>
        </p:grpSpPr>
        <p:sp>
          <p:nvSpPr>
            <p:cNvPr id="98" name="Shape 98"/>
            <p:cNvSpPr txBox="1"/>
            <p:nvPr/>
          </p:nvSpPr>
          <p:spPr>
            <a:xfrm>
              <a:off x="20295141" y="5924186"/>
              <a:ext cx="5486399" cy="8226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Current System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195030" y="7032074"/>
              <a:ext cx="12994919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hlinkClick r:id="rId19"/>
                </a:rPr>
                <a:t>http://www.icoast.com/main/business-opportunities/</a:t>
              </a:r>
              <a:endParaRPr lang="en-US" sz="4000" dirty="0"/>
            </a:p>
            <a:p>
              <a:endParaRPr lang="en-US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Posting of funds completely manual in pdf format.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Necessity of navigate to several web sites to get the information from.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Costly to maintain and keep op to date.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195029" y="11171417"/>
            <a:ext cx="12994919" cy="7361414"/>
            <a:chOff x="17304600" y="11591483"/>
            <a:chExt cx="12994919" cy="7361414"/>
          </a:xfrm>
        </p:grpSpPr>
        <p:sp>
          <p:nvSpPr>
            <p:cNvPr id="99" name="Shape 99"/>
            <p:cNvSpPr txBox="1"/>
            <p:nvPr/>
          </p:nvSpPr>
          <p:spPr>
            <a:xfrm>
              <a:off x="20365781" y="11591483"/>
              <a:ext cx="5486400" cy="825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8650" tIns="49325" rIns="98650" bIns="493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SzPct val="25000"/>
                <a:buFont typeface="Arial"/>
                <a:buNone/>
              </a:pPr>
              <a:r>
                <a:rPr lang="en-US" sz="4100" b="1" i="0" u="none" strike="noStrike" cap="none" dirty="0">
                  <a:solidFill>
                    <a:srgbClr val="336699"/>
                  </a:solidFill>
                  <a:latin typeface="Arial"/>
                  <a:ea typeface="Arial"/>
                  <a:cs typeface="Arial"/>
                  <a:sym typeface="Arial"/>
                </a:rPr>
                <a:t>Requirements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6699"/>
                </a:buClr>
                <a:buFont typeface="Arial"/>
                <a:buNone/>
              </a:pPr>
              <a:endParaRPr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304600" y="12705033"/>
              <a:ext cx="12994919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Currently two main roles: </a:t>
              </a:r>
              <a:r>
                <a:rPr lang="en-US" sz="4000" b="1" dirty="0"/>
                <a:t>Admins</a:t>
              </a:r>
              <a:r>
                <a:rPr lang="en-US" sz="4000" dirty="0"/>
                <a:t> and </a:t>
              </a:r>
              <a:r>
                <a:rPr lang="en-US" sz="4000" b="1" dirty="0"/>
                <a:t>Users</a:t>
              </a:r>
              <a:r>
                <a:rPr lang="en-US" sz="4000" dirty="0"/>
                <a:t>.</a:t>
              </a:r>
            </a:p>
            <a:p>
              <a:r>
                <a:rPr lang="en-US" sz="4000" b="1" dirty="0"/>
                <a:t>Admins</a:t>
              </a:r>
              <a:r>
                <a:rPr lang="en-US" sz="4000" dirty="0"/>
                <a:t> can: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See the list of funds.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Login.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Add competitive programs information.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Add Federal and State Grants information.</a:t>
              </a:r>
            </a:p>
            <a:p>
              <a:r>
                <a:rPr lang="en-US" sz="4000" b="1" dirty="0"/>
                <a:t>Users</a:t>
              </a:r>
              <a:r>
                <a:rPr lang="en-US" sz="4000" dirty="0"/>
                <a:t> can: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See the list of funds.</a:t>
              </a:r>
            </a:p>
            <a:p>
              <a:r>
                <a:rPr lang="en-US" sz="4000" b="1" dirty="0"/>
                <a:t>Windows services </a:t>
              </a:r>
              <a:r>
                <a:rPr lang="en-US" sz="4000" dirty="0"/>
                <a:t>are used to: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 Add </a:t>
              </a:r>
              <a:r>
                <a:rPr lang="en-US" sz="4000" dirty="0" err="1"/>
                <a:t>Sbir-Sttr</a:t>
              </a:r>
              <a:r>
                <a:rPr lang="en-US" sz="4000" dirty="0"/>
                <a:t> Programs information.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57940" y="1757529"/>
            <a:ext cx="6384608" cy="200275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2468594" y="31368186"/>
            <a:ext cx="8972823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Internet Coast 1.0 is a project that just started during the fall semester 2016. There is a great potential to continue working on this solution and plenty of room for improvement and innovation. </a:t>
            </a:r>
          </a:p>
          <a:p>
            <a:endParaRPr lang="en-US" sz="4000" dirty="0"/>
          </a:p>
          <a:p>
            <a:r>
              <a:rPr lang="en-US" sz="4000" dirty="0"/>
              <a:t>This first version can be used as the platform for supporting all the development needed until reaching a mature software solution.</a:t>
            </a:r>
          </a:p>
          <a:p>
            <a:endParaRPr lang="en-US" sz="4000" dirty="0"/>
          </a:p>
          <a:p>
            <a:r>
              <a:rPr lang="en-US" sz="4000" dirty="0"/>
              <a:t>The final product can become a powerful tool and a reference place for entrepreneurs seeking for funding opportunities.</a:t>
            </a:r>
          </a:p>
          <a:p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1502354" y="29926262"/>
            <a:ext cx="6985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/>
              <a:t>In order to verify the behavior of the application the Microsoft Unit Testing Framework where mainly used. Acceptance tests where also conducted.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9946" y="33748970"/>
            <a:ext cx="5464355" cy="690234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328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Ariel</cp:lastModifiedBy>
  <cp:revision>23</cp:revision>
  <dcterms:modified xsi:type="dcterms:W3CDTF">2016-11-27T06:01:48Z</dcterms:modified>
</cp:coreProperties>
</file>