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5" name="Shape 21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4" name="Shape 22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4" name="Shape 23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3" name="Shape 24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2" name="Shape 25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61" name="Shape 26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0" name="Shape 270"/>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9" name="Shape 27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87" name="Shape 2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5" name="Shape 16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2" name="Shape 17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9" name="Shape 17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7" name="Shape 18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94" name="Shape 19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201" name="Shape 20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08" name="Shape 20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0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0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6.png"/><Relationship Id="rId9" Type="http://schemas.openxmlformats.org/officeDocument/2006/relationships/image" Target="../media/image35.png"/><Relationship Id="rId5" Type="http://schemas.openxmlformats.org/officeDocument/2006/relationships/image" Target="../media/image32.png"/><Relationship Id="rId6" Type="http://schemas.openxmlformats.org/officeDocument/2006/relationships/image" Target="../media/image30.png"/><Relationship Id="rId7" Type="http://schemas.openxmlformats.org/officeDocument/2006/relationships/image" Target="../media/image34.png"/><Relationship Id="rId8"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6.png"/><Relationship Id="rId4" Type="http://schemas.openxmlformats.org/officeDocument/2006/relationships/image" Target="../media/image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924762"/>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sz="4000"/>
              <a:t>Learning OpenFlow/SDN Network for Research and Experimentation 1.0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a:t>
            </a:r>
            <a:r>
              <a:rPr lang="en-US" sz="2500"/>
              <a:t>rs</a:t>
            </a:r>
            <a:r>
              <a:rPr b="0" i="0" lang="en-US" sz="2500" u="none" cap="none" strike="noStrike">
                <a:solidFill>
                  <a:srgbClr val="001D4D"/>
                </a:solidFill>
                <a:latin typeface="Trebuchet MS"/>
                <a:ea typeface="Trebuchet MS"/>
                <a:cs typeface="Trebuchet MS"/>
                <a:sym typeface="Trebuchet MS"/>
              </a:rPr>
              <a:t>: </a:t>
            </a:r>
            <a:r>
              <a:rPr lang="en-US" sz="2500"/>
              <a:t>Steven Lyons, Jahkell Lazarre</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Vasilka Chergarova</a:t>
            </a:r>
          </a:p>
          <a:p>
            <a:pPr indent="0" lvl="0" marL="0" marR="0" rtl="0" algn="ctr">
              <a:spcBef>
                <a:spcPts val="0"/>
              </a:spcBef>
              <a:spcAft>
                <a:spcPts val="0"/>
              </a:spcAft>
              <a:buSzPct val="25000"/>
              <a:buNone/>
            </a:pPr>
            <a:r>
              <a:rPr lang="en-US" sz="2500"/>
              <a:t>Mentor: Mohsen Taheri</a:t>
            </a:r>
          </a:p>
          <a:p>
            <a:pPr indent="0" lvl="0" marL="0" marR="0" rtl="0" algn="ctr">
              <a:spcBef>
                <a:spcPts val="0"/>
              </a:spcBef>
              <a:spcAft>
                <a:spcPts val="0"/>
              </a:spcAft>
              <a:buSzPct val="25000"/>
              <a:buNone/>
            </a:pPr>
            <a:r>
              <a:rPr lang="en-US" sz="2500"/>
              <a:t>Instructor: Masoud Sadjadi</a:t>
            </a:r>
          </a:p>
          <a:p>
            <a:pPr indent="0" lvl="0" marL="0" marR="0" rtl="0" algn="ctr">
              <a:spcBef>
                <a:spcPts val="0"/>
              </a:spcBef>
              <a:spcAft>
                <a:spcPts val="0"/>
              </a:spcAft>
              <a:buSzPct val="25000"/>
              <a:buNone/>
            </a:pP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&lt;Fall 2016&gt;</a:t>
            </a:r>
          </a:p>
        </p:txBody>
      </p:sp>
      <p:pic>
        <p:nvPicPr>
          <p:cNvPr id="152" name="Shape 152"/>
          <p:cNvPicPr preferRelativeResize="0"/>
          <p:nvPr/>
        </p:nvPicPr>
        <p:blipFill rotWithShape="1">
          <a:blip r:embed="rId3">
            <a:alphaModFix/>
          </a:blip>
          <a:srcRect b="11520" l="0" r="79722" t="0"/>
          <a:stretch/>
        </p:blipFill>
        <p:spPr>
          <a:xfrm>
            <a:off x="332100" y="5851937"/>
            <a:ext cx="1838925" cy="80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a:t>
            </a:r>
          </a:p>
        </p:txBody>
      </p:sp>
      <p:sp>
        <p:nvSpPr>
          <p:cNvPr id="218" name="Shape 218"/>
          <p:cNvSpPr txBox="1"/>
          <p:nvPr>
            <p:ph idx="1" type="body"/>
          </p:nvPr>
        </p:nvSpPr>
        <p:spPr>
          <a:xfrm>
            <a:off x="779469" y="1828800"/>
            <a:ext cx="4364100" cy="4208400"/>
          </a:xfrm>
          <a:prstGeom prst="rect">
            <a:avLst/>
          </a:prstGeom>
          <a:noFill/>
          <a:ln>
            <a:noFill/>
          </a:ln>
        </p:spPr>
        <p:txBody>
          <a:bodyPr anchorCtr="0" anchor="t" bIns="45700" lIns="91425" rIns="91425" tIns="45700">
            <a:noAutofit/>
          </a:bodyPr>
          <a:lstStyle/>
          <a:p>
            <a:pPr indent="-69850" lvl="0" marL="0" marR="0" rtl="0" algn="l">
              <a:spcBef>
                <a:spcPts val="2000"/>
              </a:spcBef>
              <a:spcAft>
                <a:spcPts val="0"/>
              </a:spcAft>
              <a:buClr>
                <a:schemeClr val="dk1"/>
              </a:buClr>
              <a:buSzPct val="78571"/>
              <a:buFont typeface="Arial"/>
              <a:buNone/>
            </a:pPr>
            <a:r>
              <a:rPr lang="en-US" sz="1400"/>
              <a:t>User Story #126 Implement the sample topology using Mininet and OESS.</a:t>
            </a:r>
          </a:p>
          <a:p>
            <a:pPr indent="-69850" lvl="0" marL="0" marR="0" rtl="0" algn="l">
              <a:spcBef>
                <a:spcPts val="2000"/>
              </a:spcBef>
              <a:spcAft>
                <a:spcPts val="0"/>
              </a:spcAft>
              <a:buClr>
                <a:schemeClr val="dk1"/>
              </a:buClr>
              <a:buSzPct val="78571"/>
              <a:buFont typeface="Arial"/>
              <a:buNone/>
            </a:pPr>
            <a:r>
              <a:rPr lang="en-US" sz="1400"/>
              <a:t>As a project member I need to simulate the sample topology so that I can show that my testing environment and understanding works properly for future development and testing.</a:t>
            </a:r>
          </a:p>
          <a:p>
            <a:pPr indent="-69850" lvl="0" marL="0" marR="0" rtl="0" algn="l">
              <a:spcBef>
                <a:spcPts val="2000"/>
              </a:spcBef>
              <a:spcAft>
                <a:spcPts val="0"/>
              </a:spcAft>
              <a:buClr>
                <a:schemeClr val="dk1"/>
              </a:buClr>
              <a:buSzPct val="78571"/>
              <a:buFont typeface="Arial"/>
              <a:buNone/>
            </a:pPr>
            <a:r>
              <a:rPr lang="en-US" sz="1400"/>
              <a:t>Acceptance Criteria</a:t>
            </a:r>
          </a:p>
          <a:p>
            <a:pPr indent="-317500" lvl="0" marL="457200" marR="0" rtl="0" algn="l">
              <a:spcBef>
                <a:spcPts val="2000"/>
              </a:spcBef>
              <a:spcAft>
                <a:spcPts val="0"/>
              </a:spcAft>
              <a:buSzPct val="100000"/>
            </a:pPr>
            <a:r>
              <a:rPr lang="en-US" sz="1400"/>
              <a:t>Be able to demo the working environment.</a:t>
            </a:r>
          </a:p>
          <a:p>
            <a:pPr indent="-317500" lvl="0" marL="457200" marR="0" rtl="0" algn="l">
              <a:spcBef>
                <a:spcPts val="2000"/>
              </a:spcBef>
              <a:spcAft>
                <a:spcPts val="0"/>
              </a:spcAft>
              <a:buSzPct val="100000"/>
            </a:pPr>
            <a:r>
              <a:rPr lang="en-US" sz="1400"/>
              <a:t>Creating OpenFlow entry in working environment.</a:t>
            </a:r>
          </a:p>
          <a:p>
            <a:pPr indent="-317500" lvl="0" marL="457200" marR="0" rtl="0" algn="l">
              <a:spcBef>
                <a:spcPts val="2000"/>
              </a:spcBef>
              <a:spcAft>
                <a:spcPts val="0"/>
              </a:spcAft>
              <a:buSzPct val="100000"/>
            </a:pPr>
            <a:r>
              <a:rPr lang="en-US" sz="1400"/>
              <a:t>Host connected to Mininet must support VLAN configuration.</a:t>
            </a:r>
          </a:p>
          <a:p>
            <a:pPr indent="0" lvl="0" marL="0" marR="0" rtl="0" algn="l">
              <a:spcBef>
                <a:spcPts val="2000"/>
              </a:spcBef>
              <a:spcAft>
                <a:spcPts val="0"/>
              </a:spcAft>
              <a:buNone/>
            </a:pPr>
            <a:r>
              <a:t/>
            </a:r>
            <a:endParaRPr sz="1400"/>
          </a:p>
        </p:txBody>
      </p:sp>
      <p:pic>
        <p:nvPicPr>
          <p:cNvPr descr="126_sample_topology.png" id="219" name="Shape 219"/>
          <p:cNvPicPr preferRelativeResize="0"/>
          <p:nvPr/>
        </p:nvPicPr>
        <p:blipFill>
          <a:blip r:embed="rId3">
            <a:alphaModFix/>
          </a:blip>
          <a:stretch>
            <a:fillRect/>
          </a:stretch>
        </p:blipFill>
        <p:spPr>
          <a:xfrm>
            <a:off x="5143569" y="823025"/>
            <a:ext cx="3695630" cy="2219748"/>
          </a:xfrm>
          <a:prstGeom prst="rect">
            <a:avLst/>
          </a:prstGeom>
          <a:noFill/>
          <a:ln>
            <a:noFill/>
          </a:ln>
        </p:spPr>
      </p:pic>
      <p:pic>
        <p:nvPicPr>
          <p:cNvPr id="220" name="Shape 220"/>
          <p:cNvPicPr preferRelativeResize="0"/>
          <p:nvPr/>
        </p:nvPicPr>
        <p:blipFill>
          <a:blip r:embed="rId4">
            <a:alphaModFix/>
          </a:blip>
          <a:stretch>
            <a:fillRect/>
          </a:stretch>
        </p:blipFill>
        <p:spPr>
          <a:xfrm>
            <a:off x="5143575" y="3196300"/>
            <a:ext cx="3695624" cy="27954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a:t>
            </a:r>
          </a:p>
        </p:txBody>
      </p:sp>
      <p:sp>
        <p:nvSpPr>
          <p:cNvPr id="227" name="Shape 227"/>
          <p:cNvSpPr txBox="1"/>
          <p:nvPr>
            <p:ph idx="1" type="body"/>
          </p:nvPr>
        </p:nvSpPr>
        <p:spPr>
          <a:xfrm>
            <a:off x="779473" y="1828800"/>
            <a:ext cx="34347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sz="1400"/>
              <a:t>User Story #121 Create an SDN validation environment to test the switch’s Control, Data and Management Planes with OFTest (Part 1)</a:t>
            </a:r>
          </a:p>
          <a:p>
            <a:pPr indent="0" lvl="0" marL="0" marR="0" rtl="0" algn="l">
              <a:spcBef>
                <a:spcPts val="2000"/>
              </a:spcBef>
              <a:spcAft>
                <a:spcPts val="0"/>
              </a:spcAft>
              <a:buNone/>
            </a:pPr>
            <a:r>
              <a:rPr lang="en-US" sz="1400"/>
              <a:t>As a user of AmLight I need a way to validate switches automatically to ease the installation of switches into AmLight.</a:t>
            </a:r>
          </a:p>
          <a:p>
            <a:pPr indent="0" lvl="0" marL="0" marR="0" rtl="0" algn="l">
              <a:spcBef>
                <a:spcPts val="2000"/>
              </a:spcBef>
              <a:spcAft>
                <a:spcPts val="0"/>
              </a:spcAft>
              <a:buNone/>
            </a:pPr>
            <a:r>
              <a:rPr lang="en-US" sz="1400"/>
              <a:t>Acceptance Criteria</a:t>
            </a:r>
          </a:p>
          <a:p>
            <a:pPr indent="-317500" lvl="0" marL="457200" marR="0" rtl="0" algn="l">
              <a:spcBef>
                <a:spcPts val="2000"/>
              </a:spcBef>
              <a:spcAft>
                <a:spcPts val="0"/>
              </a:spcAft>
              <a:buSzPct val="100000"/>
            </a:pPr>
            <a:r>
              <a:rPr lang="en-US" sz="1400"/>
              <a:t>Understand what is OFTest</a:t>
            </a:r>
          </a:p>
          <a:p>
            <a:pPr indent="-317500" lvl="0" marL="457200" marR="0" rtl="0" algn="l">
              <a:spcBef>
                <a:spcPts val="2000"/>
              </a:spcBef>
              <a:spcAft>
                <a:spcPts val="0"/>
              </a:spcAft>
              <a:buSzPct val="100000"/>
            </a:pPr>
            <a:r>
              <a:rPr lang="en-US" sz="1400"/>
              <a:t>Run on Mininet</a:t>
            </a:r>
          </a:p>
          <a:p>
            <a:pPr indent="0" lvl="0" marL="0" marR="0" rtl="0" algn="l">
              <a:spcBef>
                <a:spcPts val="2000"/>
              </a:spcBef>
              <a:spcAft>
                <a:spcPts val="0"/>
              </a:spcAft>
              <a:buNone/>
            </a:pPr>
            <a:r>
              <a:t/>
            </a:r>
            <a:endParaRPr sz="1400"/>
          </a:p>
          <a:p>
            <a:pPr indent="0" lvl="0" marL="0" marR="0" rtl="0" algn="l">
              <a:spcBef>
                <a:spcPts val="2000"/>
              </a:spcBef>
              <a:spcAft>
                <a:spcPts val="0"/>
              </a:spcAft>
              <a:buNone/>
            </a:pPr>
            <a:r>
              <a:t/>
            </a:r>
            <a:endParaRPr sz="1400"/>
          </a:p>
        </p:txBody>
      </p:sp>
      <p:pic>
        <p:nvPicPr>
          <p:cNvPr id="228" name="Shape 228"/>
          <p:cNvPicPr preferRelativeResize="0"/>
          <p:nvPr/>
        </p:nvPicPr>
        <p:blipFill>
          <a:blip r:embed="rId3">
            <a:alphaModFix/>
          </a:blip>
          <a:stretch>
            <a:fillRect/>
          </a:stretch>
        </p:blipFill>
        <p:spPr>
          <a:xfrm>
            <a:off x="4852974" y="1326474"/>
            <a:ext cx="3174099" cy="2380574"/>
          </a:xfrm>
          <a:prstGeom prst="rect">
            <a:avLst/>
          </a:prstGeom>
          <a:noFill/>
          <a:ln>
            <a:noFill/>
          </a:ln>
        </p:spPr>
      </p:pic>
      <p:pic>
        <p:nvPicPr>
          <p:cNvPr id="229" name="Shape 229"/>
          <p:cNvPicPr preferRelativeResize="0"/>
          <p:nvPr/>
        </p:nvPicPr>
        <p:blipFill>
          <a:blip r:embed="rId4">
            <a:alphaModFix/>
          </a:blip>
          <a:stretch>
            <a:fillRect/>
          </a:stretch>
        </p:blipFill>
        <p:spPr>
          <a:xfrm>
            <a:off x="3401925" y="3992850"/>
            <a:ext cx="5612725" cy="188900"/>
          </a:xfrm>
          <a:prstGeom prst="rect">
            <a:avLst/>
          </a:prstGeom>
          <a:noFill/>
          <a:ln>
            <a:noFill/>
          </a:ln>
        </p:spPr>
      </p:pic>
      <p:pic>
        <p:nvPicPr>
          <p:cNvPr id="230" name="Shape 230"/>
          <p:cNvPicPr preferRelativeResize="0"/>
          <p:nvPr/>
        </p:nvPicPr>
        <p:blipFill rotWithShape="1">
          <a:blip r:embed="rId5">
            <a:alphaModFix/>
          </a:blip>
          <a:srcRect b="25705" l="0" r="0" t="0"/>
          <a:stretch/>
        </p:blipFill>
        <p:spPr>
          <a:xfrm>
            <a:off x="3909375" y="4410350"/>
            <a:ext cx="4625024" cy="161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a:t>
            </a:r>
          </a:p>
        </p:txBody>
      </p:sp>
      <p:sp>
        <p:nvSpPr>
          <p:cNvPr id="237" name="Shape 237"/>
          <p:cNvSpPr txBox="1"/>
          <p:nvPr>
            <p:ph idx="1" type="body"/>
          </p:nvPr>
        </p:nvSpPr>
        <p:spPr>
          <a:xfrm>
            <a:off x="779474" y="1828800"/>
            <a:ext cx="37053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sz="1400"/>
              <a:t>User Story #143 Create an SDN validation environment to test the switch’s Control, Data and Management Planes with Ryu (Part 1)</a:t>
            </a:r>
          </a:p>
          <a:p>
            <a:pPr indent="0" lvl="0" marL="0" marR="0" rtl="0" algn="l">
              <a:spcBef>
                <a:spcPts val="2000"/>
              </a:spcBef>
              <a:spcAft>
                <a:spcPts val="0"/>
              </a:spcAft>
              <a:buNone/>
            </a:pPr>
            <a:r>
              <a:rPr lang="en-US" sz="1400"/>
              <a:t>As a user of AmLight I need a way to validate switches automatically to ease the installation of switches into AmLight.</a:t>
            </a:r>
          </a:p>
          <a:p>
            <a:pPr indent="0" lvl="0" marL="0" marR="0" rtl="0" algn="l">
              <a:spcBef>
                <a:spcPts val="2000"/>
              </a:spcBef>
              <a:spcAft>
                <a:spcPts val="0"/>
              </a:spcAft>
              <a:buNone/>
            </a:pPr>
            <a:r>
              <a:rPr lang="en-US" sz="1400"/>
              <a:t>Acceptance Criteria</a:t>
            </a:r>
          </a:p>
          <a:p>
            <a:pPr indent="-317500" lvl="0" marL="457200" marR="0" rtl="0" algn="l">
              <a:spcBef>
                <a:spcPts val="2000"/>
              </a:spcBef>
              <a:spcAft>
                <a:spcPts val="0"/>
              </a:spcAft>
              <a:buSzPct val="100000"/>
            </a:pPr>
            <a:r>
              <a:rPr lang="en-US" sz="1400"/>
              <a:t>Understand what is Ryu</a:t>
            </a:r>
          </a:p>
          <a:p>
            <a:pPr indent="-317500" lvl="0" marL="457200" marR="0" rtl="0" algn="l">
              <a:spcBef>
                <a:spcPts val="2000"/>
              </a:spcBef>
              <a:spcAft>
                <a:spcPts val="0"/>
              </a:spcAft>
              <a:buSzPct val="100000"/>
            </a:pPr>
            <a:r>
              <a:rPr lang="en-US" sz="1400"/>
              <a:t>Run on Mininet</a:t>
            </a:r>
          </a:p>
          <a:p>
            <a:pPr indent="0" lvl="0" marL="0" marR="0" rtl="0" algn="l">
              <a:spcBef>
                <a:spcPts val="2000"/>
              </a:spcBef>
              <a:spcAft>
                <a:spcPts val="0"/>
              </a:spcAft>
              <a:buNone/>
            </a:pPr>
            <a:r>
              <a:t/>
            </a:r>
            <a:endParaRPr sz="1400"/>
          </a:p>
          <a:p>
            <a:pPr indent="0" lvl="0" marL="0" marR="0" rtl="0" algn="l">
              <a:spcBef>
                <a:spcPts val="2000"/>
              </a:spcBef>
              <a:spcAft>
                <a:spcPts val="0"/>
              </a:spcAft>
              <a:buNone/>
            </a:pPr>
            <a:r>
              <a:t/>
            </a:r>
            <a:endParaRPr sz="1400"/>
          </a:p>
        </p:txBody>
      </p:sp>
      <p:pic>
        <p:nvPicPr>
          <p:cNvPr id="238" name="Shape 238"/>
          <p:cNvPicPr preferRelativeResize="0"/>
          <p:nvPr/>
        </p:nvPicPr>
        <p:blipFill>
          <a:blip r:embed="rId3">
            <a:alphaModFix/>
          </a:blip>
          <a:stretch>
            <a:fillRect/>
          </a:stretch>
        </p:blipFill>
        <p:spPr>
          <a:xfrm>
            <a:off x="4560975" y="1987175"/>
            <a:ext cx="4258649" cy="2013324"/>
          </a:xfrm>
          <a:prstGeom prst="rect">
            <a:avLst/>
          </a:prstGeom>
          <a:noFill/>
          <a:ln>
            <a:noFill/>
          </a:ln>
        </p:spPr>
      </p:pic>
      <p:pic>
        <p:nvPicPr>
          <p:cNvPr id="239" name="Shape 239"/>
          <p:cNvPicPr preferRelativeResize="0"/>
          <p:nvPr/>
        </p:nvPicPr>
        <p:blipFill rotWithShape="1">
          <a:blip r:embed="rId4">
            <a:alphaModFix/>
          </a:blip>
          <a:srcRect b="78027" l="0" r="0" t="0"/>
          <a:stretch/>
        </p:blipFill>
        <p:spPr>
          <a:xfrm>
            <a:off x="3461100" y="4602000"/>
            <a:ext cx="5354524" cy="775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#4</a:t>
            </a:r>
          </a:p>
        </p:txBody>
      </p:sp>
      <p:sp>
        <p:nvSpPr>
          <p:cNvPr id="246" name="Shape 246"/>
          <p:cNvSpPr txBox="1"/>
          <p:nvPr>
            <p:ph idx="1" type="body"/>
          </p:nvPr>
        </p:nvSpPr>
        <p:spPr>
          <a:xfrm>
            <a:off x="779473" y="1828800"/>
            <a:ext cx="34347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sz="1400"/>
              <a:t>User Story #141 Create an SDN validation environment to test the switch’s Control, Data and Management Planes with OFTest (Part 2)</a:t>
            </a:r>
          </a:p>
          <a:p>
            <a:pPr indent="0" lvl="0" marL="0" marR="0" rtl="0" algn="l">
              <a:spcBef>
                <a:spcPts val="2000"/>
              </a:spcBef>
              <a:spcAft>
                <a:spcPts val="0"/>
              </a:spcAft>
              <a:buNone/>
            </a:pPr>
            <a:r>
              <a:rPr lang="en-US" sz="1400"/>
              <a:t>As a user of AmLight I need a way to validate switches automatically to ease the installation of switches into AmLight.</a:t>
            </a:r>
          </a:p>
          <a:p>
            <a:pPr indent="0" lvl="0" marL="0" marR="0" rtl="0" algn="l">
              <a:spcBef>
                <a:spcPts val="2000"/>
              </a:spcBef>
              <a:spcAft>
                <a:spcPts val="0"/>
              </a:spcAft>
              <a:buNone/>
            </a:pPr>
            <a:r>
              <a:rPr lang="en-US" sz="1400"/>
              <a:t>Acceptance Criteria</a:t>
            </a:r>
          </a:p>
          <a:p>
            <a:pPr indent="-317500" lvl="0" marL="457200" marR="0" rtl="0" algn="l">
              <a:spcBef>
                <a:spcPts val="2000"/>
              </a:spcBef>
              <a:spcAft>
                <a:spcPts val="0"/>
              </a:spcAft>
              <a:buSzPct val="100000"/>
            </a:pPr>
            <a:r>
              <a:rPr lang="en-US" sz="1400"/>
              <a:t>Generate report</a:t>
            </a:r>
          </a:p>
          <a:p>
            <a:pPr indent="0" lvl="0" marL="0" marR="0" rtl="0" algn="l">
              <a:spcBef>
                <a:spcPts val="2000"/>
              </a:spcBef>
              <a:spcAft>
                <a:spcPts val="0"/>
              </a:spcAft>
              <a:buNone/>
            </a:pPr>
            <a:r>
              <a:t/>
            </a:r>
            <a:endParaRPr sz="1400"/>
          </a:p>
          <a:p>
            <a:pPr indent="0" lvl="0" marL="0" marR="0" rtl="0" algn="l">
              <a:spcBef>
                <a:spcPts val="2000"/>
              </a:spcBef>
              <a:spcAft>
                <a:spcPts val="0"/>
              </a:spcAft>
              <a:buNone/>
            </a:pPr>
            <a:r>
              <a:t/>
            </a:r>
            <a:endParaRPr sz="1400"/>
          </a:p>
        </p:txBody>
      </p:sp>
      <p:pic>
        <p:nvPicPr>
          <p:cNvPr id="247" name="Shape 247"/>
          <p:cNvPicPr preferRelativeResize="0"/>
          <p:nvPr/>
        </p:nvPicPr>
        <p:blipFill>
          <a:blip r:embed="rId3">
            <a:alphaModFix/>
          </a:blip>
          <a:stretch>
            <a:fillRect/>
          </a:stretch>
        </p:blipFill>
        <p:spPr>
          <a:xfrm>
            <a:off x="4519999" y="1081700"/>
            <a:ext cx="4025449" cy="2407449"/>
          </a:xfrm>
          <a:prstGeom prst="rect">
            <a:avLst/>
          </a:prstGeom>
          <a:noFill/>
          <a:ln>
            <a:noFill/>
          </a:ln>
        </p:spPr>
      </p:pic>
      <p:pic>
        <p:nvPicPr>
          <p:cNvPr id="248" name="Shape 248"/>
          <p:cNvPicPr preferRelativeResize="0"/>
          <p:nvPr/>
        </p:nvPicPr>
        <p:blipFill>
          <a:blip r:embed="rId4">
            <a:alphaModFix/>
          </a:blip>
          <a:stretch>
            <a:fillRect/>
          </a:stretch>
        </p:blipFill>
        <p:spPr>
          <a:xfrm>
            <a:off x="5133574" y="3621151"/>
            <a:ext cx="2689949" cy="2251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#5</a:t>
            </a:r>
          </a:p>
        </p:txBody>
      </p:sp>
      <p:sp>
        <p:nvSpPr>
          <p:cNvPr id="255" name="Shape 255"/>
          <p:cNvSpPr txBox="1"/>
          <p:nvPr>
            <p:ph idx="1" type="body"/>
          </p:nvPr>
        </p:nvSpPr>
        <p:spPr>
          <a:xfrm>
            <a:off x="779474" y="1828800"/>
            <a:ext cx="37053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sz="1400"/>
              <a:t>User Story #144 Create an SDN validation environment to test the switch’s Control, Data and Management Planes with Ryu (Part 2)</a:t>
            </a:r>
          </a:p>
          <a:p>
            <a:pPr indent="0" lvl="0" marL="0" marR="0" rtl="0" algn="l">
              <a:spcBef>
                <a:spcPts val="2000"/>
              </a:spcBef>
              <a:spcAft>
                <a:spcPts val="0"/>
              </a:spcAft>
              <a:buNone/>
            </a:pPr>
            <a:r>
              <a:rPr lang="en-US" sz="1400"/>
              <a:t>As a user of AmLight I need a way to validate switches automatically to ease the installation of switches into AmLight.</a:t>
            </a:r>
          </a:p>
          <a:p>
            <a:pPr indent="0" lvl="0" marL="0" marR="0" rtl="0" algn="l">
              <a:spcBef>
                <a:spcPts val="2000"/>
              </a:spcBef>
              <a:spcAft>
                <a:spcPts val="0"/>
              </a:spcAft>
              <a:buNone/>
            </a:pPr>
            <a:r>
              <a:rPr lang="en-US" sz="1400"/>
              <a:t>Acceptance Criteria</a:t>
            </a:r>
          </a:p>
          <a:p>
            <a:pPr indent="-317500" lvl="0" marL="457200" marR="0" rtl="0" algn="l">
              <a:spcBef>
                <a:spcPts val="2000"/>
              </a:spcBef>
              <a:spcAft>
                <a:spcPts val="0"/>
              </a:spcAft>
              <a:buSzPct val="100000"/>
            </a:pPr>
            <a:r>
              <a:rPr lang="en-US" sz="1400"/>
              <a:t>Generate Report</a:t>
            </a:r>
          </a:p>
          <a:p>
            <a:pPr indent="0" lvl="0" marL="0" marR="0" rtl="0" algn="l">
              <a:spcBef>
                <a:spcPts val="2000"/>
              </a:spcBef>
              <a:spcAft>
                <a:spcPts val="0"/>
              </a:spcAft>
              <a:buNone/>
            </a:pPr>
            <a:r>
              <a:t/>
            </a:r>
            <a:endParaRPr sz="1400"/>
          </a:p>
          <a:p>
            <a:pPr indent="0" lvl="0" marL="0" marR="0" rtl="0" algn="l">
              <a:spcBef>
                <a:spcPts val="2000"/>
              </a:spcBef>
              <a:spcAft>
                <a:spcPts val="0"/>
              </a:spcAft>
              <a:buNone/>
            </a:pPr>
            <a:r>
              <a:t/>
            </a:r>
            <a:endParaRPr sz="1400"/>
          </a:p>
        </p:txBody>
      </p:sp>
      <p:pic>
        <p:nvPicPr>
          <p:cNvPr id="256" name="Shape 256"/>
          <p:cNvPicPr preferRelativeResize="0"/>
          <p:nvPr/>
        </p:nvPicPr>
        <p:blipFill>
          <a:blip r:embed="rId3">
            <a:alphaModFix/>
          </a:blip>
          <a:stretch>
            <a:fillRect/>
          </a:stretch>
        </p:blipFill>
        <p:spPr>
          <a:xfrm>
            <a:off x="4560974" y="1578000"/>
            <a:ext cx="4354425" cy="2002756"/>
          </a:xfrm>
          <a:prstGeom prst="rect">
            <a:avLst/>
          </a:prstGeom>
          <a:noFill/>
          <a:ln>
            <a:noFill/>
          </a:ln>
        </p:spPr>
      </p:pic>
      <p:pic>
        <p:nvPicPr>
          <p:cNvPr id="257" name="Shape 257"/>
          <p:cNvPicPr preferRelativeResize="0"/>
          <p:nvPr/>
        </p:nvPicPr>
        <p:blipFill rotWithShape="1">
          <a:blip r:embed="rId4">
            <a:alphaModFix/>
          </a:blip>
          <a:srcRect b="77252" l="8137" r="66271" t="15526"/>
          <a:stretch/>
        </p:blipFill>
        <p:spPr>
          <a:xfrm>
            <a:off x="3934350" y="4139850"/>
            <a:ext cx="4908875" cy="914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#6</a:t>
            </a:r>
          </a:p>
        </p:txBody>
      </p:sp>
      <p:sp>
        <p:nvSpPr>
          <p:cNvPr id="264" name="Shape 264"/>
          <p:cNvSpPr txBox="1"/>
          <p:nvPr>
            <p:ph idx="1" type="body"/>
          </p:nvPr>
        </p:nvSpPr>
        <p:spPr>
          <a:xfrm>
            <a:off x="779473" y="1828800"/>
            <a:ext cx="34347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sz="1400"/>
              <a:t>User Story #142 Create an SDN validation environment to test the switch’s Control, Data and Management Planes with OFTest (Part 3)</a:t>
            </a:r>
          </a:p>
          <a:p>
            <a:pPr indent="0" lvl="0" marL="0" marR="0" rtl="0" algn="l">
              <a:spcBef>
                <a:spcPts val="2000"/>
              </a:spcBef>
              <a:spcAft>
                <a:spcPts val="0"/>
              </a:spcAft>
              <a:buNone/>
            </a:pPr>
            <a:r>
              <a:rPr lang="en-US" sz="1400"/>
              <a:t>As a user of AmLight I need a way to validate switches automatically to ease the installation of switches into AmLight.</a:t>
            </a:r>
          </a:p>
          <a:p>
            <a:pPr indent="0" lvl="0" marL="0" marR="0" rtl="0" algn="l">
              <a:spcBef>
                <a:spcPts val="2000"/>
              </a:spcBef>
              <a:spcAft>
                <a:spcPts val="0"/>
              </a:spcAft>
              <a:buNone/>
            </a:pPr>
            <a:r>
              <a:rPr lang="en-US" sz="1400"/>
              <a:t>Acceptance Criteria</a:t>
            </a:r>
          </a:p>
          <a:p>
            <a:pPr indent="-317500" lvl="0" marL="457200" marR="0" rtl="0" algn="l">
              <a:spcBef>
                <a:spcPts val="2000"/>
              </a:spcBef>
              <a:spcAft>
                <a:spcPts val="0"/>
              </a:spcAft>
              <a:buSzPct val="100000"/>
            </a:pPr>
            <a:r>
              <a:rPr lang="en-US" sz="1400"/>
              <a:t>Run the script on 2 real devices</a:t>
            </a:r>
          </a:p>
          <a:p>
            <a:pPr indent="-317500" lvl="0" marL="457200" marR="0" rtl="0" algn="l">
              <a:spcBef>
                <a:spcPts val="2000"/>
              </a:spcBef>
              <a:spcAft>
                <a:spcPts val="0"/>
              </a:spcAft>
              <a:buSzPct val="100000"/>
            </a:pPr>
            <a:r>
              <a:rPr lang="en-US" sz="1400"/>
              <a:t>Validate your report</a:t>
            </a:r>
          </a:p>
          <a:p>
            <a:pPr indent="-317500" lvl="0" marL="457200" marR="0" rtl="0" algn="l">
              <a:spcBef>
                <a:spcPts val="2000"/>
              </a:spcBef>
              <a:spcAft>
                <a:spcPts val="0"/>
              </a:spcAft>
              <a:buSzPct val="100000"/>
            </a:pPr>
            <a:r>
              <a:rPr lang="en-US" sz="1400"/>
              <a:t>Define the application profile</a:t>
            </a:r>
          </a:p>
          <a:p>
            <a:pPr indent="-317500" lvl="0" marL="457200" marR="0" rtl="0" algn="l">
              <a:spcBef>
                <a:spcPts val="2000"/>
              </a:spcBef>
              <a:spcAft>
                <a:spcPts val="0"/>
              </a:spcAft>
              <a:buSzPct val="100000"/>
            </a:pPr>
            <a:r>
              <a:rPr lang="en-US" sz="1400"/>
              <a:t>Create another report</a:t>
            </a:r>
          </a:p>
          <a:p>
            <a:pPr indent="0" lvl="0" marL="0" marR="0" rtl="0" algn="l">
              <a:spcBef>
                <a:spcPts val="2000"/>
              </a:spcBef>
              <a:spcAft>
                <a:spcPts val="0"/>
              </a:spcAft>
              <a:buNone/>
            </a:pPr>
            <a:r>
              <a:t/>
            </a:r>
            <a:endParaRPr sz="1400"/>
          </a:p>
          <a:p>
            <a:pPr indent="0" lvl="0" marL="0" marR="0" rtl="0" algn="l">
              <a:spcBef>
                <a:spcPts val="2000"/>
              </a:spcBef>
              <a:spcAft>
                <a:spcPts val="0"/>
              </a:spcAft>
              <a:buNone/>
            </a:pPr>
            <a:r>
              <a:t/>
            </a:r>
            <a:endParaRPr sz="1400"/>
          </a:p>
        </p:txBody>
      </p:sp>
      <p:pic>
        <p:nvPicPr>
          <p:cNvPr id="265" name="Shape 265"/>
          <p:cNvPicPr preferRelativeResize="0"/>
          <p:nvPr/>
        </p:nvPicPr>
        <p:blipFill>
          <a:blip r:embed="rId3">
            <a:alphaModFix/>
          </a:blip>
          <a:stretch>
            <a:fillRect/>
          </a:stretch>
        </p:blipFill>
        <p:spPr>
          <a:xfrm>
            <a:off x="4264200" y="4168800"/>
            <a:ext cx="4520950" cy="1543200"/>
          </a:xfrm>
          <a:prstGeom prst="rect">
            <a:avLst/>
          </a:prstGeom>
          <a:noFill/>
          <a:ln>
            <a:noFill/>
          </a:ln>
        </p:spPr>
      </p:pic>
      <p:pic>
        <p:nvPicPr>
          <p:cNvPr id="266" name="Shape 266"/>
          <p:cNvPicPr preferRelativeResize="0"/>
          <p:nvPr/>
        </p:nvPicPr>
        <p:blipFill>
          <a:blip r:embed="rId4">
            <a:alphaModFix/>
          </a:blip>
          <a:stretch>
            <a:fillRect/>
          </a:stretch>
        </p:blipFill>
        <p:spPr>
          <a:xfrm>
            <a:off x="4518974" y="385135"/>
            <a:ext cx="3996299" cy="36312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#7</a:t>
            </a:r>
          </a:p>
        </p:txBody>
      </p:sp>
      <p:sp>
        <p:nvSpPr>
          <p:cNvPr id="273" name="Shape 273"/>
          <p:cNvSpPr txBox="1"/>
          <p:nvPr>
            <p:ph idx="1" type="body"/>
          </p:nvPr>
        </p:nvSpPr>
        <p:spPr>
          <a:xfrm>
            <a:off x="779474" y="1828800"/>
            <a:ext cx="37053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sz="1400"/>
              <a:t>User Story #145 Create an SDN validation environment to test the switch’s Control, Data and Management Planes with Ryu (Part 3)</a:t>
            </a:r>
          </a:p>
          <a:p>
            <a:pPr indent="0" lvl="0" marL="0" marR="0" rtl="0" algn="l">
              <a:spcBef>
                <a:spcPts val="2000"/>
              </a:spcBef>
              <a:spcAft>
                <a:spcPts val="0"/>
              </a:spcAft>
              <a:buNone/>
            </a:pPr>
            <a:r>
              <a:rPr lang="en-US" sz="1400"/>
              <a:t>As a user of AmLight I need a way to validate switches automatically to ease the installation of switches into AmLight.</a:t>
            </a:r>
          </a:p>
          <a:p>
            <a:pPr indent="0" lvl="0" marL="0" marR="0" rtl="0" algn="l">
              <a:spcBef>
                <a:spcPts val="2000"/>
              </a:spcBef>
              <a:spcAft>
                <a:spcPts val="0"/>
              </a:spcAft>
              <a:buNone/>
            </a:pPr>
            <a:r>
              <a:rPr lang="en-US" sz="1400"/>
              <a:t>Acceptance Criteria</a:t>
            </a:r>
          </a:p>
          <a:p>
            <a:pPr indent="-317500" lvl="0" marL="457200" rtl="0">
              <a:spcBef>
                <a:spcPts val="0"/>
              </a:spcBef>
              <a:buSzPct val="100000"/>
            </a:pPr>
            <a:r>
              <a:rPr lang="en-US" sz="1400"/>
              <a:t>Run the script on 2 real devices</a:t>
            </a:r>
          </a:p>
          <a:p>
            <a:pPr indent="-317500" lvl="0" marL="457200" rtl="0">
              <a:spcBef>
                <a:spcPts val="0"/>
              </a:spcBef>
              <a:buSzPct val="100000"/>
            </a:pPr>
            <a:r>
              <a:rPr lang="en-US" sz="1400"/>
              <a:t>Validate your report</a:t>
            </a:r>
          </a:p>
          <a:p>
            <a:pPr indent="-317500" lvl="0" marL="457200" rtl="0">
              <a:spcBef>
                <a:spcPts val="0"/>
              </a:spcBef>
              <a:buSzPct val="100000"/>
            </a:pPr>
            <a:r>
              <a:rPr lang="en-US" sz="1400"/>
              <a:t>Define the application profile</a:t>
            </a:r>
          </a:p>
          <a:p>
            <a:pPr indent="-317500" lvl="0" marL="457200" rtl="0">
              <a:spcBef>
                <a:spcPts val="0"/>
              </a:spcBef>
              <a:buSzPct val="100000"/>
            </a:pPr>
            <a:r>
              <a:rPr lang="en-US" sz="1400"/>
              <a:t>Create another report</a:t>
            </a:r>
          </a:p>
          <a:p>
            <a:pPr indent="0" lvl="0" marL="0" marR="0" rtl="0" algn="l">
              <a:spcBef>
                <a:spcPts val="2000"/>
              </a:spcBef>
              <a:spcAft>
                <a:spcPts val="0"/>
              </a:spcAft>
              <a:buNone/>
            </a:pPr>
            <a:r>
              <a:t/>
            </a:r>
            <a:endParaRPr sz="1400"/>
          </a:p>
          <a:p>
            <a:pPr indent="0" lvl="0" marL="0" marR="0" rtl="0" algn="l">
              <a:spcBef>
                <a:spcPts val="2000"/>
              </a:spcBef>
              <a:spcAft>
                <a:spcPts val="0"/>
              </a:spcAft>
              <a:buNone/>
            </a:pPr>
            <a:r>
              <a:t/>
            </a:r>
            <a:endParaRPr sz="1400"/>
          </a:p>
        </p:txBody>
      </p:sp>
      <p:pic>
        <p:nvPicPr>
          <p:cNvPr id="274" name="Shape 274"/>
          <p:cNvPicPr preferRelativeResize="0"/>
          <p:nvPr/>
        </p:nvPicPr>
        <p:blipFill>
          <a:blip r:embed="rId3">
            <a:alphaModFix/>
          </a:blip>
          <a:stretch>
            <a:fillRect/>
          </a:stretch>
        </p:blipFill>
        <p:spPr>
          <a:xfrm>
            <a:off x="4393525" y="1764625"/>
            <a:ext cx="4503824" cy="1782749"/>
          </a:xfrm>
          <a:prstGeom prst="rect">
            <a:avLst/>
          </a:prstGeom>
          <a:noFill/>
          <a:ln>
            <a:noFill/>
          </a:ln>
        </p:spPr>
      </p:pic>
      <p:pic>
        <p:nvPicPr>
          <p:cNvPr id="275" name="Shape 275"/>
          <p:cNvPicPr preferRelativeResize="0"/>
          <p:nvPr/>
        </p:nvPicPr>
        <p:blipFill>
          <a:blip r:embed="rId4">
            <a:alphaModFix/>
          </a:blip>
          <a:stretch>
            <a:fillRect/>
          </a:stretch>
        </p:blipFill>
        <p:spPr>
          <a:xfrm>
            <a:off x="4285250" y="4339725"/>
            <a:ext cx="4353750" cy="51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282" name="Shape 282"/>
          <p:cNvSpPr txBox="1"/>
          <p:nvPr/>
        </p:nvSpPr>
        <p:spPr>
          <a:xfrm>
            <a:off x="737925" y="1737550"/>
            <a:ext cx="3853200" cy="4744500"/>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Purpose:</a:t>
            </a:r>
          </a:p>
          <a:p>
            <a:pPr lvl="0" rtl="0">
              <a:lnSpc>
                <a:spcPct val="120000"/>
              </a:lnSpc>
              <a:spcBef>
                <a:spcPts val="0"/>
              </a:spcBef>
              <a:buNone/>
            </a:pPr>
            <a:r>
              <a:rPr lang="en-US" sz="1000">
                <a:solidFill>
                  <a:schemeClr val="dk1"/>
                </a:solidFill>
                <a:latin typeface="Calibri"/>
                <a:ea typeface="Calibri"/>
                <a:cs typeface="Calibri"/>
                <a:sym typeface="Calibri"/>
              </a:rPr>
              <a:t>A text file consisting of a Ryu test result was used for quick testing of several functions, along with sample profiles and target switch configurations that had expected outputs, such as </a:t>
            </a:r>
            <a:r>
              <a:rPr lang="en-US" sz="1000">
                <a:solidFill>
                  <a:schemeClr val="dk1"/>
                </a:solidFill>
                <a:latin typeface="Courier New"/>
                <a:ea typeface="Courier New"/>
                <a:cs typeface="Courier New"/>
                <a:sym typeface="Courier New"/>
              </a:rPr>
              <a:t>judge_results</a:t>
            </a:r>
            <a:r>
              <a:rPr lang="en-US" sz="1000">
                <a:solidFill>
                  <a:schemeClr val="dk1"/>
                </a:solidFill>
                <a:latin typeface="Calibri"/>
                <a:ea typeface="Calibri"/>
                <a:cs typeface="Calibri"/>
                <a:sym typeface="Calibri"/>
              </a:rPr>
              <a:t> ending in either a </a:t>
            </a:r>
            <a:r>
              <a:rPr lang="en-US" sz="1000">
                <a:solidFill>
                  <a:schemeClr val="dk1"/>
                </a:solidFill>
                <a:latin typeface="Courier New"/>
                <a:ea typeface="Courier New"/>
                <a:cs typeface="Courier New"/>
                <a:sym typeface="Courier New"/>
              </a:rPr>
              <a:t>PASS</a:t>
            </a:r>
            <a:r>
              <a:rPr lang="en-US" sz="1000">
                <a:solidFill>
                  <a:schemeClr val="dk1"/>
                </a:solidFill>
                <a:latin typeface="Calibri"/>
                <a:ea typeface="Calibri"/>
                <a:cs typeface="Calibri"/>
                <a:sym typeface="Calibri"/>
              </a:rPr>
              <a:t> or </a:t>
            </a:r>
            <a:r>
              <a:rPr lang="en-US" sz="1000">
                <a:solidFill>
                  <a:schemeClr val="dk1"/>
                </a:solidFill>
                <a:latin typeface="Courier New"/>
                <a:ea typeface="Courier New"/>
                <a:cs typeface="Courier New"/>
                <a:sym typeface="Courier New"/>
              </a:rPr>
              <a:t>FAIL</a:t>
            </a:r>
            <a:r>
              <a:rPr lang="en-US" sz="1000">
                <a:solidFill>
                  <a:schemeClr val="dk1"/>
                </a:solidFill>
                <a:latin typeface="Calibri"/>
                <a:ea typeface="Calibri"/>
                <a:cs typeface="Calibri"/>
                <a:sym typeface="Calibri"/>
              </a:rPr>
              <a:t> situation, as expected of the profile.</a:t>
            </a:r>
          </a:p>
          <a:p>
            <a:pPr lvl="0" rtl="0">
              <a:lnSpc>
                <a:spcPct val="120000"/>
              </a:lnSpc>
              <a:spcBef>
                <a:spcPts val="0"/>
              </a:spcBef>
              <a:buClr>
                <a:schemeClr val="dk1"/>
              </a:buClr>
              <a:buFont typeface="Arial"/>
              <a:buNone/>
            </a:pPr>
            <a:r>
              <a:t/>
            </a:r>
            <a:endParaRPr sz="1000">
              <a:solidFill>
                <a:schemeClr val="dk1"/>
              </a:solidFill>
              <a:latin typeface="Calibri"/>
              <a:ea typeface="Calibri"/>
              <a:cs typeface="Calibri"/>
              <a:sym typeface="Calibri"/>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Precondition:</a:t>
            </a:r>
          </a:p>
          <a:p>
            <a:pPr lvl="0" rtl="0">
              <a:lnSpc>
                <a:spcPct val="120000"/>
              </a:lnSpc>
              <a:spcBef>
                <a:spcPts val="0"/>
              </a:spcBef>
              <a:buClr>
                <a:schemeClr val="dk1"/>
              </a:buClr>
              <a:buSzPct val="110000"/>
              <a:buFont typeface="Arial"/>
              <a:buNone/>
            </a:pPr>
            <a:r>
              <a:rPr lang="en-US" sz="1000">
                <a:solidFill>
                  <a:schemeClr val="dk1"/>
                </a:solidFill>
                <a:latin typeface="Calibri"/>
                <a:ea typeface="Calibri"/>
                <a:cs typeface="Calibri"/>
                <a:sym typeface="Calibri"/>
              </a:rPr>
              <a:t>Ryu test result has “</a:t>
            </a:r>
            <a:r>
              <a:rPr lang="en-US" sz="1000">
                <a:solidFill>
                  <a:schemeClr val="dk1"/>
                </a:solidFill>
                <a:latin typeface="Courier New"/>
                <a:ea typeface="Courier New"/>
                <a:cs typeface="Courier New"/>
                <a:sym typeface="Courier New"/>
              </a:rPr>
              <a:t>act OUTPUT,OK</a:t>
            </a:r>
            <a:r>
              <a:rPr lang="en-US" sz="1000">
                <a:solidFill>
                  <a:schemeClr val="dk1"/>
                </a:solidFill>
                <a:latin typeface="Calibri"/>
                <a:ea typeface="Calibri"/>
                <a:cs typeface="Calibri"/>
                <a:sym typeface="Calibri"/>
              </a:rPr>
              <a:t>” in the simplified </a:t>
            </a:r>
            <a:r>
              <a:rPr lang="en-US" sz="1000">
                <a:solidFill>
                  <a:schemeClr val="dk1"/>
                </a:solidFill>
                <a:latin typeface="Courier New"/>
                <a:ea typeface="Courier New"/>
                <a:cs typeface="Courier New"/>
                <a:sym typeface="Courier New"/>
              </a:rPr>
              <a:t>csv</a:t>
            </a:r>
            <a:r>
              <a:rPr lang="en-US" sz="1000">
                <a:solidFill>
                  <a:schemeClr val="dk1"/>
                </a:solidFill>
                <a:latin typeface="Calibri"/>
                <a:ea typeface="Calibri"/>
                <a:cs typeface="Calibri"/>
                <a:sym typeface="Calibri"/>
              </a:rPr>
              <a:t> file. Target switch with name of “</a:t>
            </a:r>
            <a:r>
              <a:rPr lang="en-US" sz="1000">
                <a:solidFill>
                  <a:schemeClr val="dk1"/>
                </a:solidFill>
                <a:latin typeface="Courier New"/>
                <a:ea typeface="Courier New"/>
                <a:cs typeface="Courier New"/>
                <a:sym typeface="Courier New"/>
              </a:rPr>
              <a:t>test-sw</a:t>
            </a:r>
            <a:r>
              <a:rPr lang="en-US" sz="1000">
                <a:solidFill>
                  <a:schemeClr val="dk1"/>
                </a:solidFill>
                <a:latin typeface="Calibri"/>
                <a:ea typeface="Calibri"/>
                <a:cs typeface="Calibri"/>
                <a:sym typeface="Calibri"/>
              </a:rPr>
              <a:t>” and of-version of “</a:t>
            </a:r>
            <a:r>
              <a:rPr lang="en-US" sz="1000">
                <a:solidFill>
                  <a:schemeClr val="dk1"/>
                </a:solidFill>
                <a:latin typeface="Courier New"/>
                <a:ea typeface="Courier New"/>
                <a:cs typeface="Courier New"/>
                <a:sym typeface="Courier New"/>
              </a:rPr>
              <a:t>1.3</a:t>
            </a:r>
            <a:r>
              <a:rPr lang="en-US" sz="1000">
                <a:solidFill>
                  <a:schemeClr val="dk1"/>
                </a:solidFill>
                <a:latin typeface="Calibri"/>
                <a:ea typeface="Calibri"/>
                <a:cs typeface="Calibri"/>
                <a:sym typeface="Calibri"/>
              </a:rPr>
              <a:t>”.</a:t>
            </a:r>
          </a:p>
          <a:p>
            <a:pPr lvl="0" rtl="0">
              <a:lnSpc>
                <a:spcPct val="120000"/>
              </a:lnSpc>
              <a:spcBef>
                <a:spcPts val="0"/>
              </a:spcBef>
              <a:buClr>
                <a:schemeClr val="dk1"/>
              </a:buClr>
              <a:buSzPct val="110000"/>
              <a:buFont typeface="Arial"/>
              <a:buNone/>
            </a:pPr>
            <a:r>
              <a:rPr i="1" lang="en-US" sz="1000">
                <a:solidFill>
                  <a:schemeClr val="dk1"/>
                </a:solidFill>
                <a:latin typeface="Calibri"/>
                <a:ea typeface="Calibri"/>
                <a:cs typeface="Calibri"/>
                <a:sym typeface="Calibri"/>
              </a:rPr>
              <a:t>sunny.profile:</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“model”:”sunny”,</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“compatibility”: [</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“act OUTPUT”</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a:t>
            </a:r>
          </a:p>
          <a:p>
            <a:pPr lvl="0" rtl="0">
              <a:lnSpc>
                <a:spcPct val="120000"/>
              </a:lnSpc>
              <a:spcBef>
                <a:spcPts val="0"/>
              </a:spcBef>
              <a:buNone/>
            </a:pPr>
            <a:r>
              <a:rPr lang="en-US" sz="1000">
                <a:solidFill>
                  <a:schemeClr val="dk1"/>
                </a:solidFill>
                <a:latin typeface="Courier New"/>
                <a:ea typeface="Courier New"/>
                <a:cs typeface="Courier New"/>
                <a:sym typeface="Courier New"/>
              </a:rPr>
              <a:t>}</a:t>
            </a:r>
          </a:p>
          <a:p>
            <a:pPr lvl="0" rtl="0">
              <a:lnSpc>
                <a:spcPct val="120000"/>
              </a:lnSpc>
              <a:spcBef>
                <a:spcPts val="0"/>
              </a:spcBef>
              <a:buClr>
                <a:schemeClr val="dk1"/>
              </a:buClr>
              <a:buFont typeface="Arial"/>
              <a:buNone/>
            </a:pPr>
            <a:r>
              <a:t/>
            </a:r>
            <a:endParaRPr sz="1000">
              <a:solidFill>
                <a:schemeClr val="dk1"/>
              </a:solidFill>
              <a:latin typeface="Courier New"/>
              <a:ea typeface="Courier New"/>
              <a:cs typeface="Courier New"/>
              <a:sym typeface="Courier New"/>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Expected Result:</a:t>
            </a:r>
          </a:p>
          <a:p>
            <a:pPr lvl="0" rtl="0">
              <a:lnSpc>
                <a:spcPct val="120000"/>
              </a:lnSpc>
              <a:spcBef>
                <a:spcPts val="0"/>
              </a:spcBef>
              <a:buNone/>
            </a:pPr>
            <a:r>
              <a:rPr lang="en-US" sz="1000">
                <a:solidFill>
                  <a:schemeClr val="dk1"/>
                </a:solidFill>
                <a:latin typeface="Courier New"/>
                <a:ea typeface="Courier New"/>
                <a:cs typeface="Courier New"/>
                <a:sym typeface="Courier New"/>
              </a:rPr>
              <a:t>sunny: test-sw PASSED</a:t>
            </a:r>
          </a:p>
          <a:p>
            <a:pPr lvl="0" rtl="0">
              <a:lnSpc>
                <a:spcPct val="120000"/>
              </a:lnSpc>
              <a:spcBef>
                <a:spcPts val="0"/>
              </a:spcBef>
              <a:buClr>
                <a:schemeClr val="dk1"/>
              </a:buClr>
              <a:buFont typeface="Arial"/>
              <a:buNone/>
            </a:pPr>
            <a:r>
              <a:t/>
            </a:r>
            <a:endParaRPr sz="1000">
              <a:solidFill>
                <a:schemeClr val="dk1"/>
              </a:solidFill>
              <a:latin typeface="Courier New"/>
              <a:ea typeface="Courier New"/>
              <a:cs typeface="Courier New"/>
              <a:sym typeface="Courier New"/>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Actual Result:</a:t>
            </a:r>
          </a:p>
          <a:p>
            <a:pPr lvl="0" rtl="0">
              <a:lnSpc>
                <a:spcPct val="120000"/>
              </a:lnSpc>
              <a:spcBef>
                <a:spcPts val="0"/>
              </a:spcBef>
              <a:buNone/>
            </a:pPr>
            <a:r>
              <a:rPr lang="en-US" sz="1000">
                <a:solidFill>
                  <a:schemeClr val="dk1"/>
                </a:solidFill>
                <a:latin typeface="Courier New"/>
                <a:ea typeface="Courier New"/>
                <a:cs typeface="Courier New"/>
                <a:sym typeface="Courier New"/>
              </a:rPr>
              <a:t>sunny: test-sw PASSED</a:t>
            </a:r>
          </a:p>
          <a:p>
            <a:pPr lvl="0" rtl="0">
              <a:lnSpc>
                <a:spcPct val="120000"/>
              </a:lnSpc>
              <a:spcBef>
                <a:spcPts val="0"/>
              </a:spcBef>
              <a:buClr>
                <a:schemeClr val="dk1"/>
              </a:buClr>
              <a:buFont typeface="Arial"/>
              <a:buNone/>
            </a:pPr>
            <a:r>
              <a:t/>
            </a:r>
            <a:endParaRPr sz="1000">
              <a:solidFill>
                <a:schemeClr val="dk1"/>
              </a:solidFill>
              <a:latin typeface="Courier New"/>
              <a:ea typeface="Courier New"/>
              <a:cs typeface="Courier New"/>
              <a:sym typeface="Courier New"/>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Status:</a:t>
            </a:r>
          </a:p>
          <a:p>
            <a:pPr lvl="0" rtl="0">
              <a:lnSpc>
                <a:spcPct val="120000"/>
              </a:lnSpc>
              <a:spcBef>
                <a:spcPts val="0"/>
              </a:spcBef>
              <a:buClr>
                <a:schemeClr val="dk1"/>
              </a:buClr>
              <a:buSzPct val="110000"/>
              <a:buFont typeface="Arial"/>
              <a:buNone/>
            </a:pPr>
            <a:r>
              <a:rPr lang="en-US" sz="1000">
                <a:solidFill>
                  <a:schemeClr val="dk1"/>
                </a:solidFill>
                <a:latin typeface="Calibri"/>
                <a:ea typeface="Calibri"/>
                <a:cs typeface="Calibri"/>
                <a:sym typeface="Calibri"/>
              </a:rPr>
              <a:t>Passed</a:t>
            </a:r>
          </a:p>
          <a:p>
            <a:pPr lvl="0" rtl="0">
              <a:lnSpc>
                <a:spcPct val="120000"/>
              </a:lnSpc>
              <a:spcBef>
                <a:spcPts val="0"/>
              </a:spcBef>
              <a:buClr>
                <a:schemeClr val="dk1"/>
              </a:buClr>
              <a:buFont typeface="Arial"/>
              <a:buNone/>
            </a:pPr>
            <a:r>
              <a:t/>
            </a:r>
            <a:endParaRPr sz="1000">
              <a:solidFill>
                <a:schemeClr val="dk1"/>
              </a:solidFill>
              <a:latin typeface="Calibri"/>
              <a:ea typeface="Calibri"/>
              <a:cs typeface="Calibri"/>
              <a:sym typeface="Calibri"/>
            </a:endParaRPr>
          </a:p>
          <a:p>
            <a:pPr lvl="0" rtl="0">
              <a:lnSpc>
                <a:spcPct val="120000"/>
              </a:lnSpc>
              <a:spcBef>
                <a:spcPts val="0"/>
              </a:spcBef>
              <a:buClr>
                <a:schemeClr val="dk1"/>
              </a:buClr>
              <a:buFont typeface="Arial"/>
              <a:buNone/>
            </a:pPr>
            <a:r>
              <a:t/>
            </a:r>
            <a:endParaRPr sz="1000">
              <a:solidFill>
                <a:schemeClr val="dk1"/>
              </a:solidFill>
              <a:latin typeface="Calibri"/>
              <a:ea typeface="Calibri"/>
              <a:cs typeface="Calibri"/>
              <a:sym typeface="Calibri"/>
            </a:endParaRPr>
          </a:p>
          <a:p>
            <a:pPr lvl="0">
              <a:spcBef>
                <a:spcPts val="0"/>
              </a:spcBef>
              <a:buNone/>
            </a:pPr>
            <a:r>
              <a:t/>
            </a:r>
            <a:endParaRPr sz="1000"/>
          </a:p>
        </p:txBody>
      </p:sp>
      <p:sp>
        <p:nvSpPr>
          <p:cNvPr id="283" name="Shape 283"/>
          <p:cNvSpPr txBox="1"/>
          <p:nvPr/>
        </p:nvSpPr>
        <p:spPr>
          <a:xfrm>
            <a:off x="4852725" y="1737550"/>
            <a:ext cx="3853200" cy="4744500"/>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Purpose:</a:t>
            </a:r>
          </a:p>
          <a:p>
            <a:pPr lvl="0" rtl="0">
              <a:lnSpc>
                <a:spcPct val="120000"/>
              </a:lnSpc>
              <a:spcBef>
                <a:spcPts val="0"/>
              </a:spcBef>
              <a:buNone/>
            </a:pPr>
            <a:r>
              <a:rPr lang="en-US" sz="1000">
                <a:solidFill>
                  <a:schemeClr val="dk1"/>
                </a:solidFill>
                <a:latin typeface="Calibri"/>
                <a:ea typeface="Calibri"/>
                <a:cs typeface="Calibri"/>
                <a:sym typeface="Calibri"/>
              </a:rPr>
              <a:t>A text file consisting of a Ryu test result was used for quick testing of several functions, along with sample profiles and target switch configurations that had expected outputs, such as </a:t>
            </a:r>
            <a:r>
              <a:rPr lang="en-US" sz="1000">
                <a:solidFill>
                  <a:schemeClr val="dk1"/>
                </a:solidFill>
                <a:latin typeface="Courier New"/>
                <a:ea typeface="Courier New"/>
                <a:cs typeface="Courier New"/>
                <a:sym typeface="Courier New"/>
              </a:rPr>
              <a:t>judge_results</a:t>
            </a:r>
            <a:r>
              <a:rPr lang="en-US" sz="1000">
                <a:solidFill>
                  <a:schemeClr val="dk1"/>
                </a:solidFill>
                <a:latin typeface="Calibri"/>
                <a:ea typeface="Calibri"/>
                <a:cs typeface="Calibri"/>
                <a:sym typeface="Calibri"/>
              </a:rPr>
              <a:t> ending in either a </a:t>
            </a:r>
            <a:r>
              <a:rPr lang="en-US" sz="1000">
                <a:solidFill>
                  <a:schemeClr val="dk1"/>
                </a:solidFill>
                <a:latin typeface="Courier New"/>
                <a:ea typeface="Courier New"/>
                <a:cs typeface="Courier New"/>
                <a:sym typeface="Courier New"/>
              </a:rPr>
              <a:t>PASS</a:t>
            </a:r>
            <a:r>
              <a:rPr lang="en-US" sz="1000">
                <a:solidFill>
                  <a:schemeClr val="dk1"/>
                </a:solidFill>
                <a:latin typeface="Calibri"/>
                <a:ea typeface="Calibri"/>
                <a:cs typeface="Calibri"/>
                <a:sym typeface="Calibri"/>
              </a:rPr>
              <a:t> or </a:t>
            </a:r>
            <a:r>
              <a:rPr lang="en-US" sz="1000">
                <a:solidFill>
                  <a:schemeClr val="dk1"/>
                </a:solidFill>
                <a:latin typeface="Courier New"/>
                <a:ea typeface="Courier New"/>
                <a:cs typeface="Courier New"/>
                <a:sym typeface="Courier New"/>
              </a:rPr>
              <a:t>FAIL</a:t>
            </a:r>
            <a:r>
              <a:rPr lang="en-US" sz="1000">
                <a:solidFill>
                  <a:schemeClr val="dk1"/>
                </a:solidFill>
                <a:latin typeface="Calibri"/>
                <a:ea typeface="Calibri"/>
                <a:cs typeface="Calibri"/>
                <a:sym typeface="Calibri"/>
              </a:rPr>
              <a:t> situation, as expected of the profile.</a:t>
            </a:r>
          </a:p>
          <a:p>
            <a:pPr lvl="0" rtl="0">
              <a:lnSpc>
                <a:spcPct val="120000"/>
              </a:lnSpc>
              <a:spcBef>
                <a:spcPts val="0"/>
              </a:spcBef>
              <a:buClr>
                <a:schemeClr val="dk1"/>
              </a:buClr>
              <a:buFont typeface="Arial"/>
              <a:buNone/>
            </a:pPr>
            <a:r>
              <a:t/>
            </a:r>
            <a:endParaRPr sz="1000">
              <a:solidFill>
                <a:schemeClr val="dk1"/>
              </a:solidFill>
              <a:latin typeface="Calibri"/>
              <a:ea typeface="Calibri"/>
              <a:cs typeface="Calibri"/>
              <a:sym typeface="Calibri"/>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Precondition:</a:t>
            </a:r>
          </a:p>
          <a:p>
            <a:pPr lvl="0" rtl="0">
              <a:lnSpc>
                <a:spcPct val="120000"/>
              </a:lnSpc>
              <a:spcBef>
                <a:spcPts val="0"/>
              </a:spcBef>
              <a:buClr>
                <a:schemeClr val="dk1"/>
              </a:buClr>
              <a:buSzPct val="110000"/>
              <a:buFont typeface="Arial"/>
              <a:buNone/>
            </a:pPr>
            <a:r>
              <a:rPr lang="en-US" sz="1000">
                <a:solidFill>
                  <a:schemeClr val="dk1"/>
                </a:solidFill>
                <a:latin typeface="Calibri"/>
                <a:ea typeface="Calibri"/>
                <a:cs typeface="Calibri"/>
                <a:sym typeface="Calibri"/>
              </a:rPr>
              <a:t>Ryu test result has “</a:t>
            </a:r>
            <a:r>
              <a:rPr lang="en-US" sz="1000">
                <a:solidFill>
                  <a:schemeClr val="dk1"/>
                </a:solidFill>
                <a:latin typeface="Courier New"/>
                <a:ea typeface="Courier New"/>
                <a:cs typeface="Courier New"/>
                <a:sym typeface="Courier New"/>
              </a:rPr>
              <a:t>act OUTPUT,OK</a:t>
            </a:r>
            <a:r>
              <a:rPr lang="en-US" sz="1000">
                <a:solidFill>
                  <a:schemeClr val="dk1"/>
                </a:solidFill>
                <a:latin typeface="Calibri"/>
                <a:ea typeface="Calibri"/>
                <a:cs typeface="Calibri"/>
                <a:sym typeface="Calibri"/>
              </a:rPr>
              <a:t>” in the simplified </a:t>
            </a:r>
            <a:r>
              <a:rPr lang="en-US" sz="1000">
                <a:solidFill>
                  <a:schemeClr val="dk1"/>
                </a:solidFill>
                <a:latin typeface="Courier New"/>
                <a:ea typeface="Courier New"/>
                <a:cs typeface="Courier New"/>
                <a:sym typeface="Courier New"/>
              </a:rPr>
              <a:t>csv</a:t>
            </a:r>
            <a:r>
              <a:rPr lang="en-US" sz="1000">
                <a:solidFill>
                  <a:schemeClr val="dk1"/>
                </a:solidFill>
                <a:latin typeface="Calibri"/>
                <a:ea typeface="Calibri"/>
                <a:cs typeface="Calibri"/>
                <a:sym typeface="Calibri"/>
              </a:rPr>
              <a:t> file. Target switch with name of “</a:t>
            </a:r>
            <a:r>
              <a:rPr lang="en-US" sz="1000">
                <a:solidFill>
                  <a:schemeClr val="dk1"/>
                </a:solidFill>
                <a:latin typeface="Courier New"/>
                <a:ea typeface="Courier New"/>
                <a:cs typeface="Courier New"/>
                <a:sym typeface="Courier New"/>
              </a:rPr>
              <a:t>test-sw</a:t>
            </a:r>
            <a:r>
              <a:rPr lang="en-US" sz="1000">
                <a:solidFill>
                  <a:schemeClr val="dk1"/>
                </a:solidFill>
                <a:latin typeface="Calibri"/>
                <a:ea typeface="Calibri"/>
                <a:cs typeface="Calibri"/>
                <a:sym typeface="Calibri"/>
              </a:rPr>
              <a:t>” and of-version of “</a:t>
            </a:r>
            <a:r>
              <a:rPr lang="en-US" sz="1000">
                <a:solidFill>
                  <a:schemeClr val="dk1"/>
                </a:solidFill>
                <a:latin typeface="Courier New"/>
                <a:ea typeface="Courier New"/>
                <a:cs typeface="Courier New"/>
                <a:sym typeface="Courier New"/>
              </a:rPr>
              <a:t>1.3</a:t>
            </a:r>
            <a:r>
              <a:rPr lang="en-US" sz="1000">
                <a:solidFill>
                  <a:schemeClr val="dk1"/>
                </a:solidFill>
                <a:latin typeface="Calibri"/>
                <a:ea typeface="Calibri"/>
                <a:cs typeface="Calibri"/>
                <a:sym typeface="Calibri"/>
              </a:rPr>
              <a:t>”</a:t>
            </a:r>
          </a:p>
          <a:p>
            <a:pPr lvl="0" rtl="0">
              <a:lnSpc>
                <a:spcPct val="120000"/>
              </a:lnSpc>
              <a:spcBef>
                <a:spcPts val="0"/>
              </a:spcBef>
              <a:buClr>
                <a:schemeClr val="dk1"/>
              </a:buClr>
              <a:buSzPct val="110000"/>
              <a:buFont typeface="Arial"/>
              <a:buNone/>
            </a:pPr>
            <a:r>
              <a:rPr i="1" lang="en-US" sz="1000">
                <a:solidFill>
                  <a:schemeClr val="dk1"/>
                </a:solidFill>
                <a:latin typeface="Calibri"/>
                <a:ea typeface="Calibri"/>
                <a:cs typeface="Calibri"/>
                <a:sym typeface="Calibri"/>
              </a:rPr>
              <a:t>rainy.profile:</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“model”:”rainy”,,</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“compatibility”: [</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“act OUTPUT”,</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“doesnt exist”</a:t>
            </a:r>
          </a:p>
          <a:p>
            <a:pPr lvl="0" rtl="0">
              <a:lnSpc>
                <a:spcPct val="120000"/>
              </a:lnSpc>
              <a:spcBef>
                <a:spcPts val="0"/>
              </a:spcBef>
              <a:buClr>
                <a:schemeClr val="dk1"/>
              </a:buClr>
              <a:buSzPct val="110000"/>
              <a:buFont typeface="Arial"/>
              <a:buNone/>
            </a:pPr>
            <a:r>
              <a:rPr lang="en-US" sz="1000">
                <a:solidFill>
                  <a:schemeClr val="dk1"/>
                </a:solidFill>
                <a:latin typeface="Courier New"/>
                <a:ea typeface="Courier New"/>
                <a:cs typeface="Courier New"/>
                <a:sym typeface="Courier New"/>
              </a:rPr>
              <a:t>   ]</a:t>
            </a:r>
          </a:p>
          <a:p>
            <a:pPr lvl="0" rtl="0">
              <a:lnSpc>
                <a:spcPct val="120000"/>
              </a:lnSpc>
              <a:spcBef>
                <a:spcPts val="0"/>
              </a:spcBef>
              <a:buNone/>
            </a:pPr>
            <a:r>
              <a:rPr lang="en-US" sz="1000">
                <a:solidFill>
                  <a:schemeClr val="dk1"/>
                </a:solidFill>
                <a:latin typeface="Courier New"/>
                <a:ea typeface="Courier New"/>
                <a:cs typeface="Courier New"/>
                <a:sym typeface="Courier New"/>
              </a:rPr>
              <a:t>}</a:t>
            </a:r>
          </a:p>
          <a:p>
            <a:pPr lvl="0" rtl="0">
              <a:lnSpc>
                <a:spcPct val="120000"/>
              </a:lnSpc>
              <a:spcBef>
                <a:spcPts val="0"/>
              </a:spcBef>
              <a:buClr>
                <a:schemeClr val="dk1"/>
              </a:buClr>
              <a:buFont typeface="Arial"/>
              <a:buNone/>
            </a:pPr>
            <a:r>
              <a:t/>
            </a:r>
            <a:endParaRPr sz="1000">
              <a:solidFill>
                <a:schemeClr val="dk1"/>
              </a:solidFill>
              <a:latin typeface="Courier New"/>
              <a:ea typeface="Courier New"/>
              <a:cs typeface="Courier New"/>
              <a:sym typeface="Courier New"/>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Expected Result</a:t>
            </a:r>
            <a:r>
              <a:rPr lang="en-US" sz="1000">
                <a:solidFill>
                  <a:schemeClr val="dk1"/>
                </a:solidFill>
                <a:latin typeface="Calibri"/>
                <a:ea typeface="Calibri"/>
                <a:cs typeface="Calibri"/>
                <a:sym typeface="Calibri"/>
              </a:rPr>
              <a:t>:</a:t>
            </a:r>
          </a:p>
          <a:p>
            <a:pPr lvl="0" rtl="0">
              <a:lnSpc>
                <a:spcPct val="120000"/>
              </a:lnSpc>
              <a:spcBef>
                <a:spcPts val="0"/>
              </a:spcBef>
              <a:buNone/>
            </a:pPr>
            <a:r>
              <a:rPr lang="en-US" sz="1000">
                <a:solidFill>
                  <a:schemeClr val="dk1"/>
                </a:solidFill>
                <a:latin typeface="Courier New"/>
                <a:ea typeface="Courier New"/>
                <a:cs typeface="Courier New"/>
                <a:sym typeface="Courier New"/>
              </a:rPr>
              <a:t>rainy: test-sw FAILED</a:t>
            </a:r>
          </a:p>
          <a:p>
            <a:pPr lvl="0" rtl="0">
              <a:lnSpc>
                <a:spcPct val="120000"/>
              </a:lnSpc>
              <a:spcBef>
                <a:spcPts val="0"/>
              </a:spcBef>
              <a:buClr>
                <a:schemeClr val="dk1"/>
              </a:buClr>
              <a:buFont typeface="Arial"/>
              <a:buNone/>
            </a:pPr>
            <a:r>
              <a:t/>
            </a:r>
            <a:endParaRPr sz="1000">
              <a:solidFill>
                <a:schemeClr val="dk1"/>
              </a:solidFill>
              <a:latin typeface="Courier New"/>
              <a:ea typeface="Courier New"/>
              <a:cs typeface="Courier New"/>
              <a:sym typeface="Courier New"/>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Actual Result</a:t>
            </a:r>
            <a:r>
              <a:rPr lang="en-US" sz="1000">
                <a:solidFill>
                  <a:schemeClr val="dk1"/>
                </a:solidFill>
                <a:latin typeface="Calibri"/>
                <a:ea typeface="Calibri"/>
                <a:cs typeface="Calibri"/>
                <a:sym typeface="Calibri"/>
              </a:rPr>
              <a:t>:</a:t>
            </a:r>
          </a:p>
          <a:p>
            <a:pPr lvl="0" rtl="0">
              <a:lnSpc>
                <a:spcPct val="120000"/>
              </a:lnSpc>
              <a:spcBef>
                <a:spcPts val="0"/>
              </a:spcBef>
              <a:buNone/>
            </a:pPr>
            <a:r>
              <a:rPr lang="en-US" sz="1000">
                <a:solidFill>
                  <a:schemeClr val="dk1"/>
                </a:solidFill>
                <a:latin typeface="Courier New"/>
                <a:ea typeface="Courier New"/>
                <a:cs typeface="Courier New"/>
                <a:sym typeface="Courier New"/>
              </a:rPr>
              <a:t>rainy: test-sw FAILED</a:t>
            </a:r>
          </a:p>
          <a:p>
            <a:pPr lvl="0" rtl="0">
              <a:lnSpc>
                <a:spcPct val="120000"/>
              </a:lnSpc>
              <a:spcBef>
                <a:spcPts val="0"/>
              </a:spcBef>
              <a:buClr>
                <a:schemeClr val="dk1"/>
              </a:buClr>
              <a:buFont typeface="Arial"/>
              <a:buNone/>
            </a:pPr>
            <a:r>
              <a:t/>
            </a:r>
            <a:endParaRPr sz="1000">
              <a:solidFill>
                <a:schemeClr val="dk1"/>
              </a:solidFill>
              <a:latin typeface="Courier New"/>
              <a:ea typeface="Courier New"/>
              <a:cs typeface="Courier New"/>
              <a:sym typeface="Courier New"/>
            </a:endParaRPr>
          </a:p>
          <a:p>
            <a:pPr lvl="0" rtl="0">
              <a:lnSpc>
                <a:spcPct val="120000"/>
              </a:lnSpc>
              <a:spcBef>
                <a:spcPts val="0"/>
              </a:spcBef>
              <a:buClr>
                <a:schemeClr val="dk1"/>
              </a:buClr>
              <a:buSzPct val="110000"/>
              <a:buFont typeface="Arial"/>
              <a:buNone/>
            </a:pPr>
            <a:r>
              <a:rPr b="1" lang="en-US" sz="1000">
                <a:solidFill>
                  <a:schemeClr val="dk1"/>
                </a:solidFill>
                <a:latin typeface="Calibri"/>
                <a:ea typeface="Calibri"/>
                <a:cs typeface="Calibri"/>
                <a:sym typeface="Calibri"/>
              </a:rPr>
              <a:t>Status</a:t>
            </a:r>
            <a:r>
              <a:rPr lang="en-US" sz="1000">
                <a:solidFill>
                  <a:schemeClr val="dk1"/>
                </a:solidFill>
                <a:latin typeface="Calibri"/>
                <a:ea typeface="Calibri"/>
                <a:cs typeface="Calibri"/>
                <a:sym typeface="Calibri"/>
              </a:rPr>
              <a:t>:</a:t>
            </a:r>
          </a:p>
          <a:p>
            <a:pPr lvl="0" rtl="0">
              <a:spcBef>
                <a:spcPts val="0"/>
              </a:spcBef>
              <a:buNone/>
            </a:pPr>
            <a:r>
              <a:rPr lang="en-US" sz="1000">
                <a:solidFill>
                  <a:schemeClr val="dk1"/>
                </a:solidFill>
                <a:latin typeface="Calibri"/>
                <a:ea typeface="Calibri"/>
                <a:cs typeface="Calibri"/>
                <a:sym typeface="Calibri"/>
              </a:rPr>
              <a:t>Passed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pic>
        <p:nvPicPr>
          <p:cNvPr id="289" name="Shape 289"/>
          <p:cNvPicPr preferRelativeResize="0"/>
          <p:nvPr/>
        </p:nvPicPr>
        <p:blipFill>
          <a:blip r:embed="rId3">
            <a:alphaModFix/>
          </a:blip>
          <a:stretch>
            <a:fillRect/>
          </a:stretch>
        </p:blipFill>
        <p:spPr>
          <a:xfrm>
            <a:off x="566475" y="804125"/>
            <a:ext cx="3461076" cy="1082700"/>
          </a:xfrm>
          <a:prstGeom prst="rect">
            <a:avLst/>
          </a:prstGeom>
          <a:noFill/>
          <a:ln>
            <a:noFill/>
          </a:ln>
        </p:spPr>
      </p:pic>
      <p:pic>
        <p:nvPicPr>
          <p:cNvPr id="290" name="Shape 290"/>
          <p:cNvPicPr preferRelativeResize="0"/>
          <p:nvPr/>
        </p:nvPicPr>
        <p:blipFill>
          <a:blip r:embed="rId4">
            <a:alphaModFix/>
          </a:blip>
          <a:stretch>
            <a:fillRect/>
          </a:stretch>
        </p:blipFill>
        <p:spPr>
          <a:xfrm>
            <a:off x="982562" y="2490400"/>
            <a:ext cx="2628900" cy="1771650"/>
          </a:xfrm>
          <a:prstGeom prst="rect">
            <a:avLst/>
          </a:prstGeom>
          <a:noFill/>
          <a:ln>
            <a:noFill/>
          </a:ln>
        </p:spPr>
      </p:pic>
      <p:pic>
        <p:nvPicPr>
          <p:cNvPr id="291" name="Shape 291"/>
          <p:cNvPicPr preferRelativeResize="0"/>
          <p:nvPr/>
        </p:nvPicPr>
        <p:blipFill rotWithShape="1">
          <a:blip r:embed="rId5">
            <a:alphaModFix/>
          </a:blip>
          <a:srcRect b="22841" l="32966" r="33618" t="22813"/>
          <a:stretch/>
        </p:blipFill>
        <p:spPr>
          <a:xfrm>
            <a:off x="7620025" y="361850"/>
            <a:ext cx="1073799" cy="1335500"/>
          </a:xfrm>
          <a:prstGeom prst="rect">
            <a:avLst/>
          </a:prstGeom>
          <a:noFill/>
          <a:ln>
            <a:noFill/>
          </a:ln>
        </p:spPr>
      </p:pic>
      <p:pic>
        <p:nvPicPr>
          <p:cNvPr id="292" name="Shape 292"/>
          <p:cNvPicPr preferRelativeResize="0"/>
          <p:nvPr/>
        </p:nvPicPr>
        <p:blipFill>
          <a:blip r:embed="rId6">
            <a:alphaModFix/>
          </a:blip>
          <a:stretch>
            <a:fillRect/>
          </a:stretch>
        </p:blipFill>
        <p:spPr>
          <a:xfrm>
            <a:off x="4406575" y="1264225"/>
            <a:ext cx="2834425" cy="1335500"/>
          </a:xfrm>
          <a:prstGeom prst="rect">
            <a:avLst/>
          </a:prstGeom>
          <a:noFill/>
          <a:ln>
            <a:noFill/>
          </a:ln>
        </p:spPr>
      </p:pic>
      <p:pic>
        <p:nvPicPr>
          <p:cNvPr id="293" name="Shape 293"/>
          <p:cNvPicPr preferRelativeResize="0"/>
          <p:nvPr/>
        </p:nvPicPr>
        <p:blipFill>
          <a:blip r:embed="rId7">
            <a:alphaModFix/>
          </a:blip>
          <a:stretch>
            <a:fillRect/>
          </a:stretch>
        </p:blipFill>
        <p:spPr>
          <a:xfrm>
            <a:off x="3987800" y="2913525"/>
            <a:ext cx="4355784" cy="1335500"/>
          </a:xfrm>
          <a:prstGeom prst="rect">
            <a:avLst/>
          </a:prstGeom>
          <a:noFill/>
          <a:ln>
            <a:noFill/>
          </a:ln>
        </p:spPr>
      </p:pic>
      <p:pic>
        <p:nvPicPr>
          <p:cNvPr id="294" name="Shape 294"/>
          <p:cNvPicPr preferRelativeResize="0"/>
          <p:nvPr/>
        </p:nvPicPr>
        <p:blipFill rotWithShape="1">
          <a:blip r:embed="rId8">
            <a:alphaModFix/>
          </a:blip>
          <a:srcRect b="0" l="0" r="57160" t="0"/>
          <a:stretch/>
        </p:blipFill>
        <p:spPr>
          <a:xfrm>
            <a:off x="472200" y="4811650"/>
            <a:ext cx="4860276" cy="1381212"/>
          </a:xfrm>
          <a:prstGeom prst="rect">
            <a:avLst/>
          </a:prstGeom>
          <a:noFill/>
          <a:ln>
            <a:noFill/>
          </a:ln>
        </p:spPr>
      </p:pic>
      <p:pic>
        <p:nvPicPr>
          <p:cNvPr id="295" name="Shape 295"/>
          <p:cNvPicPr preferRelativeResize="0"/>
          <p:nvPr/>
        </p:nvPicPr>
        <p:blipFill>
          <a:blip r:embed="rId9">
            <a:alphaModFix/>
          </a:blip>
          <a:stretch>
            <a:fillRect/>
          </a:stretch>
        </p:blipFill>
        <p:spPr>
          <a:xfrm>
            <a:off x="6170675" y="4401425"/>
            <a:ext cx="1941624" cy="1511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
        <p:nvSpPr>
          <p:cNvPr id="159" name="Shape 159"/>
          <p:cNvSpPr txBox="1"/>
          <p:nvPr>
            <p:ph idx="1" type="body"/>
          </p:nvPr>
        </p:nvSpPr>
        <p:spPr>
          <a:xfrm>
            <a:off x="779462" y="1524000"/>
            <a:ext cx="7583400" cy="42084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lang="en-US"/>
              <a:t>SwitchTester is a command line application that allows for automated testing of OpenFlow switches and application compatibility of those switches, easing the efforts needed by Network engineers that are adding switches to their networks.</a:t>
            </a:r>
          </a:p>
        </p:txBody>
      </p:sp>
      <p:pic>
        <p:nvPicPr>
          <p:cNvPr id="160" name="Shape 160"/>
          <p:cNvPicPr preferRelativeResize="0"/>
          <p:nvPr/>
        </p:nvPicPr>
        <p:blipFill rotWithShape="1">
          <a:blip r:embed="rId3">
            <a:alphaModFix/>
          </a:blip>
          <a:srcRect b="0" l="0" r="66293" t="65928"/>
          <a:stretch/>
        </p:blipFill>
        <p:spPr>
          <a:xfrm>
            <a:off x="1205790" y="4187249"/>
            <a:ext cx="3289658" cy="2028826"/>
          </a:xfrm>
          <a:prstGeom prst="rect">
            <a:avLst/>
          </a:prstGeom>
          <a:noFill/>
          <a:ln>
            <a:noFill/>
          </a:ln>
        </p:spPr>
      </p:pic>
      <p:pic>
        <p:nvPicPr>
          <p:cNvPr id="161" name="Shape 161"/>
          <p:cNvPicPr preferRelativeResize="0"/>
          <p:nvPr/>
        </p:nvPicPr>
        <p:blipFill>
          <a:blip r:embed="rId4">
            <a:alphaModFix/>
          </a:blip>
          <a:stretch>
            <a:fillRect/>
          </a:stretch>
        </p:blipFill>
        <p:spPr>
          <a:xfrm>
            <a:off x="3858025" y="3484400"/>
            <a:ext cx="4864975" cy="166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idx="1" type="body"/>
          </p:nvPr>
        </p:nvSpPr>
        <p:spPr>
          <a:xfrm>
            <a:off x="779462" y="1524000"/>
            <a:ext cx="7583400" cy="4208400"/>
          </a:xfrm>
          <a:prstGeom prst="rect">
            <a:avLst/>
          </a:prstGeom>
          <a:noFill/>
          <a:ln>
            <a:noFill/>
          </a:ln>
        </p:spPr>
        <p:txBody>
          <a:bodyPr anchorCtr="0" anchor="t" bIns="45700" lIns="91425" rIns="91425" tIns="45700">
            <a:noAutofit/>
          </a:bodyPr>
          <a:lstStyle/>
          <a:p>
            <a:pPr indent="-282575" lvl="0" marL="282575" marR="0" rtl="0" algn="l">
              <a:lnSpc>
                <a:spcPct val="100000"/>
              </a:lnSpc>
              <a:spcBef>
                <a:spcPts val="2000"/>
              </a:spcBef>
              <a:spcAft>
                <a:spcPts val="0"/>
              </a:spcAft>
              <a:buClr>
                <a:srgbClr val="001D4D"/>
              </a:buClr>
              <a:buSzPct val="100000"/>
              <a:buFont typeface="Noto Sans Symbols"/>
              <a:buChar char="●"/>
            </a:pPr>
            <a:r>
              <a:rPr lang="en-US" sz="1800"/>
              <a:t>SwitchTester 1.0:</a:t>
            </a:r>
          </a:p>
          <a:p>
            <a:pPr indent="266700" lvl="1" marR="0" rtl="0" algn="l">
              <a:lnSpc>
                <a:spcPct val="100000"/>
              </a:lnSpc>
              <a:spcBef>
                <a:spcPts val="2000"/>
              </a:spcBef>
              <a:spcAft>
                <a:spcPts val="0"/>
              </a:spcAft>
              <a:buClr>
                <a:srgbClr val="001D4D"/>
              </a:buClr>
              <a:buSzPct val="100000"/>
              <a:buFont typeface="Noto Sans Symbols"/>
              <a:buChar char="●"/>
            </a:pPr>
            <a:r>
              <a:rPr lang="en-US" sz="1800"/>
              <a:t>Automated Testing of OpenfFlow switches:</a:t>
            </a:r>
          </a:p>
          <a:p>
            <a:pPr lvl="2" marR="0" rtl="0" algn="l">
              <a:lnSpc>
                <a:spcPct val="100000"/>
              </a:lnSpc>
              <a:spcBef>
                <a:spcPts val="2000"/>
              </a:spcBef>
              <a:spcAft>
                <a:spcPts val="0"/>
              </a:spcAft>
              <a:buSzPct val="100000"/>
            </a:pPr>
            <a:r>
              <a:rPr lang="en-US"/>
              <a:t>OFTest for OpenFlow 1.0</a:t>
            </a:r>
          </a:p>
          <a:p>
            <a:pPr lvl="2" marR="0" rtl="0" algn="l">
              <a:lnSpc>
                <a:spcPct val="100000"/>
              </a:lnSpc>
              <a:spcBef>
                <a:spcPts val="2000"/>
              </a:spcBef>
              <a:spcAft>
                <a:spcPts val="0"/>
              </a:spcAft>
            </a:pPr>
            <a:r>
              <a:rPr lang="en-US"/>
              <a:t>Ryu for OpenFlow 1.3</a:t>
            </a:r>
          </a:p>
          <a:p>
            <a:pPr lvl="2" marR="0" rtl="0" algn="l">
              <a:lnSpc>
                <a:spcPct val="100000"/>
              </a:lnSpc>
              <a:spcBef>
                <a:spcPts val="2000"/>
              </a:spcBef>
              <a:spcAft>
                <a:spcPts val="0"/>
              </a:spcAft>
            </a:pPr>
            <a:r>
              <a:rPr lang="en-US"/>
              <a:t>Outputs of Data:</a:t>
            </a:r>
          </a:p>
          <a:p>
            <a:pPr lvl="3" marR="0" rtl="0" algn="l">
              <a:lnSpc>
                <a:spcPct val="100000"/>
              </a:lnSpc>
              <a:spcBef>
                <a:spcPts val="2000"/>
              </a:spcBef>
              <a:spcAft>
                <a:spcPts val="0"/>
              </a:spcAft>
            </a:pPr>
            <a:r>
              <a:rPr lang="en-US"/>
              <a:t>Raw OFTest/Ryu results</a:t>
            </a:r>
          </a:p>
          <a:p>
            <a:pPr lvl="3" marR="0" rtl="0" algn="l">
              <a:lnSpc>
                <a:spcPct val="100000"/>
              </a:lnSpc>
              <a:spcBef>
                <a:spcPts val="2000"/>
              </a:spcBef>
              <a:spcAft>
                <a:spcPts val="0"/>
              </a:spcAft>
            </a:pPr>
            <a:r>
              <a:rPr lang="en-US"/>
              <a:t>JSON of detailed breakdown of OFTest/Ryu results</a:t>
            </a:r>
          </a:p>
          <a:p>
            <a:pPr lvl="3" marR="0" rtl="0" algn="l">
              <a:lnSpc>
                <a:spcPct val="100000"/>
              </a:lnSpc>
              <a:spcBef>
                <a:spcPts val="2000"/>
              </a:spcBef>
              <a:spcAft>
                <a:spcPts val="0"/>
              </a:spcAft>
            </a:pPr>
            <a:r>
              <a:rPr lang="en-US"/>
              <a:t>CSV of simplified breakdown of OFTest/Ryu results</a:t>
            </a:r>
          </a:p>
        </p:txBody>
      </p:sp>
      <p:sp>
        <p:nvSpPr>
          <p:cNvPr id="168" name="Shape 16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idx="1" type="body"/>
          </p:nvPr>
        </p:nvSpPr>
        <p:spPr>
          <a:xfrm>
            <a:off x="779475" y="1524000"/>
            <a:ext cx="7583400" cy="4989600"/>
          </a:xfrm>
          <a:prstGeom prst="rect">
            <a:avLst/>
          </a:prstGeom>
          <a:noFill/>
          <a:ln>
            <a:noFill/>
          </a:ln>
        </p:spPr>
        <p:txBody>
          <a:bodyPr anchorCtr="0" anchor="t" bIns="45700" lIns="91425" rIns="91425" tIns="45700">
            <a:noAutofit/>
          </a:bodyPr>
          <a:lstStyle/>
          <a:p>
            <a:pPr indent="-282575" lvl="0" marL="282575" marR="0" rtl="0" algn="l">
              <a:lnSpc>
                <a:spcPct val="100000"/>
              </a:lnSpc>
              <a:spcBef>
                <a:spcPts val="2000"/>
              </a:spcBef>
              <a:spcAft>
                <a:spcPts val="0"/>
              </a:spcAft>
              <a:buClr>
                <a:srgbClr val="001D4D"/>
              </a:buClr>
              <a:buSzPct val="100000"/>
              <a:buFont typeface="Noto Sans Symbols"/>
              <a:buChar char="●"/>
            </a:pPr>
            <a:r>
              <a:rPr lang="en-US" sz="1800"/>
              <a:t>SwitchTester 1.0 (cont.):</a:t>
            </a:r>
          </a:p>
          <a:p>
            <a:pPr indent="279400" lvl="1" rtl="0">
              <a:spcBef>
                <a:spcPts val="2000"/>
              </a:spcBef>
              <a:buClr>
                <a:srgbClr val="001D4D"/>
              </a:buClr>
              <a:buSzPct val="80000"/>
              <a:buFont typeface="Noto Sans Symbols"/>
              <a:buChar char="●"/>
            </a:pPr>
            <a:r>
              <a:rPr lang="en-US"/>
              <a:t>Testing switches for Application compatibility</a:t>
            </a:r>
          </a:p>
          <a:p>
            <a:pPr lvl="2" rtl="0">
              <a:spcBef>
                <a:spcPts val="2000"/>
              </a:spcBef>
            </a:pPr>
            <a:r>
              <a:rPr lang="en-US"/>
              <a:t>Outputs PASS/FAIL result for switch’s compatibility</a:t>
            </a:r>
          </a:p>
          <a:p>
            <a:pPr indent="279400" lvl="1" rtl="0">
              <a:spcBef>
                <a:spcPts val="2000"/>
              </a:spcBef>
              <a:buClr>
                <a:srgbClr val="001D4D"/>
              </a:buClr>
              <a:buSzPct val="80000"/>
              <a:buFont typeface="Noto Sans Symbols"/>
              <a:buChar char="●"/>
            </a:pPr>
            <a:r>
              <a:rPr lang="en-US"/>
              <a:t>Command line arguments:</a:t>
            </a:r>
          </a:p>
          <a:p>
            <a:pPr lvl="2" rtl="0">
              <a:spcBef>
                <a:spcPts val="2000"/>
              </a:spcBef>
            </a:pPr>
            <a:r>
              <a:rPr lang="en-US"/>
              <a:t>Verbose messages</a:t>
            </a:r>
          </a:p>
          <a:p>
            <a:pPr lvl="2" rtl="0">
              <a:spcBef>
                <a:spcPts val="2000"/>
              </a:spcBef>
            </a:pPr>
            <a:r>
              <a:rPr lang="en-US"/>
              <a:t>Specify config, target, application profile</a:t>
            </a:r>
          </a:p>
          <a:p>
            <a:pPr lvl="2" rtl="0">
              <a:spcBef>
                <a:spcPts val="2000"/>
              </a:spcBef>
            </a:pPr>
            <a:r>
              <a:rPr lang="en-US"/>
              <a:t>Force testing</a:t>
            </a:r>
          </a:p>
          <a:p>
            <a:pPr lvl="2" rtl="0">
              <a:spcBef>
                <a:spcPts val="2000"/>
              </a:spcBef>
            </a:pPr>
            <a:r>
              <a:rPr lang="en-US"/>
              <a:t>Backup previous results</a:t>
            </a:r>
          </a:p>
          <a:p>
            <a:pPr lvl="2" rtl="0">
              <a:spcBef>
                <a:spcPts val="2000"/>
              </a:spcBef>
            </a:pPr>
            <a:r>
              <a:rPr lang="en-US"/>
              <a:t>Allow interactive input</a:t>
            </a:r>
          </a:p>
        </p:txBody>
      </p:sp>
      <p:sp>
        <p:nvSpPr>
          <p:cNvPr id="175" name="Shape 17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82" name="Shape 182"/>
          <p:cNvSpPr/>
          <p:nvPr/>
        </p:nvSpPr>
        <p:spPr>
          <a:xfrm>
            <a:off x="1565750" y="1644050"/>
            <a:ext cx="6169200" cy="36324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pic>
        <p:nvPicPr>
          <p:cNvPr id="183" name="Shape 183"/>
          <p:cNvPicPr preferRelativeResize="0"/>
          <p:nvPr/>
        </p:nvPicPr>
        <p:blipFill>
          <a:blip r:embed="rId3">
            <a:alphaModFix/>
          </a:blip>
          <a:stretch>
            <a:fillRect/>
          </a:stretch>
        </p:blipFill>
        <p:spPr>
          <a:xfrm>
            <a:off x="1600200" y="1921700"/>
            <a:ext cx="5943600" cy="322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id="190" name="Shape 190"/>
          <p:cNvPicPr preferRelativeResize="0"/>
          <p:nvPr/>
        </p:nvPicPr>
        <p:blipFill>
          <a:blip r:embed="rId3">
            <a:alphaModFix/>
          </a:blip>
          <a:stretch>
            <a:fillRect/>
          </a:stretch>
        </p:blipFill>
        <p:spPr>
          <a:xfrm>
            <a:off x="1023099" y="2197301"/>
            <a:ext cx="7096149" cy="300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97" name="Shape 197"/>
          <p:cNvSpPr txBox="1"/>
          <p:nvPr/>
        </p:nvSpPr>
        <p:spPr>
          <a:xfrm>
            <a:off x="599175" y="1671800"/>
            <a:ext cx="7944000" cy="4222200"/>
          </a:xfrm>
          <a:prstGeom prst="rect">
            <a:avLst/>
          </a:prstGeom>
          <a:noFill/>
          <a:ln>
            <a:noFill/>
          </a:ln>
        </p:spPr>
        <p:txBody>
          <a:bodyPr anchorCtr="0" anchor="ctr" bIns="91425" lIns="91425" rIns="91425" tIns="91425">
            <a:noAutofit/>
          </a:bodyPr>
          <a:lstStyle/>
          <a:p>
            <a:pPr lvl="0" rtl="0">
              <a:lnSpc>
                <a:spcPct val="150000"/>
              </a:lnSpc>
              <a:spcBef>
                <a:spcPts val="0"/>
              </a:spcBef>
              <a:buNone/>
            </a:pPr>
            <a:r>
              <a:rPr b="1" lang="en-US" sz="2000">
                <a:solidFill>
                  <a:schemeClr val="dk1"/>
                </a:solidFill>
                <a:latin typeface="Times New Roman"/>
                <a:ea typeface="Times New Roman"/>
                <a:cs typeface="Times New Roman"/>
                <a:sym typeface="Times New Roman"/>
              </a:rPr>
              <a:t>SwitchTester</a:t>
            </a:r>
            <a:r>
              <a:rPr lang="en-US" sz="2000">
                <a:solidFill>
                  <a:schemeClr val="dk1"/>
                </a:solidFill>
                <a:latin typeface="Times New Roman"/>
                <a:ea typeface="Times New Roman"/>
                <a:cs typeface="Times New Roman"/>
                <a:sym typeface="Times New Roman"/>
              </a:rPr>
              <a:t> subsystems:</a:t>
            </a:r>
          </a:p>
          <a:p>
            <a:pPr indent="-355600" lvl="0" marL="457200" rtl="0">
              <a:lnSpc>
                <a:spcPct val="150000"/>
              </a:lnSpc>
              <a:spcBef>
                <a:spcPts val="0"/>
              </a:spcBef>
              <a:buClr>
                <a:schemeClr val="dk1"/>
              </a:buClr>
              <a:buSzPct val="100000"/>
              <a:buFont typeface="Times New Roman"/>
              <a:buChar char="●"/>
            </a:pPr>
            <a:r>
              <a:rPr b="1" lang="en-US" sz="2000">
                <a:solidFill>
                  <a:schemeClr val="dk1"/>
                </a:solidFill>
                <a:latin typeface="Times New Roman"/>
                <a:ea typeface="Times New Roman"/>
                <a:cs typeface="Times New Roman"/>
                <a:sym typeface="Times New Roman"/>
              </a:rPr>
              <a:t>OFTTester</a:t>
            </a:r>
            <a:r>
              <a:rPr lang="en-US" sz="2000">
                <a:solidFill>
                  <a:schemeClr val="dk1"/>
                </a:solidFill>
                <a:latin typeface="Times New Roman"/>
                <a:ea typeface="Times New Roman"/>
                <a:cs typeface="Times New Roman"/>
                <a:sym typeface="Times New Roman"/>
              </a:rPr>
              <a:t>: </a:t>
            </a:r>
          </a:p>
          <a:p>
            <a:pPr indent="-355600" lvl="1" marL="914400" rtl="0">
              <a:lnSpc>
                <a:spcPct val="150000"/>
              </a:lnSpc>
              <a:spcBef>
                <a:spcPts val="0"/>
              </a:spcBef>
              <a:buClr>
                <a:schemeClr val="dk1"/>
              </a:buClr>
              <a:buSzPct val="100000"/>
              <a:buFont typeface="Times New Roman"/>
              <a:buChar char="○"/>
            </a:pPr>
            <a:r>
              <a:rPr lang="en-US" sz="2000">
                <a:solidFill>
                  <a:schemeClr val="dk1"/>
                </a:solidFill>
                <a:latin typeface="Times New Roman"/>
                <a:ea typeface="Times New Roman"/>
                <a:cs typeface="Times New Roman"/>
                <a:sym typeface="Times New Roman"/>
              </a:rPr>
              <a:t>Uses </a:t>
            </a:r>
            <a:r>
              <a:rPr b="1" lang="en-US" sz="2000">
                <a:solidFill>
                  <a:schemeClr val="dk1"/>
                </a:solidFill>
                <a:latin typeface="Times New Roman"/>
                <a:ea typeface="Times New Roman"/>
                <a:cs typeface="Times New Roman"/>
                <a:sym typeface="Times New Roman"/>
              </a:rPr>
              <a:t>OFTest</a:t>
            </a:r>
            <a:r>
              <a:rPr lang="en-US" sz="2000">
                <a:solidFill>
                  <a:schemeClr val="dk1"/>
                </a:solidFill>
                <a:latin typeface="Times New Roman"/>
                <a:ea typeface="Times New Roman"/>
                <a:cs typeface="Times New Roman"/>
                <a:sym typeface="Times New Roman"/>
              </a:rPr>
              <a:t> framework for testing.</a:t>
            </a:r>
          </a:p>
          <a:p>
            <a:pPr indent="-355600" lvl="0" marL="457200" rtl="0">
              <a:lnSpc>
                <a:spcPct val="150000"/>
              </a:lnSpc>
              <a:spcBef>
                <a:spcPts val="0"/>
              </a:spcBef>
              <a:buClr>
                <a:schemeClr val="dk1"/>
              </a:buClr>
              <a:buSzPct val="100000"/>
              <a:buFont typeface="Times New Roman"/>
              <a:buChar char="●"/>
            </a:pPr>
            <a:r>
              <a:rPr b="1" lang="en-US" sz="2000">
                <a:solidFill>
                  <a:schemeClr val="dk1"/>
                </a:solidFill>
                <a:latin typeface="Times New Roman"/>
                <a:ea typeface="Times New Roman"/>
                <a:cs typeface="Times New Roman"/>
                <a:sym typeface="Times New Roman"/>
              </a:rPr>
              <a:t>RyuTester</a:t>
            </a:r>
            <a:r>
              <a:rPr lang="en-US" sz="2000">
                <a:solidFill>
                  <a:schemeClr val="dk1"/>
                </a:solidFill>
                <a:latin typeface="Times New Roman"/>
                <a:ea typeface="Times New Roman"/>
                <a:cs typeface="Times New Roman"/>
                <a:sym typeface="Times New Roman"/>
              </a:rPr>
              <a:t>: </a:t>
            </a:r>
          </a:p>
          <a:p>
            <a:pPr indent="-355600" lvl="1" marL="914400" rtl="0">
              <a:lnSpc>
                <a:spcPct val="150000"/>
              </a:lnSpc>
              <a:spcBef>
                <a:spcPts val="0"/>
              </a:spcBef>
              <a:buClr>
                <a:schemeClr val="dk1"/>
              </a:buClr>
              <a:buSzPct val="100000"/>
              <a:buFont typeface="Times New Roman"/>
              <a:buChar char="○"/>
            </a:pPr>
            <a:r>
              <a:rPr lang="en-US" sz="2000">
                <a:solidFill>
                  <a:schemeClr val="dk1"/>
                </a:solidFill>
                <a:latin typeface="Times New Roman"/>
                <a:ea typeface="Times New Roman"/>
                <a:cs typeface="Times New Roman"/>
                <a:sym typeface="Times New Roman"/>
              </a:rPr>
              <a:t>Uses </a:t>
            </a:r>
            <a:r>
              <a:rPr b="1" lang="en-US" sz="2000">
                <a:solidFill>
                  <a:schemeClr val="dk1"/>
                </a:solidFill>
                <a:latin typeface="Times New Roman"/>
                <a:ea typeface="Times New Roman"/>
                <a:cs typeface="Times New Roman"/>
                <a:sym typeface="Times New Roman"/>
              </a:rPr>
              <a:t>Ryu</a:t>
            </a:r>
            <a:r>
              <a:rPr lang="en-US" sz="2000">
                <a:solidFill>
                  <a:schemeClr val="dk1"/>
                </a:solidFill>
                <a:latin typeface="Times New Roman"/>
                <a:ea typeface="Times New Roman"/>
                <a:cs typeface="Times New Roman"/>
                <a:sym typeface="Times New Roman"/>
              </a:rPr>
              <a:t> framework for testing.</a:t>
            </a:r>
          </a:p>
          <a:p>
            <a:pPr lvl="0" rtl="0">
              <a:lnSpc>
                <a:spcPct val="150000"/>
              </a:lnSpc>
              <a:spcBef>
                <a:spcPts val="0"/>
              </a:spcBef>
              <a:buNone/>
            </a:pPr>
            <a:r>
              <a:t/>
            </a:r>
            <a:endParaRPr sz="2000">
              <a:solidFill>
                <a:schemeClr val="dk1"/>
              </a:solidFill>
              <a:latin typeface="Times New Roman"/>
              <a:ea typeface="Times New Roman"/>
              <a:cs typeface="Times New Roman"/>
              <a:sym typeface="Times New Roman"/>
            </a:endParaRPr>
          </a:p>
          <a:p>
            <a:pPr lvl="0" rtl="0">
              <a:lnSpc>
                <a:spcPct val="150000"/>
              </a:lnSpc>
              <a:spcBef>
                <a:spcPts val="0"/>
              </a:spcBef>
              <a:buNone/>
            </a:pPr>
            <a:r>
              <a:rPr lang="en-US" sz="2000">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oth rely on </a:t>
            </a:r>
            <a:r>
              <a:rPr b="1" lang="en-US" sz="2000">
                <a:solidFill>
                  <a:schemeClr val="dk1"/>
                </a:solidFill>
                <a:latin typeface="Times New Roman"/>
                <a:ea typeface="Times New Roman"/>
                <a:cs typeface="Times New Roman"/>
                <a:sym typeface="Times New Roman"/>
              </a:rPr>
              <a:t>CoreTester</a:t>
            </a:r>
            <a:r>
              <a:rPr lang="en-US" sz="2000">
                <a:solidFill>
                  <a:schemeClr val="dk1"/>
                </a:solidFill>
                <a:latin typeface="Times New Roman"/>
                <a:ea typeface="Times New Roman"/>
                <a:cs typeface="Times New Roman"/>
                <a:sym typeface="Times New Roman"/>
              </a:rPr>
              <a:t> for configuration and function implementation.</a:t>
            </a:r>
          </a:p>
          <a:p>
            <a:pPr lvl="0" rtl="0">
              <a:lnSpc>
                <a:spcPct val="150000"/>
              </a:lnSpc>
              <a:spcBef>
                <a:spcPts val="0"/>
              </a:spcBef>
              <a:buNone/>
            </a:pPr>
            <a:r>
              <a:rPr b="1" lang="en-US" sz="2000">
                <a:solidFill>
                  <a:schemeClr val="dk1"/>
                </a:solidFill>
                <a:latin typeface="Times New Roman"/>
                <a:ea typeface="Times New Roman"/>
                <a:cs typeface="Times New Roman"/>
                <a:sym typeface="Times New Roman"/>
              </a:rPr>
              <a:t>SwitchTester </a:t>
            </a:r>
            <a:r>
              <a:rPr lang="en-US" sz="2000">
                <a:solidFill>
                  <a:schemeClr val="dk1"/>
                </a:solidFill>
                <a:latin typeface="Times New Roman"/>
                <a:ea typeface="Times New Roman"/>
                <a:cs typeface="Times New Roman"/>
                <a:sym typeface="Times New Roman"/>
              </a:rPr>
              <a:t>picks subsystem using context.</a:t>
            </a:r>
          </a:p>
          <a:p>
            <a:pPr lvl="0" rtl="0">
              <a:lnSpc>
                <a:spcPct val="150000"/>
              </a:lnSpc>
              <a:spcBef>
                <a:spcPts val="0"/>
              </a:spcBef>
              <a:buNone/>
            </a:pPr>
            <a:r>
              <a:rPr lang="en-US" sz="2000">
                <a:solidFill>
                  <a:schemeClr val="dk1"/>
                </a:solidFill>
                <a:latin typeface="Times New Roman"/>
                <a:ea typeface="Times New Roman"/>
                <a:cs typeface="Times New Roman"/>
                <a:sym typeface="Times New Roman"/>
              </a:rPr>
              <a:t>Lends itself to a strategy design pattern.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pic>
        <p:nvPicPr>
          <p:cNvPr id="204" name="Shape 204"/>
          <p:cNvPicPr preferRelativeResize="0"/>
          <p:nvPr/>
        </p:nvPicPr>
        <p:blipFill>
          <a:blip r:embed="rId3">
            <a:alphaModFix/>
          </a:blip>
          <a:stretch>
            <a:fillRect/>
          </a:stretch>
        </p:blipFill>
        <p:spPr>
          <a:xfrm>
            <a:off x="606475" y="1908125"/>
            <a:ext cx="8216674" cy="304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11" name="Shape 211"/>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buAutoNum type="arabicPeriod"/>
            </a:pPr>
            <a:r>
              <a:rPr lang="en-US"/>
              <a:t>126</a:t>
            </a:r>
          </a:p>
          <a:p>
            <a:pPr indent="-228600" lvl="0" marL="457200" marR="0" rtl="0" algn="l">
              <a:spcBef>
                <a:spcPts val="2000"/>
              </a:spcBef>
              <a:spcAft>
                <a:spcPts val="0"/>
              </a:spcAft>
              <a:buAutoNum type="arabicPeriod"/>
            </a:pPr>
            <a:r>
              <a:rPr lang="en-US"/>
              <a:t>121</a:t>
            </a:r>
          </a:p>
          <a:p>
            <a:pPr indent="-228600" lvl="0" marL="457200" marR="0" rtl="0" algn="l">
              <a:spcBef>
                <a:spcPts val="2000"/>
              </a:spcBef>
              <a:spcAft>
                <a:spcPts val="0"/>
              </a:spcAft>
              <a:buAutoNum type="arabicPeriod"/>
            </a:pPr>
            <a:r>
              <a:rPr lang="en-US"/>
              <a:t>143</a:t>
            </a:r>
          </a:p>
          <a:p>
            <a:pPr indent="-228600" lvl="0" marL="457200" marR="0" rtl="0" algn="l">
              <a:spcBef>
                <a:spcPts val="2000"/>
              </a:spcBef>
              <a:spcAft>
                <a:spcPts val="0"/>
              </a:spcAft>
              <a:buAutoNum type="arabicPeriod"/>
            </a:pPr>
            <a:r>
              <a:rPr lang="en-US"/>
              <a:t>141</a:t>
            </a:r>
          </a:p>
          <a:p>
            <a:pPr indent="-228600" lvl="0" marL="457200" marR="0" rtl="0" algn="l">
              <a:spcBef>
                <a:spcPts val="2000"/>
              </a:spcBef>
              <a:spcAft>
                <a:spcPts val="0"/>
              </a:spcAft>
              <a:buAutoNum type="arabicPeriod"/>
            </a:pPr>
            <a:r>
              <a:rPr lang="en-US"/>
              <a:t>144</a:t>
            </a:r>
          </a:p>
          <a:p>
            <a:pPr indent="-228600" lvl="0" marL="457200" marR="0" rtl="0" algn="l">
              <a:spcBef>
                <a:spcPts val="2000"/>
              </a:spcBef>
              <a:spcAft>
                <a:spcPts val="0"/>
              </a:spcAft>
              <a:buAutoNum type="arabicPeriod"/>
            </a:pPr>
            <a:r>
              <a:rPr lang="en-US"/>
              <a:t>142</a:t>
            </a:r>
          </a:p>
          <a:p>
            <a:pPr indent="-228600" lvl="0" marL="457200" marR="0" rtl="0" algn="l">
              <a:spcBef>
                <a:spcPts val="2000"/>
              </a:spcBef>
              <a:spcAft>
                <a:spcPts val="0"/>
              </a:spcAft>
              <a:buAutoNum type="arabicPeriod"/>
            </a:pPr>
            <a:r>
              <a:rPr lang="en-US"/>
              <a:t>145</a:t>
            </a:r>
          </a:p>
          <a:p>
            <a:pPr indent="0" lvl="0" marL="0" marR="0" rtl="0" algn="l">
              <a:spcBef>
                <a:spcPts val="2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