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08.png"/><Relationship Id="rId13" Type="http://schemas.openxmlformats.org/officeDocument/2006/relationships/image" Target="../media/image09.png"/><Relationship Id="rId12" Type="http://schemas.openxmlformats.org/officeDocument/2006/relationships/image" Target="../media/image0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image" Target="../media/image05.png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6" Type="http://schemas.openxmlformats.org/officeDocument/2006/relationships/image" Target="../media/image13.png"/><Relationship Id="rId5" Type="http://schemas.openxmlformats.org/officeDocument/2006/relationships/image" Target="../media/image04.png"/><Relationship Id="rId6" Type="http://schemas.openxmlformats.org/officeDocument/2006/relationships/image" Target="../media/image02.png"/><Relationship Id="rId7" Type="http://schemas.openxmlformats.org/officeDocument/2006/relationships/image" Target="../media/image03.png"/><Relationship Id="rId8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14400" y="42062400"/>
            <a:ext cx="31089600" cy="1371598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7475" y="1516950"/>
            <a:ext cx="18311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Software Engineering,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</a:t>
            </a:r>
            <a:r>
              <a:rPr b="1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942075" y="2647100"/>
            <a:ext cx="20004000" cy="4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Learning OpenFlow/SDN Network for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6000">
                <a:solidFill>
                  <a:srgbClr val="3333CC"/>
                </a:solidFill>
              </a:rPr>
              <a:t>Research and Experimentation 1.0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Steven Lyons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Mentors:</a:t>
            </a:r>
            <a:r>
              <a:rPr b="1" i="1" lang="en-US" sz="3500">
                <a:solidFill>
                  <a:srgbClr val="3333CC"/>
                </a:solidFill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Vasilka Chergarova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CIARA FIU,</a:t>
            </a:r>
          </a:p>
          <a:p>
            <a:pPr lvl="0" rtl="0" algn="ctr">
              <a:spcBef>
                <a:spcPts val="0"/>
              </a:spcBef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>
                <a:solidFill>
                  <a:srgbClr val="3333CC"/>
                </a:solidFill>
              </a:rPr>
              <a:t>Jeronimo Bezerra, CIARA FIU,</a:t>
            </a:r>
          </a:p>
          <a:p>
            <a:pPr lvl="0" rtl="0" algn="ctr">
              <a:spcBef>
                <a:spcPts val="0"/>
              </a:spcBef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>
                <a:solidFill>
                  <a:srgbClr val="3333CC"/>
                </a:solidFill>
              </a:rPr>
              <a:t>Mohsen Taheri,</a:t>
            </a:r>
            <a:r>
              <a:rPr i="1" lang="en-US" sz="3500">
                <a:solidFill>
                  <a:srgbClr val="3333CC"/>
                </a:solidFill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219200" y="42291000"/>
            <a:ext cx="3063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-493712" lvl="0" marL="4937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done by Steven Lyons and Jahkell Lazarre</a:t>
            </a:r>
            <a:r>
              <a:rPr lang="en-US" sz="3200">
                <a:solidFill>
                  <a:srgbClr val="1C4587"/>
                </a:solidFill>
              </a:rPr>
              <a:t> and </a:t>
            </a:r>
            <a:r>
              <a:rPr b="0" i="0" lang="en-US" sz="32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r>
              <a:rPr lang="en-US" sz="3200">
                <a:solidFill>
                  <a:srgbClr val="1C4587"/>
                </a:solidFill>
              </a:rPr>
              <a:t>our mentors Jeronimo Bazarre, Vasilka Chergarova, and Mohsen Taheri. </a:t>
            </a:r>
            <a:r>
              <a:rPr b="0" i="0" lang="en-US" sz="32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 am thankful </a:t>
            </a:r>
            <a:r>
              <a:rPr lang="en-US" sz="3200">
                <a:solidFill>
                  <a:srgbClr val="1C4587"/>
                </a:solidFill>
              </a:rPr>
              <a:t>for having been able to meet and work with Jahkell and my mentors</a:t>
            </a:r>
            <a:r>
              <a:rPr b="0" i="0" lang="en-US" sz="32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00" y="6800850"/>
            <a:ext cx="31089600" cy="341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079500" y="8724900"/>
            <a:ext cx="30924600" cy="620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1592625" y="8972550"/>
            <a:ext cx="9083400" cy="56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C4587"/>
                </a:solidFill>
              </a:rPr>
              <a:t>Research in the field of </a:t>
            </a:r>
            <a:r>
              <a:rPr b="1" i="1" lang="en-US" sz="3200">
                <a:solidFill>
                  <a:srgbClr val="1C4587"/>
                </a:solidFill>
              </a:rPr>
              <a:t>Software Defined Network (SDN)</a:t>
            </a:r>
            <a:r>
              <a:rPr lang="en-US" sz="3200">
                <a:solidFill>
                  <a:srgbClr val="1C4587"/>
                </a:solidFill>
              </a:rPr>
              <a:t> is largely unaware of several restrictions encountered when deploying a proposed architecture on real devices. </a:t>
            </a:r>
            <a:r>
              <a:rPr b="1" i="1" lang="en-US" sz="3200">
                <a:solidFill>
                  <a:srgbClr val="1C4587"/>
                </a:solidFill>
              </a:rPr>
              <a:t>OpenFlow</a:t>
            </a:r>
            <a:r>
              <a:rPr b="1" lang="en-US" sz="3200">
                <a:solidFill>
                  <a:srgbClr val="1C4587"/>
                </a:solidFill>
              </a:rPr>
              <a:t> </a:t>
            </a:r>
            <a:r>
              <a:rPr lang="en-US" sz="3200">
                <a:solidFill>
                  <a:srgbClr val="1C4587"/>
                </a:solidFill>
              </a:rPr>
              <a:t>implementation documentation has limitations when working with different switches from different vendors. Different versions of </a:t>
            </a:r>
            <a:r>
              <a:rPr b="1" i="1" lang="en-US" sz="3200">
                <a:solidFill>
                  <a:srgbClr val="1C4587"/>
                </a:solidFill>
              </a:rPr>
              <a:t>OpenFlow</a:t>
            </a:r>
            <a:r>
              <a:rPr i="1" lang="en-US" sz="3200">
                <a:solidFill>
                  <a:srgbClr val="1C4587"/>
                </a:solidFill>
              </a:rPr>
              <a:t> </a:t>
            </a:r>
            <a:r>
              <a:rPr lang="en-US" sz="3200">
                <a:solidFill>
                  <a:srgbClr val="1C4587"/>
                </a:solidFill>
              </a:rPr>
              <a:t>(1.0,1.3, 1.4, etc.) may also give unpredictable errors, and in some cases crash the switch. </a:t>
            </a:r>
            <a:r>
              <a:rPr b="1" i="1" lang="en-US" sz="3200">
                <a:solidFill>
                  <a:srgbClr val="1C4587"/>
                </a:solidFill>
              </a:rPr>
              <a:t>AmLight</a:t>
            </a:r>
            <a:r>
              <a:rPr lang="en-US" sz="3200">
                <a:solidFill>
                  <a:srgbClr val="1C4587"/>
                </a:solidFill>
              </a:rPr>
              <a:t> is a production network and cannot have such errors.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00" y="494237"/>
            <a:ext cx="6057875" cy="185890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1073100" y="20354475"/>
            <a:ext cx="30924600" cy="841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26287" y="5918787"/>
            <a:ext cx="4072066" cy="107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37987" y="3163707"/>
            <a:ext cx="3009475" cy="2341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7">
            <a:alphaModFix/>
          </a:blip>
          <a:srcRect b="11520" l="0" r="79722" t="0"/>
          <a:stretch/>
        </p:blipFill>
        <p:spPr>
          <a:xfrm>
            <a:off x="3602775" y="5846100"/>
            <a:ext cx="31432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8647" y="3413814"/>
            <a:ext cx="437255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348825" y="8058150"/>
            <a:ext cx="3143100" cy="914400"/>
          </a:xfrm>
          <a:prstGeom prst="round1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4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105" name="Shape 105"/>
          <p:cNvSpPr/>
          <p:nvPr/>
        </p:nvSpPr>
        <p:spPr>
          <a:xfrm>
            <a:off x="11676904" y="8058150"/>
            <a:ext cx="4980000" cy="914400"/>
          </a:xfrm>
          <a:prstGeom prst="round1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Current System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1753100" y="9201175"/>
            <a:ext cx="9591900" cy="5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Automated testing of switches using </a:t>
            </a:r>
            <a:r>
              <a:rPr b="1" i="1" lang="en-US" sz="3200">
                <a:solidFill>
                  <a:srgbClr val="1C4587"/>
                </a:solidFill>
              </a:rPr>
              <a:t>Ryu </a:t>
            </a:r>
            <a:r>
              <a:rPr lang="en-US" sz="3200">
                <a:solidFill>
                  <a:srgbClr val="1C4587"/>
                </a:solidFill>
              </a:rPr>
              <a:t>and </a:t>
            </a:r>
            <a:r>
              <a:rPr b="1" i="1" lang="en-US" sz="3200">
                <a:solidFill>
                  <a:srgbClr val="1C4587"/>
                </a:solidFill>
              </a:rPr>
              <a:t>OFTest</a:t>
            </a:r>
            <a:r>
              <a:rPr b="1" lang="en-US" sz="3200">
                <a:solidFill>
                  <a:srgbClr val="1C4587"/>
                </a:solidFill>
              </a:rPr>
              <a:t> </a:t>
            </a:r>
            <a:r>
              <a:rPr lang="en-US" sz="3200">
                <a:solidFill>
                  <a:srgbClr val="1C4587"/>
                </a:solidFill>
              </a:rPr>
              <a:t>frameworks.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Network engineers can get detailed digested results in JSON file.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Network engineers can get simplified digested results in CSV file.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Can check whether a switch would work under a particular application.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C4587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C4587"/>
                </a:solidFill>
              </a:rPr>
              <a:t>Personal Contributions: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All of the above, focused on the </a:t>
            </a:r>
            <a:r>
              <a:rPr b="1" i="1" lang="en-US" sz="3200">
                <a:solidFill>
                  <a:srgbClr val="1C4587"/>
                </a:solidFill>
              </a:rPr>
              <a:t>Ryu </a:t>
            </a:r>
            <a:r>
              <a:rPr lang="en-US" sz="3200">
                <a:solidFill>
                  <a:srgbClr val="1C4587"/>
                </a:solidFill>
              </a:rPr>
              <a:t>framework.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C4587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1726025" y="9051200"/>
            <a:ext cx="98334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C4587"/>
                </a:solidFill>
              </a:rPr>
              <a:t>The system allows for Network engineers to: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Automate </a:t>
            </a:r>
            <a:r>
              <a:rPr b="1" i="1" lang="en-US" sz="3200">
                <a:solidFill>
                  <a:srgbClr val="1C4587"/>
                </a:solidFill>
              </a:rPr>
              <a:t>Ryu </a:t>
            </a:r>
            <a:r>
              <a:rPr lang="en-US" sz="3200">
                <a:solidFill>
                  <a:srgbClr val="1C4587"/>
                </a:solidFill>
              </a:rPr>
              <a:t>testing of OpenFlow switches.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Digest results of the </a:t>
            </a:r>
            <a:r>
              <a:rPr b="1" i="1" lang="en-US" sz="3200">
                <a:solidFill>
                  <a:srgbClr val="1C4587"/>
                </a:solidFill>
              </a:rPr>
              <a:t>Ryu </a:t>
            </a:r>
            <a:r>
              <a:rPr lang="en-US" sz="3200">
                <a:solidFill>
                  <a:srgbClr val="1C4587"/>
                </a:solidFill>
              </a:rPr>
              <a:t>testing.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Output detailed digested results into JSON file.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Output simplified digested results into CSV files.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Use </a:t>
            </a:r>
            <a:r>
              <a:rPr b="1" lang="en-US" sz="3200">
                <a:solidFill>
                  <a:srgbClr val="1C4587"/>
                </a:solidFill>
              </a:rPr>
              <a:t>application profiles</a:t>
            </a:r>
            <a:r>
              <a:rPr lang="en-US" sz="3200">
                <a:solidFill>
                  <a:srgbClr val="1C4587"/>
                </a:solidFill>
              </a:rPr>
              <a:t> and results to determine switch compatibility.</a:t>
            </a:r>
          </a:p>
        </p:txBody>
      </p:sp>
      <p:sp>
        <p:nvSpPr>
          <p:cNvPr id="108" name="Shape 108"/>
          <p:cNvSpPr/>
          <p:nvPr/>
        </p:nvSpPr>
        <p:spPr>
          <a:xfrm>
            <a:off x="21497425" y="8043175"/>
            <a:ext cx="4567200" cy="914400"/>
          </a:xfrm>
          <a:prstGeom prst="round1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09" name="Shape 109"/>
          <p:cNvSpPr/>
          <p:nvPr/>
        </p:nvSpPr>
        <p:spPr>
          <a:xfrm>
            <a:off x="1342425" y="19905875"/>
            <a:ext cx="4724400" cy="914400"/>
          </a:xfrm>
          <a:prstGeom prst="round1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System Design</a:t>
            </a:r>
          </a:p>
        </p:txBody>
      </p:sp>
      <p:sp>
        <p:nvSpPr>
          <p:cNvPr id="110" name="Shape 110"/>
          <p:cNvSpPr/>
          <p:nvPr/>
        </p:nvSpPr>
        <p:spPr>
          <a:xfrm>
            <a:off x="1073100" y="15882800"/>
            <a:ext cx="30924600" cy="3518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1670499" y="19905875"/>
            <a:ext cx="4567199" cy="914400"/>
          </a:xfrm>
          <a:prstGeom prst="round1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Object Design</a:t>
            </a:r>
          </a:p>
        </p:txBody>
      </p:sp>
      <p:sp>
        <p:nvSpPr>
          <p:cNvPr id="112" name="Shape 112"/>
          <p:cNvSpPr/>
          <p:nvPr/>
        </p:nvSpPr>
        <p:spPr>
          <a:xfrm>
            <a:off x="1337576" y="15266825"/>
            <a:ext cx="3009600" cy="914400"/>
          </a:xfrm>
          <a:prstGeom prst="round1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1079500" y="29734775"/>
            <a:ext cx="30924600" cy="11194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348825" y="29230075"/>
            <a:ext cx="4072200" cy="914400"/>
          </a:xfrm>
          <a:prstGeom prst="round1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</a:p>
        </p:txBody>
      </p:sp>
      <p:sp>
        <p:nvSpPr>
          <p:cNvPr id="115" name="Shape 115"/>
          <p:cNvSpPr/>
          <p:nvPr/>
        </p:nvSpPr>
        <p:spPr>
          <a:xfrm>
            <a:off x="11122249" y="29230075"/>
            <a:ext cx="4567199" cy="914400"/>
          </a:xfrm>
          <a:prstGeom prst="round1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Screenshots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2614325" y="30820600"/>
            <a:ext cx="8684100" cy="4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Automated testing using the </a:t>
            </a:r>
            <a:r>
              <a:rPr b="1" lang="en-US" sz="3200">
                <a:solidFill>
                  <a:srgbClr val="1C4587"/>
                </a:solidFill>
              </a:rPr>
              <a:t>Python</a:t>
            </a:r>
            <a:r>
              <a:rPr lang="en-US" sz="3200">
                <a:solidFill>
                  <a:srgbClr val="1C4587"/>
                </a:solidFill>
              </a:rPr>
              <a:t> solution is feasible and usable.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Results produced are far clearer and easier to use.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Testing uses </a:t>
            </a:r>
            <a:r>
              <a:rPr b="1" lang="en-US" sz="3200">
                <a:solidFill>
                  <a:srgbClr val="1C4587"/>
                </a:solidFill>
              </a:rPr>
              <a:t>application profiles </a:t>
            </a:r>
            <a:r>
              <a:rPr lang="en-US" sz="3200">
                <a:solidFill>
                  <a:srgbClr val="1C4587"/>
                </a:solidFill>
              </a:rPr>
              <a:t>to determine if a switch will work under said application.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b="1" i="1" lang="en-US" sz="3200">
                <a:solidFill>
                  <a:srgbClr val="1C4587"/>
                </a:solidFill>
              </a:rPr>
              <a:t>AmLight</a:t>
            </a:r>
            <a:r>
              <a:rPr lang="en-US" sz="3200">
                <a:solidFill>
                  <a:srgbClr val="1C4587"/>
                </a:solidFill>
              </a:rPr>
              <a:t> will be implementing the switch validation solution in their testing methodology.</a:t>
            </a:r>
          </a:p>
        </p:txBody>
      </p:sp>
      <p:sp>
        <p:nvSpPr>
          <p:cNvPr id="117" name="Shape 117"/>
          <p:cNvSpPr/>
          <p:nvPr/>
        </p:nvSpPr>
        <p:spPr>
          <a:xfrm>
            <a:off x="22405526" y="29230075"/>
            <a:ext cx="3429000" cy="914400"/>
          </a:xfrm>
          <a:prstGeom prst="round1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52225" y="829900"/>
            <a:ext cx="3429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92612" y="24178887"/>
            <a:ext cx="7567482" cy="30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16043179" y="15360175"/>
            <a:ext cx="4980000" cy="914400"/>
          </a:xfrm>
          <a:prstGeom prst="round1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6721400" y="16464172"/>
            <a:ext cx="8945100" cy="2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Tested on </a:t>
            </a:r>
            <a:r>
              <a:rPr b="1" lang="en-US" sz="3200">
                <a:solidFill>
                  <a:srgbClr val="1C4587"/>
                </a:solidFill>
              </a:rPr>
              <a:t>Ubuntu</a:t>
            </a:r>
            <a:r>
              <a:rPr lang="en-US" sz="3200">
                <a:solidFill>
                  <a:srgbClr val="1C4587"/>
                </a:solidFill>
              </a:rPr>
              <a:t> Linux Distro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Tested using </a:t>
            </a:r>
            <a:r>
              <a:rPr b="1" lang="en-US" sz="3200">
                <a:solidFill>
                  <a:srgbClr val="1C4587"/>
                </a:solidFill>
              </a:rPr>
              <a:t>Mininet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Programmed in </a:t>
            </a:r>
            <a:r>
              <a:rPr b="1" lang="en-US" sz="3200">
                <a:solidFill>
                  <a:srgbClr val="1C4587"/>
                </a:solidFill>
              </a:rPr>
              <a:t>Python</a:t>
            </a:r>
            <a:r>
              <a:rPr lang="en-US" sz="3200">
                <a:solidFill>
                  <a:srgbClr val="1C4587"/>
                </a:solidFill>
              </a:rPr>
              <a:t> </a:t>
            </a:r>
            <a:r>
              <a:rPr b="1" lang="en-US" sz="3200">
                <a:solidFill>
                  <a:srgbClr val="1C4587"/>
                </a:solidFill>
              </a:rPr>
              <a:t>2.7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Tests </a:t>
            </a:r>
            <a:r>
              <a:rPr b="1" i="1" lang="en-US" sz="3200">
                <a:solidFill>
                  <a:srgbClr val="1C4587"/>
                </a:solidFill>
              </a:rPr>
              <a:t>OpenFlow</a:t>
            </a:r>
            <a:r>
              <a:rPr i="1" lang="en-US" sz="3200">
                <a:solidFill>
                  <a:srgbClr val="1C4587"/>
                </a:solidFill>
              </a:rPr>
              <a:t> </a:t>
            </a:r>
            <a:r>
              <a:rPr lang="en-US" sz="3200">
                <a:solidFill>
                  <a:srgbClr val="1C4587"/>
                </a:solidFill>
              </a:rPr>
              <a:t>switches against </a:t>
            </a:r>
            <a:r>
              <a:rPr b="1" i="1" lang="en-US" sz="3200">
                <a:solidFill>
                  <a:srgbClr val="1C4587"/>
                </a:solidFill>
              </a:rPr>
              <a:t>OpenFlow </a:t>
            </a:r>
            <a:r>
              <a:rPr lang="en-US" sz="3200">
                <a:solidFill>
                  <a:srgbClr val="1C4587"/>
                </a:solidFill>
              </a:rPr>
              <a:t>1.3 specifications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348825" y="16303700"/>
            <a:ext cx="111396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Automated solution in Python for testing </a:t>
            </a:r>
            <a:r>
              <a:rPr b="1" i="1" lang="en-US" sz="3200">
                <a:solidFill>
                  <a:srgbClr val="1C4587"/>
                </a:solidFill>
              </a:rPr>
              <a:t>OpenFlow </a:t>
            </a:r>
            <a:r>
              <a:rPr lang="en-US" sz="3200">
                <a:solidFill>
                  <a:srgbClr val="1C4587"/>
                </a:solidFill>
              </a:rPr>
              <a:t>network configurations.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Produce reports using </a:t>
            </a:r>
            <a:r>
              <a:rPr b="1" i="1" lang="en-US" sz="3200">
                <a:solidFill>
                  <a:srgbClr val="1C4587"/>
                </a:solidFill>
              </a:rPr>
              <a:t>OFTest </a:t>
            </a:r>
            <a:r>
              <a:rPr lang="en-US" sz="3200">
                <a:solidFill>
                  <a:srgbClr val="1C4587"/>
                </a:solidFill>
              </a:rPr>
              <a:t>and </a:t>
            </a:r>
            <a:r>
              <a:rPr b="1" i="1" lang="en-US" sz="3200">
                <a:solidFill>
                  <a:srgbClr val="1C4587"/>
                </a:solidFill>
              </a:rPr>
              <a:t>Ryu</a:t>
            </a:r>
            <a:r>
              <a:rPr lang="en-US" sz="3200">
                <a:solidFill>
                  <a:srgbClr val="1C4587"/>
                </a:solidFill>
              </a:rPr>
              <a:t>.</a:t>
            </a: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100000"/>
              <a:buChar char="●"/>
            </a:pPr>
            <a:r>
              <a:rPr lang="en-US" sz="3200">
                <a:solidFill>
                  <a:srgbClr val="1C4587"/>
                </a:solidFill>
              </a:rPr>
              <a:t>Will be implemented in the </a:t>
            </a:r>
            <a:r>
              <a:rPr b="1" i="1" lang="en-US" sz="3200">
                <a:solidFill>
                  <a:srgbClr val="1C4587"/>
                </a:solidFill>
              </a:rPr>
              <a:t>AmLight</a:t>
            </a:r>
            <a:r>
              <a:rPr lang="en-US" sz="3200">
                <a:solidFill>
                  <a:srgbClr val="1C4587"/>
                </a:solidFill>
              </a:rPr>
              <a:t> testing methodology.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250524" y="21113300"/>
            <a:ext cx="7533711" cy="27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102925" y="21113311"/>
            <a:ext cx="16712875" cy="70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682462" y="21220500"/>
            <a:ext cx="73878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>
                <a:solidFill>
                  <a:srgbClr val="1C4587"/>
                </a:solidFill>
              </a:rPr>
              <a:t>The solution has the </a:t>
            </a:r>
            <a:r>
              <a:rPr b="1" i="1" lang="en-US" sz="3200">
                <a:solidFill>
                  <a:srgbClr val="1C4587"/>
                </a:solidFill>
              </a:rPr>
              <a:t>SwitchTester </a:t>
            </a:r>
            <a:r>
              <a:rPr lang="en-US" sz="3200">
                <a:solidFill>
                  <a:srgbClr val="1C4587"/>
                </a:solidFill>
              </a:rPr>
              <a:t>running </a:t>
            </a:r>
            <a:r>
              <a:rPr b="1" i="1" lang="en-US" sz="3200">
                <a:solidFill>
                  <a:srgbClr val="1C4587"/>
                </a:solidFill>
              </a:rPr>
              <a:t>Ryu </a:t>
            </a:r>
            <a:r>
              <a:rPr lang="en-US" sz="3200">
                <a:solidFill>
                  <a:srgbClr val="1C4587"/>
                </a:solidFill>
              </a:rPr>
              <a:t>tests, which utilizes two switches where one is picked (</a:t>
            </a:r>
            <a:r>
              <a:rPr b="1" lang="en-US" sz="3200">
                <a:solidFill>
                  <a:srgbClr val="1C4587"/>
                </a:solidFill>
              </a:rPr>
              <a:t>tester</a:t>
            </a:r>
            <a:r>
              <a:rPr lang="en-US" sz="3200">
                <a:solidFill>
                  <a:srgbClr val="1C4587"/>
                </a:solidFill>
              </a:rPr>
              <a:t>) to test the other (</a:t>
            </a:r>
            <a:r>
              <a:rPr b="1" lang="en-US" sz="3200">
                <a:solidFill>
                  <a:srgbClr val="1C4587"/>
                </a:solidFill>
              </a:rPr>
              <a:t>target</a:t>
            </a:r>
            <a:r>
              <a:rPr lang="en-US" sz="3200">
                <a:solidFill>
                  <a:srgbClr val="1C4587"/>
                </a:solidFill>
              </a:rPr>
              <a:t>).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13">
            <a:alphaModFix/>
          </a:blip>
          <a:srcRect b="0" l="0" r="66293" t="65928"/>
          <a:stretch/>
        </p:blipFill>
        <p:spPr>
          <a:xfrm>
            <a:off x="12831750" y="31051312"/>
            <a:ext cx="7779076" cy="47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14">
            <a:alphaModFix/>
          </a:blip>
          <a:srcRect b="36375" l="0" r="73905" t="59940"/>
          <a:stretch/>
        </p:blipFill>
        <p:spPr>
          <a:xfrm>
            <a:off x="13458737" y="38131299"/>
            <a:ext cx="6525120" cy="5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2488300" y="36375862"/>
            <a:ext cx="8466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1C4587"/>
                </a:solidFill>
              </a:rPr>
              <a:t>Solution running Ryu testing framework using two switches.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2488300" y="39167312"/>
            <a:ext cx="8466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1C4587"/>
                </a:solidFill>
              </a:rPr>
              <a:t>Solution running a switch against an application profile.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15">
            <a:alphaModFix/>
          </a:blip>
          <a:srcRect b="79886" l="0" r="85256" t="5265"/>
          <a:stretch/>
        </p:blipFill>
        <p:spPr>
          <a:xfrm>
            <a:off x="25121887" y="36355854"/>
            <a:ext cx="3929973" cy="241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4279800" y="39208875"/>
            <a:ext cx="60579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1C4587"/>
                </a:solidFill>
              </a:rPr>
              <a:t>Simplified results, as seen in the CSV file.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16">
            <a:alphaModFix/>
          </a:blip>
          <a:srcRect b="23351" l="32681" r="29812" t="24918"/>
          <a:stretch/>
        </p:blipFill>
        <p:spPr>
          <a:xfrm>
            <a:off x="29103175" y="1737771"/>
            <a:ext cx="2456247" cy="24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592625" y="30468475"/>
            <a:ext cx="9591900" cy="9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C4587"/>
                </a:solidFill>
              </a:rPr>
              <a:t>Testing was primarily done using two </a:t>
            </a:r>
            <a:r>
              <a:rPr b="1" lang="en-US" sz="3200">
                <a:solidFill>
                  <a:srgbClr val="1C4587"/>
                </a:solidFill>
              </a:rPr>
              <a:t>Open vSwitches</a:t>
            </a:r>
            <a:r>
              <a:rPr lang="en-US" sz="3200">
                <a:solidFill>
                  <a:srgbClr val="1C4587"/>
                </a:solidFill>
              </a:rPr>
              <a:t> on </a:t>
            </a:r>
            <a:r>
              <a:rPr b="1" lang="en-US" sz="3200">
                <a:solidFill>
                  <a:srgbClr val="1C4587"/>
                </a:solidFill>
              </a:rPr>
              <a:t>Mininet</a:t>
            </a:r>
            <a:r>
              <a:rPr lang="en-US" sz="3200">
                <a:solidFill>
                  <a:srgbClr val="1C4587"/>
                </a:solidFill>
              </a:rPr>
              <a:t> and using the results to determine if the switch passes the qualifications specified by the </a:t>
            </a:r>
            <a:r>
              <a:rPr b="1" lang="en-US" sz="3200">
                <a:solidFill>
                  <a:srgbClr val="1C4587"/>
                </a:solidFill>
              </a:rPr>
              <a:t>application profile</a:t>
            </a:r>
            <a:r>
              <a:rPr lang="en-US" sz="3200">
                <a:solidFill>
                  <a:srgbClr val="1C4587"/>
                </a:solidFill>
              </a:rPr>
              <a:t>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1C4587"/>
                </a:solidFill>
              </a:rPr>
              <a:t>Test Case 1 (Sunny Day):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C4587"/>
                </a:solidFill>
              </a:rPr>
              <a:t>Purpose:</a:t>
            </a:r>
            <a:r>
              <a:rPr lang="en-US" sz="2800">
                <a:solidFill>
                  <a:srgbClr val="1C4587"/>
                </a:solidFill>
              </a:rPr>
              <a:t> Test that if all qualifications passed, the switch passes.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C4587"/>
                </a:solidFill>
              </a:rPr>
              <a:t>Precondition:</a:t>
            </a:r>
            <a:r>
              <a:rPr lang="en-US" sz="2800">
                <a:solidFill>
                  <a:srgbClr val="1C4587"/>
                </a:solidFill>
              </a:rPr>
              <a:t> Switch passes all tests related to the qualifications in application profile.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C4587"/>
                </a:solidFill>
              </a:rPr>
              <a:t>Expected Result:</a:t>
            </a:r>
            <a:r>
              <a:rPr lang="en-US" sz="2800">
                <a:solidFill>
                  <a:srgbClr val="1C4587"/>
                </a:solidFill>
              </a:rPr>
              <a:t> </a:t>
            </a:r>
            <a:r>
              <a:rPr lang="en-US" sz="2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sunny: test-switch PASSED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C4587"/>
                </a:solidFill>
              </a:rPr>
              <a:t>Actual Result:</a:t>
            </a:r>
            <a:r>
              <a:rPr lang="en-US" sz="2800">
                <a:solidFill>
                  <a:srgbClr val="1C4587"/>
                </a:solidFill>
              </a:rPr>
              <a:t> </a:t>
            </a:r>
            <a:r>
              <a:rPr lang="en-US" sz="2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sunny: test-switch PASSED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C4587"/>
                </a:solidFill>
              </a:rPr>
              <a:t>Status:</a:t>
            </a:r>
            <a:r>
              <a:rPr lang="en-US" sz="2800">
                <a:solidFill>
                  <a:srgbClr val="1C4587"/>
                </a:solidFill>
              </a:rPr>
              <a:t> </a:t>
            </a:r>
            <a:r>
              <a:rPr b="1" lang="en-US" sz="2800">
                <a:solidFill>
                  <a:srgbClr val="1C4587"/>
                </a:solidFill>
              </a:rPr>
              <a:t>SUCCESS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 sz="2800" u="sng">
                <a:solidFill>
                  <a:srgbClr val="1C4587"/>
                </a:solidFill>
              </a:rPr>
              <a:t>Test Case 2 (Rainy Day):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 sz="2800">
                <a:solidFill>
                  <a:srgbClr val="1C4587"/>
                </a:solidFill>
              </a:rPr>
              <a:t>Purpose:</a:t>
            </a:r>
            <a:r>
              <a:rPr lang="en-US" sz="2800">
                <a:solidFill>
                  <a:srgbClr val="1C4587"/>
                </a:solidFill>
              </a:rPr>
              <a:t> Test that if not all qualifications passed, the switch fails.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 sz="2800">
                <a:solidFill>
                  <a:srgbClr val="1C4587"/>
                </a:solidFill>
              </a:rPr>
              <a:t>Precondition:</a:t>
            </a:r>
            <a:r>
              <a:rPr lang="en-US" sz="2800">
                <a:solidFill>
                  <a:srgbClr val="1C4587"/>
                </a:solidFill>
              </a:rPr>
              <a:t> Switch didn’t pass some/all tests related to the qualifications in application profile.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 sz="2800">
                <a:solidFill>
                  <a:srgbClr val="1C4587"/>
                </a:solidFill>
              </a:rPr>
              <a:t>Expected Result:</a:t>
            </a:r>
            <a:r>
              <a:rPr lang="en-US" sz="2800">
                <a:solidFill>
                  <a:srgbClr val="1C4587"/>
                </a:solidFill>
              </a:rPr>
              <a:t> </a:t>
            </a:r>
            <a:r>
              <a:rPr lang="en-US" sz="2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rainy-test: test-switch FAILED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 sz="2800">
                <a:solidFill>
                  <a:srgbClr val="1C4587"/>
                </a:solidFill>
              </a:rPr>
              <a:t>Actual Result:</a:t>
            </a:r>
            <a:r>
              <a:rPr lang="en-US" sz="2800">
                <a:solidFill>
                  <a:srgbClr val="1C4587"/>
                </a:solidFill>
              </a:rPr>
              <a:t> </a:t>
            </a:r>
            <a:r>
              <a:rPr lang="en-US" sz="28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rainy-test: test-switch FAILED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US" sz="2800">
                <a:solidFill>
                  <a:srgbClr val="1C4587"/>
                </a:solidFill>
              </a:rPr>
              <a:t>Status:</a:t>
            </a:r>
            <a:r>
              <a:rPr lang="en-US" sz="2800">
                <a:solidFill>
                  <a:srgbClr val="1C4587"/>
                </a:solidFill>
              </a:rPr>
              <a:t> </a:t>
            </a:r>
            <a:r>
              <a:rPr b="1" lang="en-US" sz="2800">
                <a:solidFill>
                  <a:srgbClr val="1C4587"/>
                </a:solidFill>
              </a:rPr>
              <a:t>SUCCESS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C4587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066800" y="41376525"/>
            <a:ext cx="6057900" cy="914400"/>
          </a:xfrm>
          <a:prstGeom prst="round1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Acknowledgment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