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50" d="100"/>
          <a:sy n="50" d="100"/>
        </p:scale>
        <p:origin x="123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50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102456" y="2161567"/>
            <a:ext cx="15304990" cy="1214677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Fall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6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SKOPE VR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Parker Thomas Scott,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>
                <a:solidFill>
                  <a:srgbClr val="336699"/>
                </a:solidFill>
              </a:rPr>
              <a:t>Albert </a:t>
            </a:r>
            <a:r>
              <a:rPr lang="en-US" sz="3500" i="1" dirty="0" err="1">
                <a:solidFill>
                  <a:srgbClr val="336699"/>
                </a:solidFill>
              </a:rPr>
              <a:t>Elias,Shahin</a:t>
            </a:r>
            <a:r>
              <a:rPr lang="en-US" sz="3500" i="1" dirty="0">
                <a:solidFill>
                  <a:srgbClr val="336699"/>
                </a:solidFill>
              </a:rPr>
              <a:t> </a:t>
            </a:r>
            <a:r>
              <a:rPr lang="en-US" sz="3500" i="1" dirty="0" err="1">
                <a:solidFill>
                  <a:srgbClr val="336699"/>
                </a:solidFill>
              </a:rPr>
              <a:t>Vassigh</a:t>
            </a:r>
            <a:r>
              <a:rPr lang="en-US" sz="35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r>
              <a:rPr lang="en-US" sz="35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dirty="0">
                <a:solidFill>
                  <a:srgbClr val="336699"/>
                </a:solidFill>
              </a:rPr>
              <a:t>Professor</a:t>
            </a:r>
            <a:r>
              <a:rPr lang="en-US" sz="35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Masoud </a:t>
            </a:r>
            <a:r>
              <a:rPr lang="en-US" sz="3500" b="0" i="0" u="none" strike="noStrike" cap="none" dirty="0" err="1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636399" y="7267623"/>
            <a:ext cx="9675885" cy="4777715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solidFill>
                  <a:srgbClr val="336699"/>
                </a:solidFill>
                <a:effectLst/>
              </a:rPr>
              <a:t>SKOPE aims to prepare students of interdisciplinary sciences </a:t>
            </a:r>
            <a:r>
              <a:rPr lang="en-US" sz="4100" dirty="0">
                <a:solidFill>
                  <a:srgbClr val="336699"/>
                </a:solidFill>
              </a:rPr>
              <a:t>using:</a:t>
            </a:r>
            <a:r>
              <a:rPr lang="en-US" sz="4100" dirty="0">
                <a:solidFill>
                  <a:srgbClr val="336699"/>
                </a:solidFill>
                <a:effectLst/>
              </a:rPr>
              <a:t> </a:t>
            </a: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Building Information Modeling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Virtual Reality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Augmented Reality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I</a:t>
            </a:r>
            <a:r>
              <a:rPr lang="en-US" sz="4100" dirty="0">
                <a:solidFill>
                  <a:srgbClr val="336699"/>
                </a:solidFill>
                <a:effectLst/>
              </a:rPr>
              <a:t>nteractive Lessons</a:t>
            </a: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Climate Controls</a:t>
            </a:r>
            <a:r>
              <a:rPr lang="en-US" sz="4100" dirty="0">
                <a:solidFill>
                  <a:srgbClr val="336699"/>
                </a:solidFill>
                <a:effectLst/>
              </a:rPr>
              <a:t>  </a:t>
            </a:r>
            <a:endParaRPr lang="en-US" sz="4100" b="0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716564" y="7267624"/>
            <a:ext cx="8600686" cy="5564008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effectLst/>
                <a:latin typeface="Arial"/>
                <a:ea typeface="Arial"/>
                <a:cs typeface="Arial"/>
                <a:sym typeface="Arial"/>
              </a:rPr>
              <a:t>Version 1.0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SKOPE VR utilizes the Oculus Rift to interact with the environment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Full Scale Model of SIPA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Experiences within simulation for educational purposes and interactivity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4100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346613" y="35589748"/>
            <a:ext cx="10098135" cy="4822249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571500" indent="-571500"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Experiences correlate with purpose</a:t>
            </a:r>
          </a:p>
          <a:p>
            <a:pPr marL="571500" indent="-571500"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Proper alteration of Environment</a:t>
            </a:r>
            <a:endParaRPr lang="en-US" sz="4100" dirty="0">
              <a:solidFill>
                <a:srgbClr val="336699"/>
              </a:solidFill>
              <a:effectLst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Deletion of Walls and </a:t>
            </a:r>
            <a:r>
              <a:rPr lang="en-US" sz="4100" dirty="0" err="1">
                <a:solidFill>
                  <a:srgbClr val="336699"/>
                </a:solidFill>
                <a:effectLst/>
              </a:rPr>
              <a:t>GameObjects</a:t>
            </a:r>
            <a:endParaRPr lang="en-US" sz="4100" dirty="0">
              <a:solidFill>
                <a:srgbClr val="336699"/>
              </a:solidFill>
              <a:effectLst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Transformation of User’s Location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Rotation of Sunlight/Directional Light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Interfacing with General UI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346613" y="22569415"/>
            <a:ext cx="12361250" cy="1148776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endParaRPr lang="en-US" sz="4100" b="1" dirty="0">
              <a:solidFill>
                <a:srgbClr val="336699"/>
              </a:solidFill>
              <a:ea typeface="Arial"/>
              <a:cs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3193328" y="28088788"/>
            <a:ext cx="8157984" cy="7913315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4600903" y="22565486"/>
            <a:ext cx="16716347" cy="4074120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0" i="0" u="none" strike="noStrike" cap="none" dirty="0">
                <a:solidFill>
                  <a:srgbClr val="336699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implementation utilizes the Oculus Rift </a:t>
            </a:r>
            <a:r>
              <a:rPr lang="en-US" sz="4100" dirty="0">
                <a:solidFill>
                  <a:srgbClr val="336699"/>
                </a:solidFill>
              </a:rPr>
              <a:t>which provides: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b="0" i="0" u="none" strike="noStrike" cap="none" dirty="0">
                <a:solidFill>
                  <a:srgbClr val="336699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Interaction with Scene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b="0" i="0" u="none" strike="noStrike" cap="none" dirty="0">
                <a:solidFill>
                  <a:srgbClr val="336699"/>
                </a:solidFill>
                <a:effectLst/>
                <a:latin typeface="Arial"/>
                <a:ea typeface="Arial"/>
                <a:cs typeface="Arial"/>
                <a:sym typeface="Arial"/>
              </a:rPr>
              <a:t>Developed Libraries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b="0" i="0" u="none" strike="noStrike" cap="none" dirty="0">
                <a:solidFill>
                  <a:srgbClr val="336699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Optimal Simulation Immersion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Audio and Visual Feedback</a:t>
            </a:r>
            <a:r>
              <a:rPr lang="en-US" sz="4100" b="0" i="0" u="none" strike="noStrike" cap="none" dirty="0">
                <a:solidFill>
                  <a:srgbClr val="336699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3499536"/>
            <a:ext cx="29714912" cy="7616767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7267624"/>
            <a:ext cx="9895926" cy="5564008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336699"/>
                </a:solidFill>
                <a:effectLst/>
              </a:rPr>
              <a:t>Create a system which utilizes a virtual reality platform in order to provide: </a:t>
            </a:r>
          </a:p>
          <a:p>
            <a:pPr marL="571500" lvl="0" indent="-571500"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R</a:t>
            </a:r>
            <a:r>
              <a:rPr lang="en-US" sz="4100" dirty="0">
                <a:solidFill>
                  <a:srgbClr val="336699"/>
                </a:solidFill>
                <a:effectLst/>
              </a:rPr>
              <a:t>ealistic Virtual </a:t>
            </a:r>
            <a:r>
              <a:rPr lang="en-US" sz="4100" dirty="0">
                <a:solidFill>
                  <a:srgbClr val="336699"/>
                </a:solidFill>
              </a:rPr>
              <a:t>E</a:t>
            </a:r>
            <a:r>
              <a:rPr lang="en-US" sz="4100" dirty="0">
                <a:solidFill>
                  <a:srgbClr val="336699"/>
                </a:solidFill>
                <a:effectLst/>
              </a:rPr>
              <a:t>nvironment</a:t>
            </a:r>
          </a:p>
          <a:p>
            <a:pPr marL="571500" lvl="0" indent="-571500"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  <a:effectLst/>
              </a:rPr>
              <a:t>Walkthroughs</a:t>
            </a:r>
          </a:p>
          <a:p>
            <a:pPr marL="571500" lvl="0" indent="-571500"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Interactive S</a:t>
            </a:r>
            <a:r>
              <a:rPr lang="en-US" sz="4100" dirty="0">
                <a:solidFill>
                  <a:srgbClr val="336699"/>
                </a:solidFill>
                <a:effectLst/>
              </a:rPr>
              <a:t>imulations</a:t>
            </a:r>
          </a:p>
          <a:p>
            <a:pPr marL="571500" lvl="0" indent="-571500"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Animations</a:t>
            </a:r>
            <a:endParaRPr lang="en-US" sz="4100" dirty="0">
              <a:solidFill>
                <a:srgbClr val="336699"/>
              </a:solidFill>
              <a:effectLst/>
            </a:endParaRPr>
          </a:p>
          <a:p>
            <a:pPr marL="571500" lvl="0" indent="-571500"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E</a:t>
            </a:r>
            <a:r>
              <a:rPr lang="en-US" sz="4100" dirty="0">
                <a:solidFill>
                  <a:srgbClr val="336699"/>
                </a:solidFill>
                <a:effectLst/>
              </a:rPr>
              <a:t>xperiences which aid in educational process</a:t>
            </a:r>
            <a:endParaRPr sz="4100" b="0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Image result for oculus rift logo">
            <a:extLst>
              <a:ext uri="{FF2B5EF4-FFF2-40B4-BE49-F238E27FC236}">
                <a16:creationId xmlns:a16="http://schemas.microsoft.com/office/drawing/2014/main" id="{DC28FC22-C547-45CC-A896-D625B664D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44" y="91187"/>
            <a:ext cx="6284024" cy="353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394C8FFA-F965-4B1B-AAE1-E8AEEE6D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53" y="3224990"/>
            <a:ext cx="5312382" cy="19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ngle logo">
            <a:extLst>
              <a:ext uri="{FF2B5EF4-FFF2-40B4-BE49-F238E27FC236}">
                <a16:creationId xmlns:a16="http://schemas.microsoft.com/office/drawing/2014/main" id="{D2A73281-18FE-4A2A-AE52-E9F627835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246" y="341573"/>
            <a:ext cx="7363916" cy="22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google drive logo">
            <a:extLst>
              <a:ext uri="{FF2B5EF4-FFF2-40B4-BE49-F238E27FC236}">
                <a16:creationId xmlns:a16="http://schemas.microsoft.com/office/drawing/2014/main" id="{D94B7C06-2BFE-430C-925C-76F71C20C1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06800" y="220262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4" descr="Image result for google drive logo">
            <a:extLst>
              <a:ext uri="{FF2B5EF4-FFF2-40B4-BE49-F238E27FC236}">
                <a16:creationId xmlns:a16="http://schemas.microsoft.com/office/drawing/2014/main" id="{A8CB6B7A-9A06-4DDF-8BB8-EE72353D7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59200" y="221786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google drive logo">
            <a:extLst>
              <a:ext uri="{FF2B5EF4-FFF2-40B4-BE49-F238E27FC236}">
                <a16:creationId xmlns:a16="http://schemas.microsoft.com/office/drawing/2014/main" id="{466E4027-D180-47B6-A658-A5617DB31F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11600" y="22331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google drive logo">
            <a:extLst>
              <a:ext uri="{FF2B5EF4-FFF2-40B4-BE49-F238E27FC236}">
                <a16:creationId xmlns:a16="http://schemas.microsoft.com/office/drawing/2014/main" id="{F527DC14-2166-4A99-A9E9-9396CBE3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693" y="1598563"/>
            <a:ext cx="4301176" cy="430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0" descr="Image result for c sharp logo">
            <a:extLst>
              <a:ext uri="{FF2B5EF4-FFF2-40B4-BE49-F238E27FC236}">
                <a16:creationId xmlns:a16="http://schemas.microsoft.com/office/drawing/2014/main" id="{24C61C56-3EA2-4A6C-BF60-09B480C1C2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0" y="224834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Image result for c sharp logo">
            <a:extLst>
              <a:ext uri="{FF2B5EF4-FFF2-40B4-BE49-F238E27FC236}">
                <a16:creationId xmlns:a16="http://schemas.microsoft.com/office/drawing/2014/main" id="{7B31C6A9-C981-4E0F-AEAA-7768E318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501" y="2598309"/>
            <a:ext cx="2010466" cy="22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hape 100">
            <a:extLst>
              <a:ext uri="{FF2B5EF4-FFF2-40B4-BE49-F238E27FC236}">
                <a16:creationId xmlns:a16="http://schemas.microsoft.com/office/drawing/2014/main" id="{ACC480C4-D914-45D2-8D8A-C0AC29F6A506}"/>
              </a:ext>
            </a:extLst>
          </p:cNvPr>
          <p:cNvSpPr txBox="1"/>
          <p:nvPr/>
        </p:nvSpPr>
        <p:spPr>
          <a:xfrm>
            <a:off x="2889054" y="6213324"/>
            <a:ext cx="6907891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Problem</a:t>
            </a:r>
          </a:p>
        </p:txBody>
      </p:sp>
      <p:sp>
        <p:nvSpPr>
          <p:cNvPr id="33" name="Shape 100">
            <a:extLst>
              <a:ext uri="{FF2B5EF4-FFF2-40B4-BE49-F238E27FC236}">
                <a16:creationId xmlns:a16="http://schemas.microsoft.com/office/drawing/2014/main" id="{E92502B1-84F1-4CC3-AF6B-FAC9265A88C9}"/>
              </a:ext>
            </a:extLst>
          </p:cNvPr>
          <p:cNvSpPr txBox="1"/>
          <p:nvPr/>
        </p:nvSpPr>
        <p:spPr>
          <a:xfrm>
            <a:off x="13560479" y="6215299"/>
            <a:ext cx="6907891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Solution</a:t>
            </a:r>
          </a:p>
        </p:txBody>
      </p:sp>
      <p:sp>
        <p:nvSpPr>
          <p:cNvPr id="34" name="Shape 100">
            <a:extLst>
              <a:ext uri="{FF2B5EF4-FFF2-40B4-BE49-F238E27FC236}">
                <a16:creationId xmlns:a16="http://schemas.microsoft.com/office/drawing/2014/main" id="{D5C0833D-0255-4B3F-823A-A8D445F5096B}"/>
              </a:ext>
            </a:extLst>
          </p:cNvPr>
          <p:cNvSpPr txBox="1"/>
          <p:nvPr/>
        </p:nvSpPr>
        <p:spPr>
          <a:xfrm>
            <a:off x="23688654" y="6204989"/>
            <a:ext cx="6907891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Current System</a:t>
            </a:r>
          </a:p>
        </p:txBody>
      </p:sp>
      <p:sp>
        <p:nvSpPr>
          <p:cNvPr id="35" name="Shape 100">
            <a:extLst>
              <a:ext uri="{FF2B5EF4-FFF2-40B4-BE49-F238E27FC236}">
                <a16:creationId xmlns:a16="http://schemas.microsoft.com/office/drawing/2014/main" id="{5E6528C6-FCD9-4FF2-AE37-2D7A4DE6F0B5}"/>
              </a:ext>
            </a:extLst>
          </p:cNvPr>
          <p:cNvSpPr txBox="1"/>
          <p:nvPr/>
        </p:nvSpPr>
        <p:spPr>
          <a:xfrm>
            <a:off x="3035455" y="12412077"/>
            <a:ext cx="6907891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 err="1">
                <a:solidFill>
                  <a:schemeClr val="bg1"/>
                </a:solidFill>
                <a:latin typeface="Copperplate Gothic Light" panose="020E0507020206020404" pitchFamily="34" charset="0"/>
              </a:rPr>
              <a:t>ScreenShots</a:t>
            </a:r>
            <a:endParaRPr lang="en-US" sz="5400" b="1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3" name="Shape 102">
            <a:extLst>
              <a:ext uri="{FF2B5EF4-FFF2-40B4-BE49-F238E27FC236}">
                <a16:creationId xmlns:a16="http://schemas.microsoft.com/office/drawing/2014/main" id="{8D00AEA9-22C2-40EF-B2F7-A59293C14311}"/>
              </a:ext>
            </a:extLst>
          </p:cNvPr>
          <p:cNvSpPr txBox="1"/>
          <p:nvPr/>
        </p:nvSpPr>
        <p:spPr>
          <a:xfrm>
            <a:off x="13230922" y="14501436"/>
            <a:ext cx="17365623" cy="6290567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102">
            <a:extLst>
              <a:ext uri="{FF2B5EF4-FFF2-40B4-BE49-F238E27FC236}">
                <a16:creationId xmlns:a16="http://schemas.microsoft.com/office/drawing/2014/main" id="{B1694CB7-E769-472F-BCC6-982F43FB87CF}"/>
              </a:ext>
            </a:extLst>
          </p:cNvPr>
          <p:cNvSpPr txBox="1"/>
          <p:nvPr/>
        </p:nvSpPr>
        <p:spPr>
          <a:xfrm>
            <a:off x="2267287" y="14501437"/>
            <a:ext cx="10702319" cy="6290568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336699"/>
                </a:solidFill>
                <a:effectLst/>
              </a:rPr>
              <a:t>				</a:t>
            </a:r>
            <a:endParaRPr lang="en-US" sz="4100" b="1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6927C6-AF19-4FC1-98A0-626B0B4DFD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953" y="14606946"/>
            <a:ext cx="4128420" cy="5944925"/>
          </a:xfrm>
          <a:prstGeom prst="rect">
            <a:avLst/>
          </a:prstGeom>
        </p:spPr>
      </p:pic>
      <p:pic>
        <p:nvPicPr>
          <p:cNvPr id="1050" name="Picture 26" descr="graphic">
            <a:extLst>
              <a:ext uri="{FF2B5EF4-FFF2-40B4-BE49-F238E27FC236}">
                <a16:creationId xmlns:a16="http://schemas.microsoft.com/office/drawing/2014/main" id="{0FF660A1-362C-4EC8-BCEA-D71F1BBB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16" y="16536441"/>
            <a:ext cx="5349221" cy="3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2C426-B4F7-48CE-8FC3-C87427AC19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00493" y="16116037"/>
            <a:ext cx="8778728" cy="42176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7E3232-AD14-4546-BDDC-D8B56CD943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16564" y="16219238"/>
            <a:ext cx="7297044" cy="4133473"/>
          </a:xfrm>
          <a:prstGeom prst="rect">
            <a:avLst/>
          </a:prstGeom>
        </p:spPr>
      </p:pic>
      <p:sp>
        <p:nvSpPr>
          <p:cNvPr id="46" name="Shape 97">
            <a:extLst>
              <a:ext uri="{FF2B5EF4-FFF2-40B4-BE49-F238E27FC236}">
                <a16:creationId xmlns:a16="http://schemas.microsoft.com/office/drawing/2014/main" id="{3DFD4734-6B42-46FA-A995-3D4C17414E77}"/>
              </a:ext>
            </a:extLst>
          </p:cNvPr>
          <p:cNvSpPr txBox="1"/>
          <p:nvPr/>
        </p:nvSpPr>
        <p:spPr>
          <a:xfrm>
            <a:off x="1346613" y="41967314"/>
            <a:ext cx="30512643" cy="1259195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  <a:buSzPct val="25000"/>
            </a:pPr>
            <a:r>
              <a:rPr lang="en-US" sz="3600" dirty="0">
                <a:solidFill>
                  <a:srgbClr val="336699"/>
                </a:solidFill>
              </a:rPr>
              <a:t>The material presented in this poster is based upon the work supported by Albert Elias and Shahin </a:t>
            </a:r>
            <a:r>
              <a:rPr lang="en-US" sz="3600" dirty="0" err="1">
                <a:solidFill>
                  <a:srgbClr val="336699"/>
                </a:solidFill>
              </a:rPr>
              <a:t>Vassigh</a:t>
            </a:r>
            <a:r>
              <a:rPr lang="en-US" sz="3600" dirty="0">
                <a:solidFill>
                  <a:srgbClr val="336699"/>
                </a:solidFill>
              </a:rPr>
              <a:t>. I am thankful to the help that I received from my group member, Jose Maldonado.</a:t>
            </a:r>
          </a:p>
        </p:txBody>
      </p:sp>
      <p:sp>
        <p:nvSpPr>
          <p:cNvPr id="47" name="Shape 100">
            <a:extLst>
              <a:ext uri="{FF2B5EF4-FFF2-40B4-BE49-F238E27FC236}">
                <a16:creationId xmlns:a16="http://schemas.microsoft.com/office/drawing/2014/main" id="{28B6D186-DDFB-47AE-8826-1C12513D63F6}"/>
              </a:ext>
            </a:extLst>
          </p:cNvPr>
          <p:cNvSpPr txBox="1"/>
          <p:nvPr/>
        </p:nvSpPr>
        <p:spPr>
          <a:xfrm>
            <a:off x="2741958" y="40898852"/>
            <a:ext cx="7817887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Acknowledgement</a:t>
            </a:r>
          </a:p>
        </p:txBody>
      </p:sp>
      <p:sp>
        <p:nvSpPr>
          <p:cNvPr id="48" name="Shape 100">
            <a:extLst>
              <a:ext uri="{FF2B5EF4-FFF2-40B4-BE49-F238E27FC236}">
                <a16:creationId xmlns:a16="http://schemas.microsoft.com/office/drawing/2014/main" id="{445DD613-DCC5-4FAA-9798-5421D396BC0E}"/>
              </a:ext>
            </a:extLst>
          </p:cNvPr>
          <p:cNvSpPr txBox="1"/>
          <p:nvPr/>
        </p:nvSpPr>
        <p:spPr>
          <a:xfrm>
            <a:off x="2586455" y="34500240"/>
            <a:ext cx="7817887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Requirements</a:t>
            </a:r>
          </a:p>
        </p:txBody>
      </p:sp>
      <p:sp>
        <p:nvSpPr>
          <p:cNvPr id="49" name="Shape 103">
            <a:extLst>
              <a:ext uri="{FF2B5EF4-FFF2-40B4-BE49-F238E27FC236}">
                <a16:creationId xmlns:a16="http://schemas.microsoft.com/office/drawing/2014/main" id="{4F304302-6A08-4291-A2A5-0DCD2348348F}"/>
              </a:ext>
            </a:extLst>
          </p:cNvPr>
          <p:cNvSpPr txBox="1"/>
          <p:nvPr/>
        </p:nvSpPr>
        <p:spPr>
          <a:xfrm>
            <a:off x="14664264" y="28088789"/>
            <a:ext cx="7714957" cy="9245446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sz="4100" b="1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100">
            <a:extLst>
              <a:ext uri="{FF2B5EF4-FFF2-40B4-BE49-F238E27FC236}">
                <a16:creationId xmlns:a16="http://schemas.microsoft.com/office/drawing/2014/main" id="{4A3FAE09-0899-4794-8650-EA3915A6935D}"/>
              </a:ext>
            </a:extLst>
          </p:cNvPr>
          <p:cNvSpPr txBox="1"/>
          <p:nvPr/>
        </p:nvSpPr>
        <p:spPr>
          <a:xfrm>
            <a:off x="15834574" y="27019486"/>
            <a:ext cx="5374333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Verification</a:t>
            </a:r>
          </a:p>
        </p:txBody>
      </p:sp>
      <p:sp>
        <p:nvSpPr>
          <p:cNvPr id="51" name="Shape 103">
            <a:extLst>
              <a:ext uri="{FF2B5EF4-FFF2-40B4-BE49-F238E27FC236}">
                <a16:creationId xmlns:a16="http://schemas.microsoft.com/office/drawing/2014/main" id="{AA361725-EF53-40AB-AAF2-9808B3966B2E}"/>
              </a:ext>
            </a:extLst>
          </p:cNvPr>
          <p:cNvSpPr txBox="1"/>
          <p:nvPr/>
        </p:nvSpPr>
        <p:spPr>
          <a:xfrm>
            <a:off x="12337856" y="37679298"/>
            <a:ext cx="19013455" cy="3709858"/>
          </a:xfrm>
          <a:prstGeom prst="roundRect">
            <a:avLst/>
          </a:prstGeom>
          <a:solidFill>
            <a:schemeClr val="accent5"/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i="0" u="none" strike="noStrike" cap="none" dirty="0">
                <a:solidFill>
                  <a:srgbClr val="336699"/>
                </a:solidFill>
                <a:effectLst/>
                <a:latin typeface="Arial"/>
                <a:ea typeface="Arial"/>
                <a:cs typeface="Arial"/>
                <a:sym typeface="Arial"/>
              </a:rPr>
              <a:t>Multiple experiences that have some architectural or learning purpose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Users can initialize and end any experience.</a:t>
            </a:r>
            <a:endParaRPr lang="en-US" sz="4100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Users have the ability to utilize any experience at any given time.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dirty="0">
                <a:solidFill>
                  <a:srgbClr val="336699"/>
                </a:solidFill>
              </a:rPr>
              <a:t>Experiences update User Interface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100" i="0" u="none" strike="noStrike" cap="none" dirty="0">
                <a:solidFill>
                  <a:srgbClr val="336699"/>
                </a:solidFill>
                <a:effectLst/>
                <a:latin typeface="Arial"/>
                <a:ea typeface="Arial"/>
                <a:cs typeface="Arial"/>
                <a:sym typeface="Arial"/>
              </a:rPr>
              <a:t>Expe</a:t>
            </a:r>
            <a:r>
              <a:rPr lang="en-US" sz="4100" dirty="0">
                <a:solidFill>
                  <a:srgbClr val="336699"/>
                </a:solidFill>
              </a:rPr>
              <a:t>riences receive input from User Interface</a:t>
            </a:r>
            <a:endParaRPr lang="en-US" sz="4100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sz="4100" i="0" u="none" strike="noStrike" cap="none" dirty="0">
              <a:solidFill>
                <a:srgbClr val="336699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100">
            <a:extLst>
              <a:ext uri="{FF2B5EF4-FFF2-40B4-BE49-F238E27FC236}">
                <a16:creationId xmlns:a16="http://schemas.microsoft.com/office/drawing/2014/main" id="{D661567F-AA6A-422B-9E6D-7D96E1C7BBC3}"/>
              </a:ext>
            </a:extLst>
          </p:cNvPr>
          <p:cNvSpPr txBox="1"/>
          <p:nvPr/>
        </p:nvSpPr>
        <p:spPr>
          <a:xfrm>
            <a:off x="23351073" y="36585959"/>
            <a:ext cx="6982868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A1355-8871-4C60-AB7F-7CA402D2AB8A}"/>
              </a:ext>
            </a:extLst>
          </p:cNvPr>
          <p:cNvSpPr txBox="1"/>
          <p:nvPr/>
        </p:nvSpPr>
        <p:spPr>
          <a:xfrm>
            <a:off x="7046710" y="14988367"/>
            <a:ext cx="5136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336699"/>
                </a:solidFill>
              </a:rPr>
              <a:t>The vision for SKOPE is to provide interactive BIM and realistic experiences.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A81EC-99D3-41A1-B505-65DCA2AF3DEA}"/>
              </a:ext>
            </a:extLst>
          </p:cNvPr>
          <p:cNvSpPr txBox="1"/>
          <p:nvPr/>
        </p:nvSpPr>
        <p:spPr>
          <a:xfrm>
            <a:off x="13707863" y="15067366"/>
            <a:ext cx="16305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336699"/>
                </a:solidFill>
              </a:rPr>
              <a:t>Therefore, we provided this level of interactivity with “experiences” in the Oculus Rift simulation that provide accurate daylight effects and by-level observation of SIPA’s construction.</a:t>
            </a:r>
          </a:p>
        </p:txBody>
      </p:sp>
      <p:sp>
        <p:nvSpPr>
          <p:cNvPr id="45" name="Shape 100">
            <a:extLst>
              <a:ext uri="{FF2B5EF4-FFF2-40B4-BE49-F238E27FC236}">
                <a16:creationId xmlns:a16="http://schemas.microsoft.com/office/drawing/2014/main" id="{9CDFED5F-DE2E-4537-95CD-A35CCDBAC50C}"/>
              </a:ext>
            </a:extLst>
          </p:cNvPr>
          <p:cNvSpPr txBox="1"/>
          <p:nvPr/>
        </p:nvSpPr>
        <p:spPr>
          <a:xfrm>
            <a:off x="4113794" y="21500953"/>
            <a:ext cx="6907891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BEAB02-46B9-4E70-928D-6B46750ED0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89907" y="23407044"/>
            <a:ext cx="9442788" cy="2804174"/>
          </a:xfrm>
          <a:prstGeom prst="rect">
            <a:avLst/>
          </a:prstGeom>
        </p:spPr>
      </p:pic>
      <p:sp>
        <p:nvSpPr>
          <p:cNvPr id="53" name="Shape 100">
            <a:extLst>
              <a:ext uri="{FF2B5EF4-FFF2-40B4-BE49-F238E27FC236}">
                <a16:creationId xmlns:a16="http://schemas.microsoft.com/office/drawing/2014/main" id="{E4AFBFF9-232B-48F5-B915-E967C9BE59BB}"/>
              </a:ext>
            </a:extLst>
          </p:cNvPr>
          <p:cNvSpPr txBox="1"/>
          <p:nvPr/>
        </p:nvSpPr>
        <p:spPr>
          <a:xfrm>
            <a:off x="19456343" y="21483041"/>
            <a:ext cx="6907891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Implementation</a:t>
            </a:r>
          </a:p>
        </p:txBody>
      </p:sp>
      <p:sp>
        <p:nvSpPr>
          <p:cNvPr id="54" name="Shape 100">
            <a:extLst>
              <a:ext uri="{FF2B5EF4-FFF2-40B4-BE49-F238E27FC236}">
                <a16:creationId xmlns:a16="http://schemas.microsoft.com/office/drawing/2014/main" id="{D5CB4E65-948D-4FEB-9440-923B043EF094}"/>
              </a:ext>
            </a:extLst>
          </p:cNvPr>
          <p:cNvSpPr txBox="1"/>
          <p:nvPr/>
        </p:nvSpPr>
        <p:spPr>
          <a:xfrm>
            <a:off x="5498121" y="13864389"/>
            <a:ext cx="4058234" cy="627698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38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Problem</a:t>
            </a:r>
          </a:p>
        </p:txBody>
      </p:sp>
      <p:sp>
        <p:nvSpPr>
          <p:cNvPr id="55" name="Shape 100">
            <a:extLst>
              <a:ext uri="{FF2B5EF4-FFF2-40B4-BE49-F238E27FC236}">
                <a16:creationId xmlns:a16="http://schemas.microsoft.com/office/drawing/2014/main" id="{2F633671-1D73-4F85-BECA-D454F957FCAB}"/>
              </a:ext>
            </a:extLst>
          </p:cNvPr>
          <p:cNvSpPr txBox="1"/>
          <p:nvPr/>
        </p:nvSpPr>
        <p:spPr>
          <a:xfrm>
            <a:off x="20719228" y="13864389"/>
            <a:ext cx="4058234" cy="627698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38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Solution</a:t>
            </a:r>
          </a:p>
        </p:txBody>
      </p:sp>
      <p:sp>
        <p:nvSpPr>
          <p:cNvPr id="56" name="Shape 100">
            <a:extLst>
              <a:ext uri="{FF2B5EF4-FFF2-40B4-BE49-F238E27FC236}">
                <a16:creationId xmlns:a16="http://schemas.microsoft.com/office/drawing/2014/main" id="{EB4E9473-33FD-4A18-BF70-D5F555695898}"/>
              </a:ext>
            </a:extLst>
          </p:cNvPr>
          <p:cNvSpPr txBox="1"/>
          <p:nvPr/>
        </p:nvSpPr>
        <p:spPr>
          <a:xfrm>
            <a:off x="24407446" y="27004461"/>
            <a:ext cx="5724211" cy="1068462"/>
          </a:xfrm>
          <a:prstGeom prst="snipRoundRect">
            <a:avLst/>
          </a:prstGeom>
          <a:solidFill>
            <a:schemeClr val="bg2">
              <a:lumMod val="65000"/>
              <a:lumOff val="3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Object Design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D180E0-17A6-4684-9C80-93D95F430B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4156" y="23476433"/>
            <a:ext cx="11226766" cy="1009389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DE251E8-2BE1-4D20-A6EF-11002C317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58390"/>
              </p:ext>
            </p:extLst>
          </p:nvPr>
        </p:nvGraphicFramePr>
        <p:xfrm>
          <a:off x="14898090" y="28865606"/>
          <a:ext cx="7181211" cy="387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535">
                  <a:extLst>
                    <a:ext uri="{9D8B030D-6E8A-4147-A177-3AD203B41FA5}">
                      <a16:colId xmlns:a16="http://schemas.microsoft.com/office/drawing/2014/main" val="3179538225"/>
                    </a:ext>
                  </a:extLst>
                </a:gridCol>
                <a:gridCol w="5797676">
                  <a:extLst>
                    <a:ext uri="{9D8B030D-6E8A-4147-A177-3AD203B41FA5}">
                      <a16:colId xmlns:a16="http://schemas.microsoft.com/office/drawing/2014/main" val="1672265591"/>
                    </a:ext>
                  </a:extLst>
                </a:gridCol>
              </a:tblGrid>
              <a:tr h="774511">
                <a:tc>
                  <a:txBody>
                    <a:bodyPr/>
                    <a:lstStyle/>
                    <a:p>
                      <a:r>
                        <a:rPr lang="en-US" dirty="0"/>
                        <a:t>Test Case ID:</a:t>
                      </a:r>
                    </a:p>
                    <a:p>
                      <a:r>
                        <a:rPr lang="en-US" dirty="0"/>
                        <a:t>LightTest_001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(Sunny Day)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55607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test the functionality when the user uses the daylight alteration experience while not in an experience.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46555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r>
                        <a:rPr lang="en-US" dirty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/>
                        <a:t>The user should be near the daylight experience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The user should not currently be in an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97173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OnClick</a:t>
                      </a:r>
                      <a:r>
                        <a:rPr lang="en-US" dirty="0"/>
                        <a:t>() triggered by clicking of the daylight alteration button.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96747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/>
                        <a:t>Begin daylight alteration experience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The UI Controller’s Option Panel should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79025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C3DC34F7-9E1B-4500-8CE1-5BA7821FA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93229"/>
              </p:ext>
            </p:extLst>
          </p:nvPr>
        </p:nvGraphicFramePr>
        <p:xfrm>
          <a:off x="14931136" y="32883521"/>
          <a:ext cx="7181211" cy="387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535">
                  <a:extLst>
                    <a:ext uri="{9D8B030D-6E8A-4147-A177-3AD203B41FA5}">
                      <a16:colId xmlns:a16="http://schemas.microsoft.com/office/drawing/2014/main" val="3179538225"/>
                    </a:ext>
                  </a:extLst>
                </a:gridCol>
                <a:gridCol w="5797676">
                  <a:extLst>
                    <a:ext uri="{9D8B030D-6E8A-4147-A177-3AD203B41FA5}">
                      <a16:colId xmlns:a16="http://schemas.microsoft.com/office/drawing/2014/main" val="1672265591"/>
                    </a:ext>
                  </a:extLst>
                </a:gridCol>
              </a:tblGrid>
              <a:tr h="774511">
                <a:tc>
                  <a:txBody>
                    <a:bodyPr/>
                    <a:lstStyle/>
                    <a:p>
                      <a:r>
                        <a:rPr lang="en-US" dirty="0"/>
                        <a:t>Test Case ID:</a:t>
                      </a:r>
                    </a:p>
                    <a:p>
                      <a:r>
                        <a:rPr lang="en-US" dirty="0"/>
                        <a:t>LightTest_002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(Rainy Day)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55607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Purpose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test the functionality when the user uses the daylight alteration experience while in another experience.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46555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Preconditions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The user should be currently utilizing an experience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The user should be near the daylight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97173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OnClick</a:t>
                      </a:r>
                      <a:r>
                        <a:rPr lang="en-US" dirty="0"/>
                        <a:t>() triggered by clicking of the daylight alteration button.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96747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Expected Output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/>
                        <a:t>Begin daylight alteration experience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The UI Controller’s Option Panel should update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7902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FAD83497-E433-4694-B396-9EE352F81F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788031" y="29157251"/>
            <a:ext cx="6963040" cy="603220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444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Copperplate Gothic Light</vt:lpstr>
      <vt:lpstr>Times New Roman</vt:lpstr>
      <vt:lpstr>Wingdings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Parker-PC</dc:creator>
  <cp:lastModifiedBy>Parker-PC</cp:lastModifiedBy>
  <cp:revision>34</cp:revision>
  <dcterms:modified xsi:type="dcterms:W3CDTF">2017-11-27T20:29:40Z</dcterms:modified>
</cp:coreProperties>
</file>