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A8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 d="100"/>
          <a:sy n="12" d="100"/>
        </p:scale>
        <p:origin x="360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000273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9465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8491520" y="1888433"/>
            <a:ext cx="16087800" cy="522555"/>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Advanced Soft. Engineering, 2016</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Fall</a:t>
            </a:r>
          </a:p>
        </p:txBody>
      </p:sp>
      <p:sp>
        <p:nvSpPr>
          <p:cNvPr id="90" name="Shape 90"/>
          <p:cNvSpPr txBox="1"/>
          <p:nvPr/>
        </p:nvSpPr>
        <p:spPr>
          <a:xfrm>
            <a:off x="6560387" y="2170080"/>
            <a:ext cx="19797600" cy="2605376"/>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chemeClr val="accent1">
                    <a:lumMod val="50000"/>
                  </a:schemeClr>
                </a:solidFill>
              </a:rPr>
              <a:t>Learning with Augmented Reality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accent1">
                    <a:lumMod val="50000"/>
                  </a:schemeClr>
                </a:solidFill>
                <a:latin typeface="Arial"/>
                <a:ea typeface="Arial"/>
                <a:cs typeface="Arial"/>
                <a:sym typeface="Arial"/>
              </a:rPr>
              <a:t>Student:</a:t>
            </a:r>
            <a:r>
              <a:rPr lang="en-US" sz="3500" b="1" dirty="0">
                <a:solidFill>
                  <a:schemeClr val="accent1">
                    <a:lumMod val="50000"/>
                  </a:schemeClr>
                </a:solidFill>
              </a:rPr>
              <a:t> Maria E. Presa Reyes</a:t>
            </a:r>
            <a:r>
              <a:rPr lang="en-US" sz="3500" b="0" i="0" u="none" strike="noStrike" cap="none" dirty="0">
                <a:solidFill>
                  <a:schemeClr val="accent1">
                    <a:lumMod val="50000"/>
                  </a:schemeClr>
                </a:solidFill>
                <a:latin typeface="Arial"/>
                <a:ea typeface="Arial"/>
                <a:cs typeface="Arial"/>
                <a:sym typeface="Arial"/>
              </a:rPr>
              <a:t>, Florida International University</a:t>
            </a:r>
          </a:p>
          <a:p>
            <a:pPr lvl="0" algn="ctr">
              <a:buClr>
                <a:srgbClr val="3333CC"/>
              </a:buClr>
              <a:buSzPct val="25000"/>
            </a:pPr>
            <a:r>
              <a:rPr lang="en-US" sz="3500" b="1" i="0" u="none" strike="noStrike" cap="none" dirty="0">
                <a:solidFill>
                  <a:schemeClr val="accent1">
                    <a:lumMod val="50000"/>
                  </a:schemeClr>
                </a:solidFill>
                <a:latin typeface="Arial"/>
                <a:ea typeface="Arial"/>
                <a:cs typeface="Arial"/>
                <a:sym typeface="Arial"/>
              </a:rPr>
              <a:t>Mentor:</a:t>
            </a:r>
            <a:r>
              <a:rPr lang="en-US" sz="3500" b="1" i="1" u="none" strike="noStrike" cap="none" dirty="0">
                <a:solidFill>
                  <a:schemeClr val="accent1">
                    <a:lumMod val="50000"/>
                  </a:schemeClr>
                </a:solidFill>
                <a:latin typeface="Arial"/>
                <a:ea typeface="Arial"/>
                <a:cs typeface="Arial"/>
                <a:sym typeface="Arial"/>
              </a:rPr>
              <a:t> </a:t>
            </a:r>
            <a:r>
              <a:rPr lang="en-US" sz="3500" u="none" strike="noStrike" cap="none" dirty="0">
                <a:solidFill>
                  <a:schemeClr val="accent1">
                    <a:lumMod val="50000"/>
                  </a:schemeClr>
                </a:solidFill>
                <a:latin typeface="Arial"/>
                <a:ea typeface="Arial"/>
                <a:cs typeface="Arial"/>
                <a:sym typeface="Arial"/>
              </a:rPr>
              <a:t>Mohsen </a:t>
            </a:r>
            <a:r>
              <a:rPr lang="en-US" sz="3500" u="none" strike="noStrike" cap="none" dirty="0" smtClean="0">
                <a:solidFill>
                  <a:schemeClr val="accent1">
                    <a:lumMod val="50000"/>
                  </a:schemeClr>
                </a:solidFill>
                <a:latin typeface="Arial"/>
                <a:ea typeface="Arial"/>
                <a:cs typeface="Arial"/>
                <a:sym typeface="Arial"/>
              </a:rPr>
              <a:t>Taheri </a:t>
            </a:r>
            <a:r>
              <a:rPr lang="en-US" sz="3500" dirty="0">
                <a:solidFill>
                  <a:schemeClr val="accent1">
                    <a:lumMod val="50000"/>
                  </a:schemeClr>
                </a:solidFill>
              </a:rPr>
              <a:t>&amp; </a:t>
            </a:r>
            <a:r>
              <a:rPr lang="en-US" sz="3500" dirty="0" err="1">
                <a:solidFill>
                  <a:schemeClr val="accent1">
                    <a:lumMod val="50000"/>
                  </a:schemeClr>
                </a:solidFill>
              </a:rPr>
              <a:t>Shahin</a:t>
            </a:r>
            <a:r>
              <a:rPr lang="en-US" sz="3500" dirty="0">
                <a:solidFill>
                  <a:schemeClr val="accent1">
                    <a:lumMod val="50000"/>
                  </a:schemeClr>
                </a:solidFill>
              </a:rPr>
              <a:t> </a:t>
            </a:r>
            <a:r>
              <a:rPr lang="en-US" sz="3500" dirty="0" err="1" smtClean="0">
                <a:solidFill>
                  <a:schemeClr val="accent1">
                    <a:lumMod val="50000"/>
                  </a:schemeClr>
                </a:solidFill>
              </a:rPr>
              <a:t>Vassigh</a:t>
            </a:r>
            <a:r>
              <a:rPr lang="en-US" sz="3500" dirty="0" smtClean="0">
                <a:solidFill>
                  <a:schemeClr val="accent1">
                    <a:lumMod val="50000"/>
                  </a:schemeClr>
                </a:solidFill>
              </a:rPr>
              <a:t> &amp; </a:t>
            </a:r>
            <a:r>
              <a:rPr lang="en-US" sz="3500" u="none" strike="noStrike" cap="none" dirty="0" smtClean="0">
                <a:solidFill>
                  <a:schemeClr val="accent1">
                    <a:lumMod val="50000"/>
                  </a:schemeClr>
                </a:solidFill>
                <a:latin typeface="Arial"/>
                <a:ea typeface="Arial"/>
                <a:cs typeface="Arial"/>
                <a:sym typeface="Arial"/>
              </a:rPr>
              <a:t>Francisco Ortega &amp; </a:t>
            </a:r>
          </a:p>
          <a:p>
            <a:pPr marL="0" marR="0" lvl="0" indent="0" algn="ctr" rtl="0">
              <a:lnSpc>
                <a:spcPct val="100000"/>
              </a:lnSpc>
              <a:spcBef>
                <a:spcPts val="0"/>
              </a:spcBef>
              <a:spcAft>
                <a:spcPts val="0"/>
              </a:spcAft>
              <a:buClr>
                <a:srgbClr val="3333CC"/>
              </a:buClr>
              <a:buSzPct val="25000"/>
              <a:buFont typeface="Arial"/>
              <a:buNone/>
            </a:pPr>
            <a:r>
              <a:rPr lang="en-US" sz="3500" u="none" strike="noStrike" cap="none" dirty="0" smtClean="0">
                <a:solidFill>
                  <a:schemeClr val="accent1">
                    <a:lumMod val="50000"/>
                  </a:schemeClr>
                </a:solidFill>
                <a:latin typeface="Arial"/>
                <a:ea typeface="Arial"/>
                <a:cs typeface="Arial"/>
                <a:sym typeface="Arial"/>
              </a:rPr>
              <a:t>Lukas Borges,</a:t>
            </a:r>
            <a:r>
              <a:rPr lang="en-US" sz="3500" b="0" i="1" u="none" strike="noStrike" cap="none" dirty="0" smtClean="0">
                <a:solidFill>
                  <a:schemeClr val="accent1">
                    <a:lumMod val="50000"/>
                  </a:schemeClr>
                </a:solidFill>
                <a:latin typeface="Arial"/>
                <a:ea typeface="Arial"/>
                <a:cs typeface="Arial"/>
                <a:sym typeface="Arial"/>
              </a:rPr>
              <a:t> </a:t>
            </a:r>
            <a:r>
              <a:rPr lang="en-US" sz="3500" dirty="0">
                <a:solidFill>
                  <a:schemeClr val="accent1">
                    <a:lumMod val="50000"/>
                  </a:schemeClr>
                </a:solidFil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accent1">
                    <a:lumMod val="50000"/>
                  </a:schemeClr>
                </a:solidFill>
                <a:latin typeface="Arial"/>
                <a:ea typeface="Arial"/>
                <a:cs typeface="Arial"/>
                <a:sym typeface="Arial"/>
              </a:rPr>
              <a:t>Instructor:</a:t>
            </a:r>
            <a:r>
              <a:rPr lang="en-US" sz="3500" b="1" i="1" u="none" strike="noStrike" cap="none" dirty="0">
                <a:solidFill>
                  <a:schemeClr val="accent1">
                    <a:lumMod val="50000"/>
                  </a:schemeClr>
                </a:solidFill>
                <a:latin typeface="Arial"/>
                <a:ea typeface="Arial"/>
                <a:cs typeface="Arial"/>
                <a:sym typeface="Arial"/>
              </a:rPr>
              <a:t> </a:t>
            </a:r>
            <a:r>
              <a:rPr lang="en-US" sz="3500" b="0" i="0" u="none" strike="noStrike" cap="none" dirty="0" err="1">
                <a:solidFill>
                  <a:schemeClr val="accent1">
                    <a:lumMod val="50000"/>
                  </a:schemeClr>
                </a:solidFill>
                <a:latin typeface="Arial"/>
                <a:ea typeface="Arial"/>
                <a:cs typeface="Arial"/>
                <a:sym typeface="Arial"/>
              </a:rPr>
              <a:t>Masoud</a:t>
            </a:r>
            <a:r>
              <a:rPr lang="en-US" sz="3500" b="0" i="0" u="none" strike="noStrike" cap="none" dirty="0">
                <a:solidFill>
                  <a:schemeClr val="accent1">
                    <a:lumMod val="50000"/>
                  </a:schemeClr>
                </a:solidFill>
                <a:latin typeface="Arial"/>
                <a:ea typeface="Arial"/>
                <a:cs typeface="Arial"/>
                <a:sym typeface="Arial"/>
              </a:rPr>
              <a:t> </a:t>
            </a:r>
            <a:r>
              <a:rPr lang="en-US" sz="3500" b="0" i="0" u="none" strike="noStrike" cap="none" dirty="0" err="1">
                <a:solidFill>
                  <a:schemeClr val="accent1">
                    <a:lumMod val="50000"/>
                  </a:schemeClr>
                </a:solidFill>
                <a:latin typeface="Arial"/>
                <a:ea typeface="Arial"/>
                <a:cs typeface="Arial"/>
                <a:sym typeface="Arial"/>
              </a:rPr>
              <a:t>Sadjadi</a:t>
            </a:r>
            <a:r>
              <a:rPr lang="en-US" sz="3500" b="0" i="0" u="none" strike="noStrike" cap="none" dirty="0">
                <a:solidFill>
                  <a:schemeClr val="accent1">
                    <a:lumMod val="50000"/>
                  </a:schemeClr>
                </a:solidFill>
                <a:latin typeface="Arial"/>
                <a:ea typeface="Arial"/>
                <a:cs typeface="Arial"/>
                <a:sym typeface="Arial"/>
              </a:rPr>
              <a:t>, Florida International University</a:t>
            </a:r>
          </a:p>
        </p:txBody>
      </p:sp>
      <p:sp>
        <p:nvSpPr>
          <p:cNvPr id="91" name="Shape 91"/>
          <p:cNvSpPr txBox="1"/>
          <p:nvPr/>
        </p:nvSpPr>
        <p:spPr>
          <a:xfrm>
            <a:off x="1219200" y="42519600"/>
            <a:ext cx="30632400" cy="903000"/>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a:solidFill>
                  <a:schemeClr val="dk1"/>
                </a:solidFill>
                <a:latin typeface="Arial"/>
                <a:ea typeface="Arial"/>
                <a:cs typeface="Arial"/>
                <a:sym typeface="Arial"/>
              </a:rPr>
              <a:t>The material presented in this poster is based upon the work supported by</a:t>
            </a:r>
            <a:r>
              <a:rPr lang="en-US" sz="3000">
                <a:solidFill>
                  <a:schemeClr val="dk1"/>
                </a:solidFill>
              </a:rPr>
              <a:t> Maria E. Presa Reyes</a:t>
            </a:r>
            <a:r>
              <a:rPr lang="en-US" sz="3000" b="0" i="0" u="none" strike="noStrike" cap="none">
                <a:solidFill>
                  <a:schemeClr val="dk1"/>
                </a:solidFill>
                <a:latin typeface="Arial"/>
                <a:ea typeface="Arial"/>
                <a:cs typeface="Arial"/>
                <a:sym typeface="Arial"/>
              </a:rPr>
              <a:t> I am thankful to the help that I received from my group member and friend</a:t>
            </a:r>
            <a:r>
              <a:rPr lang="en-US" sz="3000">
                <a:solidFill>
                  <a:schemeClr val="dk1"/>
                </a:solidFill>
              </a:rPr>
              <a:t> Maryam Aghili</a:t>
            </a:r>
          </a:p>
        </p:txBody>
      </p:sp>
      <p:sp>
        <p:nvSpPr>
          <p:cNvPr id="92" name="Shape 92"/>
          <p:cNvSpPr txBox="1"/>
          <p:nvPr/>
        </p:nvSpPr>
        <p:spPr>
          <a:xfrm>
            <a:off x="990600" y="5334000"/>
            <a:ext cx="31089600" cy="35661600"/>
          </a:xfrm>
          <a:prstGeom prst="rect">
            <a:avLst/>
          </a:prstGeom>
          <a:noFill/>
          <a:ln w="38100" cap="flat" cmpd="sng">
            <a:solidFill>
              <a:srgbClr val="38761D"/>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rgbClr val="274E13"/>
              </a:solidFill>
              <a:latin typeface="Arial"/>
              <a:ea typeface="Arial"/>
              <a:cs typeface="Arial"/>
              <a:sym typeface="Arial"/>
            </a:endParaRPr>
          </a:p>
        </p:txBody>
      </p:sp>
      <p:sp>
        <p:nvSpPr>
          <p:cNvPr id="93" name="Shape 93"/>
          <p:cNvSpPr txBox="1"/>
          <p:nvPr/>
        </p:nvSpPr>
        <p:spPr>
          <a:xfrm>
            <a:off x="2189225" y="5789575"/>
            <a:ext cx="9455100" cy="7302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Problem</a:t>
            </a:r>
          </a:p>
        </p:txBody>
      </p:sp>
      <p:sp>
        <p:nvSpPr>
          <p:cNvPr id="94" name="Shape 94"/>
          <p:cNvSpPr txBox="1"/>
          <p:nvPr/>
        </p:nvSpPr>
        <p:spPr>
          <a:xfrm>
            <a:off x="990600" y="42285300"/>
            <a:ext cx="31089600" cy="1371600"/>
          </a:xfrm>
          <a:prstGeom prst="rect">
            <a:avLst/>
          </a:prstGeom>
          <a:noFill/>
          <a:ln w="63500" cap="flat" cmpd="sng">
            <a:solidFill>
              <a:srgbClr val="274E13"/>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6AA84F"/>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134F5C"/>
                </a:solidFill>
                <a:latin typeface="Arial"/>
                <a:ea typeface="Arial"/>
                <a:cs typeface="Arial"/>
                <a:sym typeface="Arial"/>
              </a:rPr>
              <a:t>Acknowledgement</a:t>
            </a:r>
          </a:p>
        </p:txBody>
      </p:sp>
      <p:sp>
        <p:nvSpPr>
          <p:cNvPr id="96" name="Shape 96"/>
          <p:cNvSpPr txBox="1"/>
          <p:nvPr/>
        </p:nvSpPr>
        <p:spPr>
          <a:xfrm>
            <a:off x="15868650" y="316085"/>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25450" y="250998"/>
            <a:ext cx="2630400" cy="1219200"/>
          </a:xfrm>
          <a:prstGeom prst="rect">
            <a:avLst/>
          </a:prstGeom>
          <a:noFill/>
          <a:ln>
            <a:noFill/>
          </a:ln>
        </p:spPr>
      </p:pic>
      <p:sp>
        <p:nvSpPr>
          <p:cNvPr id="98" name="Shape 98"/>
          <p:cNvSpPr txBox="1"/>
          <p:nvPr/>
        </p:nvSpPr>
        <p:spPr>
          <a:xfrm>
            <a:off x="12753224" y="5789575"/>
            <a:ext cx="8799600" cy="7302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1"/>
                </a:solidFill>
                <a:latin typeface="Arial"/>
                <a:ea typeface="Arial"/>
                <a:cs typeface="Arial"/>
                <a:sym typeface="Arial"/>
              </a:rPr>
              <a:t>Current System</a:t>
            </a:r>
          </a:p>
          <a:p>
            <a:pPr marR="0" lvl="0" algn="l" rtl="0">
              <a:lnSpc>
                <a:spcPct val="100000"/>
              </a:lnSpc>
              <a:spcBef>
                <a:spcPts val="0"/>
              </a:spcBef>
              <a:spcAft>
                <a:spcPts val="0"/>
              </a:spcAft>
              <a:buNone/>
            </a:pPr>
            <a:endParaRPr sz="4100" dirty="0">
              <a:solidFill>
                <a:schemeClr val="bg1"/>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chemeClr val="bg1"/>
              </a:solidFill>
              <a:latin typeface="Arial"/>
              <a:ea typeface="Arial"/>
              <a:cs typeface="Arial"/>
              <a:sym typeface="Arial"/>
            </a:endParaRPr>
          </a:p>
        </p:txBody>
      </p:sp>
      <p:sp>
        <p:nvSpPr>
          <p:cNvPr id="99" name="Shape 99"/>
          <p:cNvSpPr txBox="1"/>
          <p:nvPr/>
        </p:nvSpPr>
        <p:spPr>
          <a:xfrm>
            <a:off x="22661725" y="5789575"/>
            <a:ext cx="8799600" cy="7302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Font typeface="Arial"/>
              <a:buNone/>
            </a:pPr>
            <a:endParaRPr sz="4100" b="1" i="0" u="none" strike="noStrike" cap="none">
              <a:solidFill>
                <a:schemeClr val="bg1"/>
              </a:solidFill>
              <a:latin typeface="Arial"/>
              <a:ea typeface="Arial"/>
              <a:cs typeface="Arial"/>
              <a:sym typeface="Arial"/>
            </a:endParaRPr>
          </a:p>
        </p:txBody>
      </p:sp>
      <p:sp>
        <p:nvSpPr>
          <p:cNvPr id="100" name="Shape 100"/>
          <p:cNvSpPr txBox="1"/>
          <p:nvPr/>
        </p:nvSpPr>
        <p:spPr>
          <a:xfrm>
            <a:off x="2078675" y="25350625"/>
            <a:ext cx="87996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System Design</a:t>
            </a:r>
          </a:p>
        </p:txBody>
      </p:sp>
      <p:sp>
        <p:nvSpPr>
          <p:cNvPr id="101" name="Shape 101"/>
          <p:cNvSpPr txBox="1"/>
          <p:nvPr/>
        </p:nvSpPr>
        <p:spPr>
          <a:xfrm>
            <a:off x="12314887" y="12599875"/>
            <a:ext cx="87996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Object Design</a:t>
            </a:r>
          </a:p>
        </p:txBody>
      </p:sp>
      <p:sp>
        <p:nvSpPr>
          <p:cNvPr id="102" name="Shape 102"/>
          <p:cNvSpPr txBox="1"/>
          <p:nvPr/>
        </p:nvSpPr>
        <p:spPr>
          <a:xfrm>
            <a:off x="22699950" y="17128700"/>
            <a:ext cx="87744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Implementation</a:t>
            </a:r>
          </a:p>
        </p:txBody>
      </p:sp>
      <p:sp>
        <p:nvSpPr>
          <p:cNvPr id="103" name="Shape 103"/>
          <p:cNvSpPr txBox="1"/>
          <p:nvPr/>
        </p:nvSpPr>
        <p:spPr>
          <a:xfrm>
            <a:off x="2078675" y="33350075"/>
            <a:ext cx="82647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Verification</a:t>
            </a:r>
          </a:p>
        </p:txBody>
      </p:sp>
      <p:sp>
        <p:nvSpPr>
          <p:cNvPr id="104" name="Shape 104"/>
          <p:cNvSpPr txBox="1"/>
          <p:nvPr/>
        </p:nvSpPr>
        <p:spPr>
          <a:xfrm>
            <a:off x="12059387" y="19977237"/>
            <a:ext cx="87996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Screenshots</a:t>
            </a:r>
          </a:p>
          <a:p>
            <a:pPr marL="0" marR="0" lvl="0" indent="0" algn="l" rtl="0">
              <a:lnSpc>
                <a:spcPct val="100000"/>
              </a:lnSpc>
              <a:spcBef>
                <a:spcPts val="0"/>
              </a:spcBef>
              <a:spcAft>
                <a:spcPts val="0"/>
              </a:spcAft>
              <a:buClr>
                <a:srgbClr val="336699"/>
              </a:buClr>
              <a:buFont typeface="Arial"/>
              <a:buNone/>
            </a:pPr>
            <a:endParaRPr>
              <a:solidFill>
                <a:schemeClr val="bg1"/>
              </a:solidFill>
            </a:endParaRPr>
          </a:p>
        </p:txBody>
      </p:sp>
      <p:sp>
        <p:nvSpPr>
          <p:cNvPr id="105" name="Shape 105"/>
          <p:cNvSpPr txBox="1"/>
          <p:nvPr/>
        </p:nvSpPr>
        <p:spPr>
          <a:xfrm>
            <a:off x="22610650" y="28469325"/>
            <a:ext cx="8799600" cy="7317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Summary</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chemeClr val="bg1"/>
              </a:solidFill>
              <a:latin typeface="Arial"/>
              <a:ea typeface="Arial"/>
              <a:cs typeface="Arial"/>
              <a:sym typeface="Arial"/>
            </a:endParaRPr>
          </a:p>
        </p:txBody>
      </p:sp>
      <p:sp>
        <p:nvSpPr>
          <p:cNvPr id="106" name="Shape 106"/>
          <p:cNvSpPr txBox="1"/>
          <p:nvPr/>
        </p:nvSpPr>
        <p:spPr>
          <a:xfrm>
            <a:off x="2189225" y="11597475"/>
            <a:ext cx="9455100" cy="730200"/>
          </a:xfrm>
          <a:prstGeom prst="rect">
            <a:avLst/>
          </a:prstGeom>
          <a:solidFill>
            <a:schemeClr val="accent1">
              <a:lumMod val="50000"/>
            </a:schemeClr>
          </a:solidFill>
          <a:ln w="12700" cap="flat" cmpd="sng">
            <a:solidFill>
              <a:schemeClr val="accent1">
                <a:lumMod val="50000"/>
              </a:schemeClr>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chemeClr val="bg1"/>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Font typeface="Arial"/>
              <a:buNone/>
            </a:pPr>
            <a:endParaRPr sz="4100" b="0" i="0" u="none" strike="noStrike" cap="none">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a:solidFill>
                <a:schemeClr val="bg1"/>
              </a:solidFill>
              <a:latin typeface="Arial"/>
              <a:ea typeface="Arial"/>
              <a:cs typeface="Arial"/>
              <a:sym typeface="Arial"/>
            </a:endParaRPr>
          </a:p>
        </p:txBody>
      </p:sp>
      <p:pic>
        <p:nvPicPr>
          <p:cNvPr id="107" name="Shape 107"/>
          <p:cNvPicPr preferRelativeResize="0"/>
          <p:nvPr/>
        </p:nvPicPr>
        <p:blipFill>
          <a:blip r:embed="rId4">
            <a:alphaModFix/>
          </a:blip>
          <a:stretch>
            <a:fillRect/>
          </a:stretch>
        </p:blipFill>
        <p:spPr>
          <a:xfrm>
            <a:off x="1192200" y="633525"/>
            <a:ext cx="4980000" cy="1705650"/>
          </a:xfrm>
          <a:prstGeom prst="rect">
            <a:avLst/>
          </a:prstGeom>
          <a:noFill/>
          <a:ln>
            <a:noFill/>
          </a:ln>
        </p:spPr>
      </p:pic>
      <p:pic>
        <p:nvPicPr>
          <p:cNvPr id="108" name="Shape 108"/>
          <p:cNvPicPr preferRelativeResize="0"/>
          <p:nvPr/>
        </p:nvPicPr>
        <p:blipFill>
          <a:blip r:embed="rId5">
            <a:alphaModFix/>
          </a:blip>
          <a:stretch>
            <a:fillRect/>
          </a:stretch>
        </p:blipFill>
        <p:spPr>
          <a:xfrm>
            <a:off x="4365603" y="2438399"/>
            <a:ext cx="3774897" cy="1371599"/>
          </a:xfrm>
          <a:prstGeom prst="rect">
            <a:avLst/>
          </a:prstGeom>
          <a:noFill/>
          <a:ln>
            <a:noFill/>
          </a:ln>
        </p:spPr>
      </p:pic>
      <p:pic>
        <p:nvPicPr>
          <p:cNvPr id="109" name="Shape 109"/>
          <p:cNvPicPr preferRelativeResize="0"/>
          <p:nvPr/>
        </p:nvPicPr>
        <p:blipFill>
          <a:blip r:embed="rId6">
            <a:alphaModFix/>
          </a:blip>
          <a:stretch>
            <a:fillRect/>
          </a:stretch>
        </p:blipFill>
        <p:spPr>
          <a:xfrm>
            <a:off x="24338525" y="4031937"/>
            <a:ext cx="6343597" cy="903000"/>
          </a:xfrm>
          <a:prstGeom prst="rect">
            <a:avLst/>
          </a:prstGeom>
          <a:noFill/>
          <a:ln>
            <a:noFill/>
          </a:ln>
        </p:spPr>
      </p:pic>
      <p:pic>
        <p:nvPicPr>
          <p:cNvPr id="110" name="Shape 110"/>
          <p:cNvPicPr preferRelativeResize="0"/>
          <p:nvPr/>
        </p:nvPicPr>
        <p:blipFill>
          <a:blip r:embed="rId7">
            <a:alphaModFix/>
          </a:blip>
          <a:stretch>
            <a:fillRect/>
          </a:stretch>
        </p:blipFill>
        <p:spPr>
          <a:xfrm>
            <a:off x="24930339" y="934500"/>
            <a:ext cx="7149859" cy="2242800"/>
          </a:xfrm>
          <a:prstGeom prst="rect">
            <a:avLst/>
          </a:prstGeom>
          <a:noFill/>
          <a:ln>
            <a:noFill/>
          </a:ln>
        </p:spPr>
      </p:pic>
      <p:pic>
        <p:nvPicPr>
          <p:cNvPr id="111" name="Shape 111" descr="download.png"/>
          <p:cNvPicPr preferRelativeResize="0"/>
          <p:nvPr/>
        </p:nvPicPr>
        <p:blipFill>
          <a:blip r:embed="rId8">
            <a:alphaModFix/>
          </a:blip>
          <a:stretch>
            <a:fillRect/>
          </a:stretch>
        </p:blipFill>
        <p:spPr>
          <a:xfrm>
            <a:off x="2948337" y="12520688"/>
            <a:ext cx="7819323" cy="5120629"/>
          </a:xfrm>
          <a:prstGeom prst="rect">
            <a:avLst/>
          </a:prstGeom>
          <a:noFill/>
          <a:ln>
            <a:noFill/>
          </a:ln>
        </p:spPr>
      </p:pic>
      <p:pic>
        <p:nvPicPr>
          <p:cNvPr id="112" name="Shape 112"/>
          <p:cNvPicPr preferRelativeResize="0"/>
          <p:nvPr/>
        </p:nvPicPr>
        <p:blipFill>
          <a:blip r:embed="rId9">
            <a:alphaModFix/>
          </a:blip>
          <a:stretch>
            <a:fillRect/>
          </a:stretch>
        </p:blipFill>
        <p:spPr>
          <a:xfrm>
            <a:off x="939000" y="3648865"/>
            <a:ext cx="5486401" cy="1471417"/>
          </a:xfrm>
          <a:prstGeom prst="rect">
            <a:avLst/>
          </a:prstGeom>
          <a:noFill/>
          <a:ln>
            <a:noFill/>
          </a:ln>
        </p:spPr>
      </p:pic>
      <p:sp>
        <p:nvSpPr>
          <p:cNvPr id="113" name="Shape 113"/>
          <p:cNvSpPr txBox="1"/>
          <p:nvPr/>
        </p:nvSpPr>
        <p:spPr>
          <a:xfrm>
            <a:off x="2189225" y="6429975"/>
            <a:ext cx="9455100" cy="5120700"/>
          </a:xfrm>
          <a:prstGeom prst="rect">
            <a:avLst/>
          </a:prstGeom>
          <a:noFill/>
          <a:ln>
            <a:noFill/>
          </a:ln>
        </p:spPr>
        <p:txBody>
          <a:bodyPr lIns="91425" tIns="91425" rIns="91425" bIns="91425" anchor="t" anchorCtr="0">
            <a:noAutofit/>
          </a:bodyPr>
          <a:lstStyle/>
          <a:p>
            <a:pPr lvl="0">
              <a:spcBef>
                <a:spcPts val="0"/>
              </a:spcBef>
              <a:buClr>
                <a:schemeClr val="dk1"/>
              </a:buClr>
              <a:buSzPct val="26829"/>
              <a:buFont typeface="Arial"/>
              <a:buNone/>
            </a:pPr>
            <a:r>
              <a:rPr lang="en-US" sz="4100">
                <a:solidFill>
                  <a:schemeClr val="dk1"/>
                </a:solidFill>
              </a:rPr>
              <a:t>Building Information Modeling (BIM) are digital representations of buildings that serve to plan, design, learn and construct infrastructures. Our current focus is facility infrastructures. For those learning about BIM for the first time, it can be difficult to grasp its complexity.</a:t>
            </a:r>
          </a:p>
        </p:txBody>
      </p:sp>
      <p:sp>
        <p:nvSpPr>
          <p:cNvPr id="114" name="Shape 114"/>
          <p:cNvSpPr txBox="1"/>
          <p:nvPr/>
        </p:nvSpPr>
        <p:spPr>
          <a:xfrm>
            <a:off x="2189225" y="17834350"/>
            <a:ext cx="8578500" cy="7012200"/>
          </a:xfrm>
          <a:prstGeom prst="rect">
            <a:avLst/>
          </a:prstGeom>
          <a:noFill/>
          <a:ln>
            <a:noFill/>
          </a:ln>
        </p:spPr>
        <p:txBody>
          <a:bodyPr lIns="91425" tIns="91425" rIns="91425" bIns="91425" anchor="t" anchorCtr="0">
            <a:noAutofit/>
          </a:bodyPr>
          <a:lstStyle/>
          <a:p>
            <a:pPr lvl="0">
              <a:spcBef>
                <a:spcPts val="0"/>
              </a:spcBef>
              <a:buClr>
                <a:schemeClr val="dk1"/>
              </a:buClr>
              <a:buSzPct val="26829"/>
              <a:buFont typeface="Arial"/>
              <a:buNone/>
            </a:pPr>
            <a:r>
              <a:rPr lang="en-US" sz="4100">
                <a:solidFill>
                  <a:schemeClr val="dk1"/>
                </a:solidFill>
              </a:rPr>
              <a:t>Augmented Reality (AR) can make learning this complex concept much easier and fun. The goal of this project is to integrate BIM and AR and make an application that can allow people/students to learn about buildings using their mobile devices. With AR, students can move around physical buildings in the real world and obtain from the app an x-ray vision </a:t>
            </a:r>
          </a:p>
        </p:txBody>
      </p:sp>
      <p:sp>
        <p:nvSpPr>
          <p:cNvPr id="115" name="Shape 115"/>
          <p:cNvSpPr txBox="1"/>
          <p:nvPr/>
        </p:nvSpPr>
        <p:spPr>
          <a:xfrm>
            <a:off x="12765825" y="6696202"/>
            <a:ext cx="8774400" cy="5120700"/>
          </a:xfrm>
          <a:prstGeom prst="rect">
            <a:avLst/>
          </a:prstGeom>
          <a:noFill/>
          <a:ln>
            <a:noFill/>
          </a:ln>
        </p:spPr>
        <p:txBody>
          <a:bodyPr lIns="91425" tIns="91425" rIns="91425" bIns="91425" anchor="t" anchorCtr="0">
            <a:noAutofit/>
          </a:bodyPr>
          <a:lstStyle/>
          <a:p>
            <a:pPr lvl="0" rtl="0">
              <a:spcBef>
                <a:spcPts val="0"/>
              </a:spcBef>
              <a:buNone/>
            </a:pPr>
            <a:r>
              <a:rPr lang="en-US" sz="4100">
                <a:solidFill>
                  <a:schemeClr val="dk1"/>
                </a:solidFill>
              </a:rPr>
              <a:t>The current system is a Testbed that can be used by a developer to study the power of the Android device and then be able to use it together with Unity for a 3D AR experience. Currently the app can be installed in a handheld device or emulator with Android 5.0 or higher. </a:t>
            </a:r>
          </a:p>
        </p:txBody>
      </p:sp>
      <p:sp>
        <p:nvSpPr>
          <p:cNvPr id="116" name="Shape 116"/>
          <p:cNvSpPr txBox="1"/>
          <p:nvPr/>
        </p:nvSpPr>
        <p:spPr>
          <a:xfrm>
            <a:off x="22661725" y="6696201"/>
            <a:ext cx="8774400" cy="9713399"/>
          </a:xfrm>
          <a:prstGeom prst="rect">
            <a:avLst/>
          </a:prstGeom>
          <a:noFill/>
          <a:ln>
            <a:noFill/>
          </a:ln>
        </p:spPr>
        <p:txBody>
          <a:bodyPr lIns="91425" tIns="91425" rIns="91425" bIns="91425" anchor="t" anchorCtr="0">
            <a:noAutofit/>
          </a:bodyPr>
          <a:lstStyle/>
          <a:p>
            <a:pPr marL="457200" lvl="0" indent="-488950" rtl="0">
              <a:lnSpc>
                <a:spcPct val="150000"/>
              </a:lnSpc>
              <a:spcBef>
                <a:spcPts val="0"/>
              </a:spcBef>
              <a:buClr>
                <a:schemeClr val="dk1"/>
              </a:buClr>
              <a:buSzPct val="100000"/>
              <a:buChar char="●"/>
            </a:pPr>
            <a:r>
              <a:rPr lang="en-US" sz="4100">
                <a:solidFill>
                  <a:schemeClr val="dk1"/>
                </a:solidFill>
              </a:rPr>
              <a:t> Allow developer to analyze change in Rotation Vector Sensor data.</a:t>
            </a:r>
          </a:p>
          <a:p>
            <a:pPr marL="457200" lvl="0" indent="-488950" rtl="0">
              <a:lnSpc>
                <a:spcPct val="150000"/>
              </a:lnSpc>
              <a:spcBef>
                <a:spcPts val="0"/>
              </a:spcBef>
              <a:buClr>
                <a:schemeClr val="dk1"/>
              </a:buClr>
              <a:buSzPct val="100000"/>
              <a:buChar char="●"/>
            </a:pPr>
            <a:r>
              <a:rPr lang="en-US" sz="4100">
                <a:solidFill>
                  <a:schemeClr val="dk1"/>
                </a:solidFill>
              </a:rPr>
              <a:t>Allow developer to analyze direction of the device’s camera</a:t>
            </a:r>
          </a:p>
          <a:p>
            <a:pPr marL="457200" lvl="0" indent="-488950" rtl="0">
              <a:lnSpc>
                <a:spcPct val="150000"/>
              </a:lnSpc>
              <a:spcBef>
                <a:spcPts val="0"/>
              </a:spcBef>
              <a:buClr>
                <a:schemeClr val="dk1"/>
              </a:buClr>
              <a:buSzPct val="100000"/>
              <a:buChar char="●"/>
            </a:pPr>
            <a:r>
              <a:rPr lang="en-US" sz="4100">
                <a:solidFill>
                  <a:schemeClr val="dk1"/>
                </a:solidFill>
              </a:rPr>
              <a:t>Allow developer to get current location (longitude and latitude).</a:t>
            </a:r>
          </a:p>
          <a:p>
            <a:pPr marL="457200" lvl="0" indent="-488950" rtl="0">
              <a:lnSpc>
                <a:spcPct val="150000"/>
              </a:lnSpc>
              <a:spcBef>
                <a:spcPts val="0"/>
              </a:spcBef>
              <a:buClr>
                <a:schemeClr val="dk1"/>
              </a:buClr>
              <a:buSzPct val="100000"/>
              <a:buChar char="●"/>
            </a:pPr>
            <a:r>
              <a:rPr lang="en-US" sz="4100">
                <a:solidFill>
                  <a:schemeClr val="dk1"/>
                </a:solidFill>
              </a:rPr>
              <a:t>Allow developer to measure distance from the building.</a:t>
            </a:r>
          </a:p>
          <a:p>
            <a:pPr marL="457200" lvl="0" indent="-488950" rtl="0">
              <a:lnSpc>
                <a:spcPct val="150000"/>
              </a:lnSpc>
              <a:spcBef>
                <a:spcPts val="0"/>
              </a:spcBef>
              <a:buClr>
                <a:schemeClr val="dk1"/>
              </a:buClr>
              <a:buSzPct val="100000"/>
              <a:buChar char="●"/>
            </a:pPr>
            <a:r>
              <a:rPr lang="en-US" sz="4100">
                <a:solidFill>
                  <a:schemeClr val="dk1"/>
                </a:solidFill>
              </a:rPr>
              <a:t>Overlay the building information over the Camera View.</a:t>
            </a:r>
          </a:p>
        </p:txBody>
      </p:sp>
      <p:pic>
        <p:nvPicPr>
          <p:cNvPr id="117" name="Shape 117"/>
          <p:cNvPicPr preferRelativeResize="0"/>
          <p:nvPr/>
        </p:nvPicPr>
        <p:blipFill rotWithShape="1">
          <a:blip r:embed="rId10">
            <a:alphaModFix/>
          </a:blip>
          <a:srcRect r="50985"/>
          <a:stretch/>
        </p:blipFill>
        <p:spPr>
          <a:xfrm>
            <a:off x="11342534" y="20887849"/>
            <a:ext cx="9860692" cy="10182824"/>
          </a:xfrm>
          <a:prstGeom prst="rect">
            <a:avLst/>
          </a:prstGeom>
          <a:noFill/>
          <a:ln>
            <a:noFill/>
          </a:ln>
        </p:spPr>
      </p:pic>
      <p:pic>
        <p:nvPicPr>
          <p:cNvPr id="118" name="Shape 118"/>
          <p:cNvPicPr preferRelativeResize="0"/>
          <p:nvPr/>
        </p:nvPicPr>
        <p:blipFill rotWithShape="1">
          <a:blip r:embed="rId10">
            <a:alphaModFix/>
          </a:blip>
          <a:srcRect l="48704"/>
          <a:stretch/>
        </p:blipFill>
        <p:spPr>
          <a:xfrm>
            <a:off x="11561402" y="30759025"/>
            <a:ext cx="10319648" cy="10182824"/>
          </a:xfrm>
          <a:prstGeom prst="rect">
            <a:avLst/>
          </a:prstGeom>
          <a:noFill/>
          <a:ln>
            <a:noFill/>
          </a:ln>
        </p:spPr>
      </p:pic>
      <p:pic>
        <p:nvPicPr>
          <p:cNvPr id="119" name="Shape 119"/>
          <p:cNvPicPr preferRelativeResize="0"/>
          <p:nvPr/>
        </p:nvPicPr>
        <p:blipFill rotWithShape="1">
          <a:blip r:embed="rId11">
            <a:alphaModFix/>
          </a:blip>
          <a:srcRect l="8851" t="4870" r="7801" b="-4869"/>
          <a:stretch/>
        </p:blipFill>
        <p:spPr>
          <a:xfrm>
            <a:off x="2189224" y="26210137"/>
            <a:ext cx="8578500" cy="7012106"/>
          </a:xfrm>
          <a:prstGeom prst="rect">
            <a:avLst/>
          </a:prstGeom>
          <a:noFill/>
          <a:ln>
            <a:noFill/>
          </a:ln>
        </p:spPr>
      </p:pic>
      <p:sp>
        <p:nvSpPr>
          <p:cNvPr id="120" name="Shape 120"/>
          <p:cNvSpPr txBox="1"/>
          <p:nvPr/>
        </p:nvSpPr>
        <p:spPr>
          <a:xfrm>
            <a:off x="1921775" y="34272898"/>
            <a:ext cx="8578500" cy="5682600"/>
          </a:xfrm>
          <a:prstGeom prst="rect">
            <a:avLst/>
          </a:prstGeom>
          <a:noFill/>
          <a:ln>
            <a:noFill/>
          </a:ln>
        </p:spPr>
        <p:txBody>
          <a:bodyPr lIns="91425" tIns="91425" rIns="91425" bIns="91425" anchor="t" anchorCtr="0">
            <a:noAutofit/>
          </a:bodyPr>
          <a:lstStyle/>
          <a:p>
            <a:pPr lvl="0" rtl="0">
              <a:spcBef>
                <a:spcPts val="0"/>
              </a:spcBef>
              <a:buClr>
                <a:schemeClr val="dk1"/>
              </a:buClr>
              <a:buSzPct val="26829"/>
              <a:buFont typeface="Arial"/>
              <a:buNone/>
            </a:pPr>
            <a:r>
              <a:rPr lang="en-US" sz="4100">
                <a:solidFill>
                  <a:schemeClr val="dk1"/>
                </a:solidFill>
              </a:rPr>
              <a:t>The Learning with AR application was verified using unit testing. The app was tested in an Android emulator provided by Android Studio and also in a hardware device with Android installed. With the emulator, we tested the components by feeding it simulated data. Then we tested with real data by using the app in our devices.</a:t>
            </a:r>
          </a:p>
        </p:txBody>
      </p:sp>
      <p:grpSp>
        <p:nvGrpSpPr>
          <p:cNvPr id="121" name="Shape 121"/>
          <p:cNvGrpSpPr/>
          <p:nvPr/>
        </p:nvGrpSpPr>
        <p:grpSpPr>
          <a:xfrm>
            <a:off x="22699875" y="18062187"/>
            <a:ext cx="8621150" cy="3446503"/>
            <a:chOff x="22759750" y="19129012"/>
            <a:chExt cx="8621150" cy="3446503"/>
          </a:xfrm>
        </p:grpSpPr>
        <p:grpSp>
          <p:nvGrpSpPr>
            <p:cNvPr id="122" name="Shape 122"/>
            <p:cNvGrpSpPr/>
            <p:nvPr/>
          </p:nvGrpSpPr>
          <p:grpSpPr>
            <a:xfrm>
              <a:off x="22759750" y="19292337"/>
              <a:ext cx="7141200" cy="3119875"/>
              <a:chOff x="22699850" y="18443475"/>
              <a:chExt cx="7141200" cy="3119875"/>
            </a:xfrm>
          </p:grpSpPr>
          <p:sp>
            <p:nvSpPr>
              <p:cNvPr id="123" name="Shape 123"/>
              <p:cNvSpPr/>
              <p:nvPr/>
            </p:nvSpPr>
            <p:spPr>
              <a:xfrm flipH="1">
                <a:off x="22699850" y="18443475"/>
                <a:ext cx="3087900" cy="3119700"/>
              </a:xfrm>
              <a:prstGeom prst="flowChartDelay">
                <a:avLst/>
              </a:prstGeom>
              <a:solidFill>
                <a:srgbClr val="6AA84F"/>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4195350" y="18443650"/>
                <a:ext cx="5645700" cy="3119700"/>
              </a:xfrm>
              <a:prstGeom prst="rect">
                <a:avLst/>
              </a:prstGeom>
              <a:solidFill>
                <a:srgbClr val="6AA84F"/>
              </a:solidFill>
              <a:ln>
                <a:noFill/>
              </a:ln>
            </p:spPr>
            <p:txBody>
              <a:bodyPr lIns="91425" tIns="91425" rIns="91425" bIns="91425" anchor="ctr" anchorCtr="0">
                <a:noAutofit/>
              </a:bodyPr>
              <a:lstStyle/>
              <a:p>
                <a:pPr lvl="0">
                  <a:spcBef>
                    <a:spcPts val="0"/>
                  </a:spcBef>
                  <a:buNone/>
                </a:pPr>
                <a:endParaRPr/>
              </a:p>
            </p:txBody>
          </p:sp>
        </p:grpSp>
        <p:sp>
          <p:nvSpPr>
            <p:cNvPr id="125" name="Shape 125"/>
            <p:cNvSpPr/>
            <p:nvPr/>
          </p:nvSpPr>
          <p:spPr>
            <a:xfrm>
              <a:off x="28155600" y="19292237"/>
              <a:ext cx="3225300" cy="3120000"/>
            </a:xfrm>
            <a:prstGeom prst="ellipse">
              <a:avLst/>
            </a:prstGeom>
            <a:solidFill>
              <a:schemeClr val="lt1"/>
            </a:solidFill>
            <a:ln w="38100" cap="flat" cmpd="sng">
              <a:solidFill>
                <a:srgbClr val="38761D"/>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126" name="Shape 126" descr="Open ..."/>
            <p:cNvPicPr preferRelativeResize="0"/>
            <p:nvPr/>
          </p:nvPicPr>
          <p:blipFill>
            <a:blip r:embed="rId12">
              <a:alphaModFix/>
            </a:blip>
            <a:stretch>
              <a:fillRect/>
            </a:stretch>
          </p:blipFill>
          <p:spPr>
            <a:xfrm>
              <a:off x="28554675" y="19129012"/>
              <a:ext cx="2427125" cy="3446503"/>
            </a:xfrm>
            <a:prstGeom prst="rect">
              <a:avLst/>
            </a:prstGeom>
            <a:noFill/>
            <a:ln>
              <a:noFill/>
            </a:ln>
          </p:spPr>
        </p:pic>
        <p:sp>
          <p:nvSpPr>
            <p:cNvPr id="127" name="Shape 127"/>
            <p:cNvSpPr txBox="1"/>
            <p:nvPr/>
          </p:nvSpPr>
          <p:spPr>
            <a:xfrm>
              <a:off x="23431300" y="19730875"/>
              <a:ext cx="5123400" cy="2242800"/>
            </a:xfrm>
            <a:prstGeom prst="rect">
              <a:avLst/>
            </a:prstGeom>
            <a:noFill/>
            <a:ln>
              <a:noFill/>
            </a:ln>
          </p:spPr>
          <p:txBody>
            <a:bodyPr lIns="91425" tIns="91425" rIns="91425" bIns="91425" anchor="t" anchorCtr="0">
              <a:noAutofit/>
            </a:bodyPr>
            <a:lstStyle/>
            <a:p>
              <a:pPr lvl="0">
                <a:spcBef>
                  <a:spcPts val="0"/>
                </a:spcBef>
                <a:buNone/>
              </a:pPr>
              <a:r>
                <a:rPr lang="en-US" sz="4100">
                  <a:solidFill>
                    <a:srgbClr val="FFFFFF"/>
                  </a:solidFill>
                </a:rPr>
                <a:t>The system is currently developed for Android devices</a:t>
              </a:r>
            </a:p>
          </p:txBody>
        </p:sp>
      </p:grpSp>
      <p:sp>
        <p:nvSpPr>
          <p:cNvPr id="128" name="Shape 128"/>
          <p:cNvSpPr txBox="1"/>
          <p:nvPr/>
        </p:nvSpPr>
        <p:spPr>
          <a:xfrm>
            <a:off x="22674725" y="29644025"/>
            <a:ext cx="8799600" cy="11297700"/>
          </a:xfrm>
          <a:prstGeom prst="rect">
            <a:avLst/>
          </a:prstGeom>
          <a:noFill/>
          <a:ln>
            <a:noFill/>
          </a:ln>
        </p:spPr>
        <p:txBody>
          <a:bodyPr lIns="91425" tIns="91425" rIns="91425" bIns="91425" anchor="t" anchorCtr="0">
            <a:noAutofit/>
          </a:bodyPr>
          <a:lstStyle/>
          <a:p>
            <a:pPr lvl="0">
              <a:spcBef>
                <a:spcPts val="0"/>
              </a:spcBef>
              <a:buClr>
                <a:schemeClr val="dk1"/>
              </a:buClr>
              <a:buSzPct val="26829"/>
              <a:buFont typeface="Arial"/>
              <a:buNone/>
            </a:pPr>
            <a:r>
              <a:rPr lang="en-US" sz="4100">
                <a:solidFill>
                  <a:schemeClr val="dk1"/>
                </a:solidFill>
              </a:rPr>
              <a:t>The Learning with AR application is still in its first stages. Rotation vector sensor is a very fast and accurate sensor provided by Android. As part of my contribution, I tried to implement augmented reality using text with the building's name and distance from the user. In the future, computer vision together with this sensor can be used to overlay the 3D model over the building.</a:t>
            </a:r>
          </a:p>
          <a:p>
            <a:pPr lvl="0">
              <a:spcBef>
                <a:spcPts val="0"/>
              </a:spcBef>
              <a:buClr>
                <a:schemeClr val="dk1"/>
              </a:buClr>
              <a:buSzPct val="26829"/>
              <a:buFont typeface="Arial"/>
              <a:buNone/>
            </a:pPr>
            <a:r>
              <a:rPr lang="en-US" sz="4100">
                <a:solidFill>
                  <a:schemeClr val="dk1"/>
                </a:solidFill>
              </a:rPr>
              <a:t>Augmented Reality should not only be limited to BIM; many fields can benefit from its power and make the learning experience more fun and engaging. </a:t>
            </a:r>
          </a:p>
          <a:p>
            <a:pPr lvl="0" rtl="0">
              <a:spcBef>
                <a:spcPts val="0"/>
              </a:spcBef>
              <a:buClr>
                <a:schemeClr val="dk1"/>
              </a:buClr>
              <a:buFont typeface="Arial"/>
              <a:buNone/>
            </a:pPr>
            <a:endParaRPr sz="4100">
              <a:solidFill>
                <a:schemeClr val="dk1"/>
              </a:solidFill>
            </a:endParaRPr>
          </a:p>
        </p:txBody>
      </p:sp>
      <p:pic>
        <p:nvPicPr>
          <p:cNvPr id="129" name="Shape 129"/>
          <p:cNvPicPr preferRelativeResize="0"/>
          <p:nvPr/>
        </p:nvPicPr>
        <p:blipFill>
          <a:blip r:embed="rId13">
            <a:alphaModFix/>
          </a:blip>
          <a:stretch>
            <a:fillRect/>
          </a:stretch>
        </p:blipFill>
        <p:spPr>
          <a:xfrm>
            <a:off x="11803437" y="14029000"/>
            <a:ext cx="9860700" cy="5429732"/>
          </a:xfrm>
          <a:prstGeom prst="rect">
            <a:avLst/>
          </a:prstGeom>
          <a:noFill/>
          <a:ln>
            <a:noFill/>
          </a:ln>
        </p:spPr>
      </p:pic>
      <p:grpSp>
        <p:nvGrpSpPr>
          <p:cNvPr id="130" name="Shape 130"/>
          <p:cNvGrpSpPr/>
          <p:nvPr/>
        </p:nvGrpSpPr>
        <p:grpSpPr>
          <a:xfrm>
            <a:off x="22699875" y="21288462"/>
            <a:ext cx="8621150" cy="3120000"/>
            <a:chOff x="22700300" y="22821162"/>
            <a:chExt cx="8621150" cy="3120000"/>
          </a:xfrm>
        </p:grpSpPr>
        <p:grpSp>
          <p:nvGrpSpPr>
            <p:cNvPr id="131" name="Shape 131"/>
            <p:cNvGrpSpPr/>
            <p:nvPr/>
          </p:nvGrpSpPr>
          <p:grpSpPr>
            <a:xfrm>
              <a:off x="22700300" y="22821262"/>
              <a:ext cx="7141200" cy="3119875"/>
              <a:chOff x="22699850" y="18443475"/>
              <a:chExt cx="7141200" cy="3119875"/>
            </a:xfrm>
          </p:grpSpPr>
          <p:sp>
            <p:nvSpPr>
              <p:cNvPr id="132" name="Shape 132"/>
              <p:cNvSpPr/>
              <p:nvPr/>
            </p:nvSpPr>
            <p:spPr>
              <a:xfrm flipH="1">
                <a:off x="22699850" y="18443475"/>
                <a:ext cx="3087900" cy="3119700"/>
              </a:xfrm>
              <a:prstGeom prst="flowChartDelay">
                <a:avLst/>
              </a:prstGeom>
              <a:solidFill>
                <a:srgbClr val="0B5394"/>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4195350" y="18443650"/>
                <a:ext cx="5645700" cy="3119700"/>
              </a:xfrm>
              <a:prstGeom prst="rect">
                <a:avLst/>
              </a:prstGeom>
              <a:solidFill>
                <a:srgbClr val="0B5394"/>
              </a:solidFill>
              <a:ln>
                <a:noFill/>
              </a:ln>
            </p:spPr>
            <p:txBody>
              <a:bodyPr lIns="91425" tIns="91425" rIns="91425" bIns="91425" anchor="ctr" anchorCtr="0">
                <a:noAutofit/>
              </a:bodyPr>
              <a:lstStyle/>
              <a:p>
                <a:pPr lvl="0">
                  <a:spcBef>
                    <a:spcPts val="0"/>
                  </a:spcBef>
                  <a:buNone/>
                </a:pPr>
                <a:endParaRPr/>
              </a:p>
            </p:txBody>
          </p:sp>
        </p:grpSp>
        <p:sp>
          <p:nvSpPr>
            <p:cNvPr id="134" name="Shape 134"/>
            <p:cNvSpPr/>
            <p:nvPr/>
          </p:nvSpPr>
          <p:spPr>
            <a:xfrm>
              <a:off x="28096150" y="22821162"/>
              <a:ext cx="3225300" cy="3120000"/>
            </a:xfrm>
            <a:prstGeom prst="ellipse">
              <a:avLst/>
            </a:prstGeom>
            <a:solidFill>
              <a:schemeClr val="lt1"/>
            </a:solidFill>
            <a:ln w="38100" cap="flat" cmpd="sng">
              <a:solidFill>
                <a:srgbClr val="0B5394"/>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35" name="Shape 135"/>
            <p:cNvSpPr txBox="1"/>
            <p:nvPr/>
          </p:nvSpPr>
          <p:spPr>
            <a:xfrm>
              <a:off x="23371850" y="23063562"/>
              <a:ext cx="5123400" cy="2242800"/>
            </a:xfrm>
            <a:prstGeom prst="rect">
              <a:avLst/>
            </a:prstGeom>
            <a:noFill/>
            <a:ln>
              <a:noFill/>
            </a:ln>
          </p:spPr>
          <p:txBody>
            <a:bodyPr lIns="91425" tIns="91425" rIns="91425" bIns="91425" anchor="t" anchorCtr="0">
              <a:noAutofit/>
            </a:bodyPr>
            <a:lstStyle/>
            <a:p>
              <a:pPr lvl="0" rtl="0">
                <a:spcBef>
                  <a:spcPts val="0"/>
                </a:spcBef>
                <a:buNone/>
              </a:pPr>
              <a:r>
                <a:rPr lang="en-US" sz="4100">
                  <a:solidFill>
                    <a:srgbClr val="FFFFFF"/>
                  </a:solidFill>
                </a:rPr>
                <a:t>Java was the programming language used to develop the app.</a:t>
              </a:r>
            </a:p>
          </p:txBody>
        </p:sp>
        <p:pic>
          <p:nvPicPr>
            <p:cNvPr id="136" name="Shape 136"/>
            <p:cNvPicPr preferRelativeResize="0"/>
            <p:nvPr/>
          </p:nvPicPr>
          <p:blipFill>
            <a:blip r:embed="rId14">
              <a:alphaModFix/>
            </a:blip>
            <a:stretch>
              <a:fillRect/>
            </a:stretch>
          </p:blipFill>
          <p:spPr>
            <a:xfrm>
              <a:off x="28339487" y="22893875"/>
              <a:ext cx="2857500" cy="2857500"/>
            </a:xfrm>
            <a:prstGeom prst="rect">
              <a:avLst/>
            </a:prstGeom>
            <a:noFill/>
            <a:ln>
              <a:noFill/>
            </a:ln>
          </p:spPr>
        </p:pic>
      </p:grpSp>
      <p:grpSp>
        <p:nvGrpSpPr>
          <p:cNvPr id="137" name="Shape 137"/>
          <p:cNvGrpSpPr/>
          <p:nvPr/>
        </p:nvGrpSpPr>
        <p:grpSpPr>
          <a:xfrm>
            <a:off x="22776575" y="24419274"/>
            <a:ext cx="8621150" cy="3120000"/>
            <a:chOff x="22700300" y="26396262"/>
            <a:chExt cx="8621150" cy="3120000"/>
          </a:xfrm>
        </p:grpSpPr>
        <p:grpSp>
          <p:nvGrpSpPr>
            <p:cNvPr id="138" name="Shape 138"/>
            <p:cNvGrpSpPr/>
            <p:nvPr/>
          </p:nvGrpSpPr>
          <p:grpSpPr>
            <a:xfrm>
              <a:off x="22700300" y="26396362"/>
              <a:ext cx="7141200" cy="3119875"/>
              <a:chOff x="22699850" y="18443475"/>
              <a:chExt cx="7141200" cy="3119875"/>
            </a:xfrm>
          </p:grpSpPr>
          <p:sp>
            <p:nvSpPr>
              <p:cNvPr id="139" name="Shape 139"/>
              <p:cNvSpPr/>
              <p:nvPr/>
            </p:nvSpPr>
            <p:spPr>
              <a:xfrm flipH="1">
                <a:off x="22699850" y="18443475"/>
                <a:ext cx="3087900" cy="3119700"/>
              </a:xfrm>
              <a:prstGeom prst="flowChartDelay">
                <a:avLst/>
              </a:prstGeom>
              <a:solidFill>
                <a:srgbClr val="073763"/>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24195350" y="18443650"/>
                <a:ext cx="5645700" cy="3119700"/>
              </a:xfrm>
              <a:prstGeom prst="rect">
                <a:avLst/>
              </a:prstGeom>
              <a:solidFill>
                <a:srgbClr val="073763"/>
              </a:solidFill>
              <a:ln>
                <a:noFill/>
              </a:ln>
            </p:spPr>
            <p:txBody>
              <a:bodyPr lIns="91425" tIns="91425" rIns="91425" bIns="91425" anchor="ctr" anchorCtr="0">
                <a:noAutofit/>
              </a:bodyPr>
              <a:lstStyle/>
              <a:p>
                <a:pPr lvl="0">
                  <a:spcBef>
                    <a:spcPts val="0"/>
                  </a:spcBef>
                  <a:buNone/>
                </a:pPr>
                <a:endParaRPr/>
              </a:p>
            </p:txBody>
          </p:sp>
        </p:grpSp>
        <p:sp>
          <p:nvSpPr>
            <p:cNvPr id="141" name="Shape 141"/>
            <p:cNvSpPr/>
            <p:nvPr/>
          </p:nvSpPr>
          <p:spPr>
            <a:xfrm>
              <a:off x="28096150" y="26396262"/>
              <a:ext cx="3225300" cy="3120000"/>
            </a:xfrm>
            <a:prstGeom prst="ellipse">
              <a:avLst/>
            </a:prstGeom>
            <a:solidFill>
              <a:schemeClr val="lt1"/>
            </a:solidFill>
            <a:ln w="38100" cap="flat" cmpd="sng">
              <a:solidFill>
                <a:srgbClr val="073763"/>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42" name="Shape 142"/>
            <p:cNvSpPr txBox="1"/>
            <p:nvPr/>
          </p:nvSpPr>
          <p:spPr>
            <a:xfrm>
              <a:off x="23431300" y="26606062"/>
              <a:ext cx="4724400" cy="2242800"/>
            </a:xfrm>
            <a:prstGeom prst="rect">
              <a:avLst/>
            </a:prstGeom>
            <a:noFill/>
            <a:ln>
              <a:noFill/>
            </a:ln>
          </p:spPr>
          <p:txBody>
            <a:bodyPr lIns="91425" tIns="91425" rIns="91425" bIns="91425" anchor="t" anchorCtr="0">
              <a:noAutofit/>
            </a:bodyPr>
            <a:lstStyle/>
            <a:p>
              <a:pPr lvl="0" rtl="0">
                <a:spcBef>
                  <a:spcPts val="0"/>
                </a:spcBef>
                <a:buNone/>
              </a:pPr>
              <a:r>
                <a:rPr lang="en-US" sz="4100">
                  <a:solidFill>
                    <a:srgbClr val="FFFFFF"/>
                  </a:solidFill>
                </a:rPr>
                <a:t>Unity is a game engine used to make interactive 3D experience</a:t>
              </a:r>
            </a:p>
          </p:txBody>
        </p:sp>
        <p:pic>
          <p:nvPicPr>
            <p:cNvPr id="143" name="Shape 143"/>
            <p:cNvPicPr preferRelativeResize="0"/>
            <p:nvPr/>
          </p:nvPicPr>
          <p:blipFill rotWithShape="1">
            <a:blip r:embed="rId15">
              <a:alphaModFix/>
            </a:blip>
            <a:srcRect r="62305"/>
            <a:stretch/>
          </p:blipFill>
          <p:spPr>
            <a:xfrm>
              <a:off x="28495237" y="26788637"/>
              <a:ext cx="2427125" cy="2343150"/>
            </a:xfrm>
            <a:prstGeom prst="rect">
              <a:avLst/>
            </a:prstGeom>
            <a:noFill/>
            <a:ln>
              <a:noFill/>
            </a:ln>
          </p:spPr>
        </p:pic>
      </p:gr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513</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maria eugenia presa reyes</cp:lastModifiedBy>
  <cp:revision>5</cp:revision>
  <dcterms:modified xsi:type="dcterms:W3CDTF">2016-11-28T19:55:48Z</dcterms:modified>
</cp:coreProperties>
</file>