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Consolas" panose="020B0609020204030204" pitchFamily="49" charset="0"/>
      <p:regular r:id="rId10"/>
      <p:bold r:id="rId11"/>
      <p:italic r:id="rId12"/>
      <p:boldItalic r:id="rId13"/>
    </p:embeddedFont>
    <p:embeddedFont>
      <p:font typeface="Montserrat" panose="020B0604020202020204" charset="0"/>
      <p:regular r:id="rId14"/>
      <p:bold r:id="rId15"/>
    </p:embeddedFont>
    <p:embeddedFont>
      <p:font typeface="Alfa Slab On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F40"/>
    <a:srgbClr val="4A86E8"/>
    <a:srgbClr val="D09E00"/>
    <a:srgbClr val="4A3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96041" autoAdjust="0"/>
  </p:normalViewPr>
  <p:slideViewPr>
    <p:cSldViewPr snapToGrid="0">
      <p:cViewPr varScale="1">
        <p:scale>
          <a:sx n="13" d="100"/>
          <a:sy n="13" d="100"/>
        </p:scale>
        <p:origin x="262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99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475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1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746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974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998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a:t>Click to edit Master title style</a:t>
            </a:r>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62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86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516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484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97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5227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8"/>
        <p:cNvGrpSpPr/>
        <p:nvPr/>
      </p:nvGrpSpPr>
      <p:grpSpPr>
        <a:xfrm>
          <a:off x="0" y="0"/>
          <a:ext cx="0" cy="0"/>
          <a:chOff x="0" y="0"/>
          <a:chExt cx="0" cy="0"/>
        </a:xfrm>
      </p:grpSpPr>
      <p:grpSp>
        <p:nvGrpSpPr>
          <p:cNvPr id="6" name="Group 5"/>
          <p:cNvGrpSpPr/>
          <p:nvPr/>
        </p:nvGrpSpPr>
        <p:grpSpPr>
          <a:xfrm>
            <a:off x="8359001" y="352413"/>
            <a:ext cx="15146134" cy="6519946"/>
            <a:chOff x="-105466" y="1935447"/>
            <a:chExt cx="15146134" cy="4829473"/>
          </a:xfrm>
        </p:grpSpPr>
        <p:sp>
          <p:nvSpPr>
            <p:cNvPr id="5" name="Rectangle 4"/>
            <p:cNvSpPr/>
            <p:nvPr/>
          </p:nvSpPr>
          <p:spPr>
            <a:xfrm>
              <a:off x="1232769" y="2968456"/>
              <a:ext cx="12496800" cy="3796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91440" rtlCol="0" anchor="t"/>
            <a:lstStyle/>
            <a:p>
              <a:pPr algn="ctr"/>
              <a:r>
                <a:rPr lang="en-US" sz="9600" dirty="0" err="1">
                  <a:solidFill>
                    <a:schemeClr val="tx1">
                      <a:lumMod val="65000"/>
                      <a:lumOff val="35000"/>
                    </a:schemeClr>
                  </a:solidFill>
                  <a:latin typeface="Montserrat"/>
                  <a:ea typeface="Montserrat"/>
                  <a:cs typeface="Montserrat"/>
                  <a:sym typeface="Montserrat"/>
                </a:rPr>
                <a:t>Legal</a:t>
              </a:r>
              <a:r>
                <a:rPr lang="en-US" sz="9600" dirty="0" err="1">
                  <a:solidFill>
                    <a:srgbClr val="40BF40"/>
                  </a:solidFill>
                  <a:latin typeface="Montserrat"/>
                  <a:ea typeface="Montserrat"/>
                  <a:cs typeface="Montserrat"/>
                  <a:sym typeface="Montserrat"/>
                </a:rPr>
                <a:t>Wise</a:t>
              </a:r>
              <a:r>
                <a:rPr lang="en-US" sz="9600" dirty="0">
                  <a:solidFill>
                    <a:srgbClr val="40BF40"/>
                  </a:solidFill>
                  <a:latin typeface="Montserrat"/>
                  <a:ea typeface="Montserrat"/>
                  <a:cs typeface="Montserrat"/>
                  <a:sym typeface="Montserrat"/>
                </a:rPr>
                <a:t> 3.0</a:t>
              </a:r>
            </a:p>
            <a:p>
              <a:pPr algn="ctr"/>
              <a:endParaRPr lang="en-US" sz="3600" b="1" dirty="0">
                <a:solidFill>
                  <a:schemeClr val="tx1"/>
                </a:solidFill>
                <a:latin typeface="Montserrat"/>
                <a:sym typeface="Montserrat"/>
              </a:endParaRPr>
            </a:p>
            <a:p>
              <a:pPr algn="ctr"/>
              <a:endParaRPr lang="en-US" sz="3600" dirty="0">
                <a:solidFill>
                  <a:schemeClr val="tx1"/>
                </a:solidFill>
                <a:latin typeface="Montserrat"/>
                <a:sym typeface="Montserrat"/>
              </a:endParaRPr>
            </a:p>
          </p:txBody>
        </p:sp>
        <p:sp>
          <p:nvSpPr>
            <p:cNvPr id="89" name="Shape 89"/>
            <p:cNvSpPr txBox="1"/>
            <p:nvPr/>
          </p:nvSpPr>
          <p:spPr>
            <a:xfrm>
              <a:off x="-105466" y="1935447"/>
              <a:ext cx="15146134" cy="1030810"/>
            </a:xfrm>
            <a:prstGeom prst="rect">
              <a:avLst/>
            </a:prstGeom>
            <a:solidFill>
              <a:srgbClr val="00B0F0"/>
            </a:solidFill>
            <a:ln>
              <a:noFill/>
            </a:ln>
          </p:spPr>
          <p:txBody>
            <a:bodyPr wrap="none" lIns="274320" tIns="91440" rIns="274320" bIns="91440" anchor="ctr" anchorCtr="0">
              <a:spAutoFit/>
            </a:bodyPr>
            <a:lstStyle/>
            <a:p>
              <a:pPr lvl="0" algn="ctr">
                <a:buSzPct val="25000"/>
              </a:pPr>
              <a:r>
                <a:rPr lang="en-US" sz="5400" dirty="0">
                  <a:solidFill>
                    <a:schemeClr val="bg1"/>
                  </a:solidFill>
                  <a:latin typeface="Montserrat"/>
                  <a:ea typeface="Montserrat"/>
                  <a:cs typeface="Montserrat"/>
                  <a:sym typeface="Montserrat"/>
                </a:rPr>
                <a:t>Advanced software Engineering,</a:t>
              </a:r>
              <a:r>
                <a:rPr lang="en-US" sz="6000" i="0" u="none" strike="noStrike" cap="none" dirty="0">
                  <a:solidFill>
                    <a:schemeClr val="bg1"/>
                  </a:solidFill>
                  <a:latin typeface="Montserrat"/>
                  <a:ea typeface="Montserrat"/>
                  <a:cs typeface="Montserrat"/>
                  <a:sym typeface="Montserrat"/>
                </a:rPr>
                <a:t> </a:t>
              </a:r>
              <a:r>
                <a:rPr lang="en-US" sz="5400" dirty="0">
                  <a:solidFill>
                    <a:schemeClr val="bg1"/>
                  </a:solidFill>
                  <a:latin typeface="Montserrat"/>
                  <a:ea typeface="Montserrat"/>
                  <a:cs typeface="Montserrat"/>
                  <a:sym typeface="Montserrat"/>
                </a:rPr>
                <a:t>Fall </a:t>
              </a:r>
              <a:r>
                <a:rPr lang="en-US" sz="5400" i="0" u="none" strike="noStrike" cap="none" dirty="0">
                  <a:solidFill>
                    <a:schemeClr val="bg1"/>
                  </a:solidFill>
                  <a:latin typeface="Montserrat"/>
                  <a:ea typeface="Montserrat"/>
                  <a:cs typeface="Montserrat"/>
                  <a:sym typeface="Montserrat"/>
                </a:rPr>
                <a:t>2016</a:t>
              </a:r>
            </a:p>
          </p:txBody>
        </p:sp>
      </p:grpSp>
      <p:grpSp>
        <p:nvGrpSpPr>
          <p:cNvPr id="35" name="Group 34"/>
          <p:cNvGrpSpPr/>
          <p:nvPr/>
        </p:nvGrpSpPr>
        <p:grpSpPr>
          <a:xfrm>
            <a:off x="11517474" y="19040562"/>
            <a:ext cx="9781894" cy="11380080"/>
            <a:chOff x="11678866" y="17657201"/>
            <a:chExt cx="9781894" cy="11380080"/>
          </a:xfrm>
        </p:grpSpPr>
        <p:grpSp>
          <p:nvGrpSpPr>
            <p:cNvPr id="74" name="Group 73"/>
            <p:cNvGrpSpPr/>
            <p:nvPr/>
          </p:nvGrpSpPr>
          <p:grpSpPr>
            <a:xfrm>
              <a:off x="11678866" y="17657201"/>
              <a:ext cx="9781894" cy="11380080"/>
              <a:chOff x="11678866" y="5764249"/>
              <a:chExt cx="9781894" cy="11713456"/>
            </a:xfrm>
          </p:grpSpPr>
          <p:sp>
            <p:nvSpPr>
              <p:cNvPr id="78" name="TextBox 77"/>
              <p:cNvSpPr txBox="1"/>
              <p:nvPr/>
            </p:nvSpPr>
            <p:spPr>
              <a:xfrm>
                <a:off x="1167886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9" name="Shape 93"/>
              <p:cNvSpPr txBox="1"/>
              <p:nvPr/>
            </p:nvSpPr>
            <p:spPr>
              <a:xfrm>
                <a:off x="12043965" y="5764249"/>
                <a:ext cx="5761834"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small" dirty="0">
                    <a:solidFill>
                      <a:schemeClr val="bg1"/>
                    </a:solidFill>
                    <a:latin typeface="Montserrat"/>
                    <a:ea typeface="Montserrat"/>
                    <a:cs typeface="Montserrat"/>
                    <a:sym typeface="Montserrat"/>
                  </a:rPr>
                  <a:t>System Architecture</a:t>
                </a:r>
              </a:p>
            </p:txBody>
          </p:sp>
        </p:grpSp>
        <p:grpSp>
          <p:nvGrpSpPr>
            <p:cNvPr id="22" name="Group 21"/>
            <p:cNvGrpSpPr/>
            <p:nvPr/>
          </p:nvGrpSpPr>
          <p:grpSpPr>
            <a:xfrm>
              <a:off x="11990147" y="18816390"/>
              <a:ext cx="9031810" cy="4389537"/>
              <a:chOff x="11990147" y="18816390"/>
              <a:chExt cx="9031810" cy="4389537"/>
            </a:xfrm>
          </p:grpSpPr>
          <p:sp>
            <p:nvSpPr>
              <p:cNvPr id="155" name="Shape 241"/>
              <p:cNvSpPr txBox="1"/>
              <p:nvPr/>
            </p:nvSpPr>
            <p:spPr>
              <a:xfrm>
                <a:off x="11990147" y="19144727"/>
                <a:ext cx="1043752" cy="433623"/>
              </a:xfrm>
              <a:prstGeom prst="rect">
                <a:avLst/>
              </a:prstGeom>
              <a:noFill/>
              <a:ln>
                <a:noFill/>
              </a:ln>
            </p:spPr>
            <p:txBody>
              <a:bodyPr lIns="91425" tIns="91425" rIns="91425" bIns="91425" anchor="t" anchorCtr="0">
                <a:noAutofit/>
              </a:bodyPr>
              <a:lstStyle/>
              <a:p>
                <a:pPr lvl="0">
                  <a:spcBef>
                    <a:spcPts val="0"/>
                  </a:spcBef>
                  <a:buNone/>
                </a:pPr>
                <a:endParaRPr/>
              </a:p>
            </p:txBody>
          </p:sp>
          <p:grpSp>
            <p:nvGrpSpPr>
              <p:cNvPr id="157" name="Group 156"/>
              <p:cNvGrpSpPr/>
              <p:nvPr/>
            </p:nvGrpSpPr>
            <p:grpSpPr>
              <a:xfrm>
                <a:off x="12051508" y="18816390"/>
                <a:ext cx="8970449" cy="1042090"/>
                <a:chOff x="442550" y="1609614"/>
                <a:chExt cx="7972193" cy="923555"/>
              </a:xfrm>
            </p:grpSpPr>
            <p:sp>
              <p:nvSpPr>
                <p:cNvPr id="158" name="Shape 244"/>
                <p:cNvSpPr txBox="1"/>
                <p:nvPr/>
              </p:nvSpPr>
              <p:spPr>
                <a:xfrm>
                  <a:off x="442550" y="1896999"/>
                  <a:ext cx="7264106" cy="636170"/>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JSP Pages (</a:t>
                  </a:r>
                  <a:r>
                    <a:rPr lang="en-US" sz="2400" dirty="0" err="1">
                      <a:solidFill>
                        <a:srgbClr val="434343"/>
                      </a:solidFill>
                      <a:latin typeface="Montserrat"/>
                      <a:ea typeface="Montserrat"/>
                      <a:cs typeface="Montserrat"/>
                      <a:sym typeface="Montserrat"/>
                    </a:rPr>
                    <a:t>i.e</a:t>
                  </a:r>
                  <a:r>
                    <a:rPr lang="en-US" sz="2400" dirty="0">
                      <a:solidFill>
                        <a:srgbClr val="434343"/>
                      </a:solidFill>
                      <a:latin typeface="Montserrat"/>
                      <a:ea typeface="Montserrat"/>
                      <a:cs typeface="Montserrat"/>
                      <a:sym typeface="Montserrat"/>
                    </a:rPr>
                    <a:t> Index, Documents)</a:t>
                  </a:r>
                </a:p>
              </p:txBody>
            </p:sp>
            <p:sp>
              <p:nvSpPr>
                <p:cNvPr id="159" name="Shape 245"/>
                <p:cNvSpPr/>
                <p:nvPr/>
              </p:nvSpPr>
              <p:spPr>
                <a:xfrm>
                  <a:off x="1095950" y="1609614"/>
                  <a:ext cx="1977626" cy="327321"/>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cap="small" dirty="0">
                      <a:solidFill>
                        <a:srgbClr val="FFFFFF"/>
                      </a:solidFill>
                      <a:latin typeface="Montserrat"/>
                      <a:ea typeface="Montserrat"/>
                      <a:cs typeface="Montserrat"/>
                      <a:sym typeface="Montserrat"/>
                    </a:rPr>
                    <a:t>Presentation</a:t>
                  </a:r>
                </a:p>
              </p:txBody>
            </p:sp>
            <p:sp>
              <p:nvSpPr>
                <p:cNvPr id="160" name="Shape 253"/>
                <p:cNvSpPr/>
                <p:nvPr/>
              </p:nvSpPr>
              <p:spPr>
                <a:xfrm>
                  <a:off x="646399" y="213591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sp>
              <p:nvSpPr>
                <p:cNvPr id="161" name="Shape 259"/>
                <p:cNvSpPr/>
                <p:nvPr/>
              </p:nvSpPr>
              <p:spPr>
                <a:xfrm>
                  <a:off x="6934881" y="199433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grpSp>
          <p:grpSp>
            <p:nvGrpSpPr>
              <p:cNvPr id="162" name="Group 161"/>
              <p:cNvGrpSpPr/>
              <p:nvPr/>
            </p:nvGrpSpPr>
            <p:grpSpPr>
              <a:xfrm>
                <a:off x="12051508" y="22148635"/>
                <a:ext cx="8970449" cy="1057292"/>
                <a:chOff x="442550" y="4943589"/>
                <a:chExt cx="7972193" cy="937028"/>
              </a:xfrm>
            </p:grpSpPr>
            <p:sp>
              <p:nvSpPr>
                <p:cNvPr id="163" name="Shape 250"/>
                <p:cNvSpPr txBox="1"/>
                <p:nvPr/>
              </p:nvSpPr>
              <p:spPr>
                <a:xfrm>
                  <a:off x="442550" y="5230975"/>
                  <a:ext cx="7264106" cy="649642"/>
                </a:xfrm>
                <a:prstGeom prst="rect">
                  <a:avLst/>
                </a:prstGeom>
                <a:solidFill>
                  <a:srgbClr val="FFF2CC"/>
                </a:solidFill>
                <a:ln>
                  <a:noFill/>
                </a:ln>
              </p:spPr>
              <p:txBody>
                <a:bodyPr wrap="none" lIns="914400" tIns="182880" rIns="91440" bIns="91440"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NoSQL (MongoDB)</a:t>
                  </a:r>
                </a:p>
              </p:txBody>
            </p:sp>
            <p:sp>
              <p:nvSpPr>
                <p:cNvPr id="164" name="Shape 251"/>
                <p:cNvSpPr/>
                <p:nvPr/>
              </p:nvSpPr>
              <p:spPr>
                <a:xfrm>
                  <a:off x="1095950" y="4943589"/>
                  <a:ext cx="1282413" cy="32732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cap="small" dirty="0">
                      <a:solidFill>
                        <a:srgbClr val="FFFFFF"/>
                      </a:solidFill>
                      <a:latin typeface="Montserrat"/>
                      <a:ea typeface="Montserrat"/>
                      <a:cs typeface="Montserrat"/>
                      <a:sym typeface="Montserrat"/>
                    </a:rPr>
                    <a:t>Storage</a:t>
                  </a:r>
                </a:p>
              </p:txBody>
            </p:sp>
            <p:sp>
              <p:nvSpPr>
                <p:cNvPr id="165" name="Shape 259"/>
                <p:cNvSpPr/>
                <p:nvPr/>
              </p:nvSpPr>
              <p:spPr>
                <a:xfrm>
                  <a:off x="6934881" y="5318797"/>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66" name="Shape 253"/>
                <p:cNvSpPr/>
                <p:nvPr/>
              </p:nvSpPr>
              <p:spPr>
                <a:xfrm>
                  <a:off x="646399" y="5474763"/>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67" name="Group 166"/>
              <p:cNvGrpSpPr/>
              <p:nvPr/>
            </p:nvGrpSpPr>
            <p:grpSpPr>
              <a:xfrm>
                <a:off x="12051508" y="19928068"/>
                <a:ext cx="8970449" cy="1038999"/>
                <a:chOff x="442550" y="2720939"/>
                <a:chExt cx="7972193" cy="920816"/>
              </a:xfrm>
            </p:grpSpPr>
            <p:sp>
              <p:nvSpPr>
                <p:cNvPr id="168" name="Shape 246"/>
                <p:cNvSpPr txBox="1"/>
                <p:nvPr/>
              </p:nvSpPr>
              <p:spPr>
                <a:xfrm>
                  <a:off x="442550" y="3008324"/>
                  <a:ext cx="7264106" cy="633431"/>
                </a:xfrm>
                <a:prstGeom prst="rect">
                  <a:avLst/>
                </a:prstGeom>
                <a:solidFill>
                  <a:srgbClr val="FFF2CC"/>
                </a:solidFill>
                <a:ln>
                  <a:noFill/>
                </a:ln>
              </p:spPr>
              <p:txBody>
                <a:bodyPr wrap="none" lIns="914400" tIns="182880" rIns="91440" bIns="91440" anchor="t" anchorCtr="0">
                  <a:noAutofit/>
                </a:bodyPr>
                <a:lstStyle/>
                <a:p>
                  <a:pPr lvl="0" rtl="0">
                    <a:spcBef>
                      <a:spcPts val="0"/>
                    </a:spcBef>
                    <a:buNone/>
                  </a:pPr>
                  <a:r>
                    <a:rPr lang="en-US" sz="2400" dirty="0">
                      <a:solidFill>
                        <a:srgbClr val="434343"/>
                      </a:solidFill>
                      <a:latin typeface="Montserrat"/>
                      <a:ea typeface="Montserrat"/>
                      <a:cs typeface="Montserrat"/>
                      <a:sym typeface="Montserrat"/>
                    </a:rPr>
                    <a:t>Services (</a:t>
                  </a:r>
                  <a:r>
                    <a:rPr lang="en-US" sz="2400" dirty="0" err="1">
                      <a:solidFill>
                        <a:srgbClr val="434343"/>
                      </a:solidFill>
                      <a:latin typeface="Montserrat"/>
                      <a:ea typeface="Montserrat"/>
                      <a:cs typeface="Montserrat"/>
                      <a:sym typeface="Montserrat"/>
                    </a:rPr>
                    <a:t>i.e</a:t>
                  </a:r>
                  <a:r>
                    <a:rPr lang="en-US" sz="2400" dirty="0">
                      <a:solidFill>
                        <a:srgbClr val="434343"/>
                      </a:solidFill>
                      <a:latin typeface="Montserrat"/>
                      <a:ea typeface="Montserrat"/>
                      <a:cs typeface="Montserrat"/>
                      <a:sym typeface="Montserrat"/>
                    </a:rPr>
                    <a:t> Search, Upload)</a:t>
                  </a:r>
                </a:p>
              </p:txBody>
            </p:sp>
            <p:sp>
              <p:nvSpPr>
                <p:cNvPr id="169" name="Shape 247"/>
                <p:cNvSpPr/>
                <p:nvPr/>
              </p:nvSpPr>
              <p:spPr>
                <a:xfrm>
                  <a:off x="1095950" y="2720939"/>
                  <a:ext cx="1370740" cy="327322"/>
                </a:xfrm>
                <a:prstGeom prst="rect">
                  <a:avLst/>
                </a:prstGeom>
                <a:solidFill>
                  <a:srgbClr val="6AA84F"/>
                </a:solidFill>
                <a:ln>
                  <a:noFill/>
                </a:ln>
              </p:spPr>
              <p:txBody>
                <a:bodyPr wrap="none" lIns="91425" tIns="0" rIns="91425" bIns="0" anchor="ctr" anchorCtr="0">
                  <a:spAutoFit/>
                </a:bodyPr>
                <a:lstStyle/>
                <a:p>
                  <a:r>
                    <a:rPr lang="en-US" sz="2400" cap="small" dirty="0" err="1">
                      <a:solidFill>
                        <a:srgbClr val="FFFFFF"/>
                      </a:solidFill>
                      <a:latin typeface="Montserrat"/>
                      <a:ea typeface="Montserrat"/>
                      <a:cs typeface="Montserrat"/>
                      <a:sym typeface="Montserrat"/>
                    </a:rPr>
                    <a:t>Bussines</a:t>
                  </a:r>
                  <a:endParaRPr lang="en-US" sz="2400" cap="small" dirty="0">
                    <a:solidFill>
                      <a:srgbClr val="FFFFFF"/>
                    </a:solidFill>
                    <a:latin typeface="Montserrat"/>
                    <a:ea typeface="Montserrat"/>
                    <a:cs typeface="Montserrat"/>
                    <a:sym typeface="Montserrat"/>
                  </a:endParaRPr>
                </a:p>
              </p:txBody>
            </p:sp>
            <p:sp>
              <p:nvSpPr>
                <p:cNvPr id="170" name="Shape 259"/>
                <p:cNvSpPr/>
                <p:nvPr/>
              </p:nvSpPr>
              <p:spPr>
                <a:xfrm>
                  <a:off x="6934881" y="3099943"/>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1" name="Shape 253"/>
                <p:cNvSpPr/>
                <p:nvPr/>
              </p:nvSpPr>
              <p:spPr>
                <a:xfrm>
                  <a:off x="646399" y="3248042"/>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72" name="Group 171"/>
              <p:cNvGrpSpPr/>
              <p:nvPr/>
            </p:nvGrpSpPr>
            <p:grpSpPr>
              <a:xfrm>
                <a:off x="12051508" y="21040627"/>
                <a:ext cx="8970449" cy="1028149"/>
                <a:chOff x="442550" y="3832264"/>
                <a:chExt cx="7972193" cy="911200"/>
              </a:xfrm>
            </p:grpSpPr>
            <p:sp>
              <p:nvSpPr>
                <p:cNvPr id="173" name="Shape 248"/>
                <p:cNvSpPr txBox="1"/>
                <p:nvPr/>
              </p:nvSpPr>
              <p:spPr>
                <a:xfrm>
                  <a:off x="442550" y="4119649"/>
                  <a:ext cx="7264106" cy="623815"/>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Connectors, wrappers</a:t>
                  </a:r>
                </a:p>
              </p:txBody>
            </p:sp>
            <p:sp>
              <p:nvSpPr>
                <p:cNvPr id="174" name="Shape 249"/>
                <p:cNvSpPr/>
                <p:nvPr/>
              </p:nvSpPr>
              <p:spPr>
                <a:xfrm>
                  <a:off x="1095950" y="3832264"/>
                  <a:ext cx="1587281" cy="32732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cap="small" dirty="0">
                      <a:solidFill>
                        <a:srgbClr val="FFFFFF"/>
                      </a:solidFill>
                      <a:latin typeface="Montserrat"/>
                      <a:ea typeface="Montserrat"/>
                      <a:cs typeface="Montserrat"/>
                      <a:sym typeface="Montserrat"/>
                    </a:rPr>
                    <a:t>Persistent</a:t>
                  </a:r>
                </a:p>
              </p:txBody>
            </p:sp>
            <p:sp>
              <p:nvSpPr>
                <p:cNvPr id="175" name="Shape 259"/>
                <p:cNvSpPr/>
                <p:nvPr/>
              </p:nvSpPr>
              <p:spPr>
                <a:xfrm>
                  <a:off x="6934881" y="421698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6" name="Shape 253"/>
                <p:cNvSpPr/>
                <p:nvPr/>
              </p:nvSpPr>
              <p:spPr>
                <a:xfrm>
                  <a:off x="646399" y="435938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cxnSp>
            <p:nvCxnSpPr>
              <p:cNvPr id="177" name="Straight Arrow Connector 176"/>
              <p:cNvCxnSpPr>
                <a:stCxn id="160" idx="4"/>
                <a:endCxn id="171" idx="0"/>
              </p:cNvCxnSpPr>
              <p:nvPr/>
            </p:nvCxnSpPr>
            <p:spPr>
              <a:xfrm>
                <a:off x="12400924" y="19650993"/>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1" idx="4"/>
                <a:endCxn id="176" idx="0"/>
              </p:cNvCxnSpPr>
              <p:nvPr/>
            </p:nvCxnSpPr>
            <p:spPr>
              <a:xfrm>
                <a:off x="12400924" y="20763573"/>
                <a:ext cx="0" cy="871831"/>
              </a:xfrm>
              <a:prstGeom prst="straightConnector1">
                <a:avLst/>
              </a:prstGeom>
              <a:ln w="63500" cap="flat">
                <a:solidFill>
                  <a:srgbClr val="4A33E8"/>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6" idx="4"/>
                <a:endCxn id="166" idx="0"/>
              </p:cNvCxnSpPr>
              <p:nvPr/>
            </p:nvCxnSpPr>
            <p:spPr>
              <a:xfrm>
                <a:off x="12400924" y="21876155"/>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0" name="Shape 243"/>
            <p:cNvSpPr/>
            <p:nvPr/>
          </p:nvSpPr>
          <p:spPr>
            <a:xfrm>
              <a:off x="11678866" y="23637925"/>
              <a:ext cx="9781894" cy="677108"/>
            </a:xfrm>
            <a:prstGeom prst="rect">
              <a:avLst/>
            </a:prstGeom>
            <a:solidFill>
              <a:srgbClr val="00B050"/>
            </a:solidFill>
            <a:ln>
              <a:noFill/>
            </a:ln>
          </p:spPr>
          <p:txBody>
            <a:bodyPr wrap="square" lIns="182880" tIns="91440" rIns="182880" bIns="91440" anchor="ctr" anchorCtr="0">
              <a:spAutoFit/>
            </a:bodyPr>
            <a:lstStyle/>
            <a:p>
              <a:r>
                <a:rPr lang="en-US" sz="3200" b="1" dirty="0">
                  <a:solidFill>
                    <a:schemeClr val="bg1"/>
                  </a:solidFill>
                  <a:latin typeface="Montserrat"/>
                  <a:ea typeface="Montserrat"/>
                  <a:cs typeface="Montserrat"/>
                  <a:sym typeface="Montserrat"/>
                </a:rPr>
                <a:t>LAYERED ARCHITECTURE PATTERN</a:t>
              </a:r>
            </a:p>
          </p:txBody>
        </p:sp>
        <p:sp>
          <p:nvSpPr>
            <p:cNvPr id="181" name="Shape 95"/>
            <p:cNvSpPr txBox="1"/>
            <p:nvPr/>
          </p:nvSpPr>
          <p:spPr>
            <a:xfrm>
              <a:off x="12054796" y="24551895"/>
              <a:ext cx="9121547" cy="4062651"/>
            </a:xfrm>
            <a:prstGeom prst="rect">
              <a:avLst/>
            </a:prstGeom>
            <a:noFill/>
            <a:ln>
              <a:noFill/>
            </a:ln>
          </p:spPr>
          <p:txBody>
            <a:bodyPr wrap="square" lIns="0" tIns="0" rIns="0" bIns="0" anchor="t" anchorCtr="0">
              <a:spAutoFit/>
            </a:bodyPr>
            <a:lstStyle/>
            <a:p>
              <a:pPr lvl="0" algn="just"/>
              <a:r>
                <a:rPr lang="en-US" sz="2400" dirty="0" err="1">
                  <a:solidFill>
                    <a:srgbClr val="434343"/>
                  </a:solidFill>
                  <a:latin typeface="Montserrat"/>
                  <a:ea typeface="Montserrat"/>
                  <a:cs typeface="Montserrat"/>
                  <a:sym typeface="Montserrat"/>
                </a:rPr>
                <a:t>Legal</a:t>
              </a:r>
              <a:r>
                <a:rPr lang="en-US" sz="2400" dirty="0" err="1">
                  <a:solidFill>
                    <a:srgbClr val="00B050"/>
                  </a:solidFill>
                  <a:latin typeface="Montserrat"/>
                  <a:ea typeface="Montserrat"/>
                  <a:cs typeface="Montserrat"/>
                  <a:sym typeface="Montserrat"/>
                </a:rPr>
                <a:t>Wise</a:t>
              </a:r>
              <a:r>
                <a:rPr lang="en-US" sz="2400" dirty="0">
                  <a:solidFill>
                    <a:srgbClr val="00B050"/>
                  </a:solidFill>
                  <a:latin typeface="Montserrat"/>
                  <a:ea typeface="Montserrat"/>
                  <a:cs typeface="Montserrat"/>
                  <a:sym typeface="Montserrat"/>
                </a:rPr>
                <a:t> 3.0</a:t>
              </a:r>
              <a:r>
                <a:rPr lang="en-US" sz="2400" dirty="0">
                  <a:solidFill>
                    <a:srgbClr val="92D050"/>
                  </a:solidFill>
                  <a:latin typeface="Montserrat"/>
                  <a:ea typeface="Montserrat"/>
                  <a:cs typeface="Montserrat"/>
                  <a:sym typeface="Montserrat"/>
                </a:rPr>
                <a:t> </a:t>
              </a:r>
              <a:r>
                <a:rPr lang="en-US" sz="2400" dirty="0">
                  <a:solidFill>
                    <a:srgbClr val="434343"/>
                  </a:solidFill>
                  <a:latin typeface="Montserrat"/>
                  <a:ea typeface="Montserrat"/>
                  <a:cs typeface="Montserrat"/>
                  <a:sym typeface="Montserrat"/>
                </a:rPr>
                <a:t>was built using a </a:t>
              </a:r>
              <a:r>
                <a:rPr lang="en-US" sz="2400" dirty="0">
                  <a:solidFill>
                    <a:srgbClr val="0070C0"/>
                  </a:solidFill>
                  <a:latin typeface="Montserrat"/>
                  <a:ea typeface="Montserrat"/>
                  <a:cs typeface="Montserrat"/>
                  <a:sym typeface="Montserrat"/>
                </a:rPr>
                <a:t>Layered Architecture</a:t>
              </a:r>
              <a:r>
                <a:rPr lang="en-US" sz="2400" dirty="0">
                  <a:solidFill>
                    <a:srgbClr val="434343"/>
                  </a:solidFill>
                  <a:latin typeface="Montserrat"/>
                  <a:ea typeface="Montserrat"/>
                  <a:cs typeface="Montserrat"/>
                  <a:sym typeface="Montserrat"/>
                </a:rPr>
                <a:t>, strictly broken down into 4 layers. The </a:t>
              </a:r>
              <a:r>
                <a:rPr lang="en-US" sz="2400" dirty="0">
                  <a:solidFill>
                    <a:srgbClr val="0070C0"/>
                  </a:solidFill>
                  <a:latin typeface="Montserrat"/>
                  <a:ea typeface="Montserrat"/>
                  <a:cs typeface="Montserrat"/>
                  <a:sym typeface="Montserrat"/>
                </a:rPr>
                <a:t>Presentation</a:t>
              </a:r>
              <a:r>
                <a:rPr lang="en-US" sz="2400" dirty="0">
                  <a:solidFill>
                    <a:srgbClr val="434343"/>
                  </a:solidFill>
                  <a:latin typeface="Montserrat"/>
                  <a:ea typeface="Montserrat"/>
                  <a:cs typeface="Montserrat"/>
                  <a:sym typeface="Montserrat"/>
                </a:rPr>
                <a:t> layer contains all UI/UX components, mainly JSP pages. The </a:t>
              </a:r>
              <a:r>
                <a:rPr lang="en-US" sz="2400" dirty="0">
                  <a:solidFill>
                    <a:srgbClr val="0070C0"/>
                  </a:solidFill>
                  <a:latin typeface="Montserrat"/>
                  <a:ea typeface="Montserrat"/>
                  <a:cs typeface="Montserrat"/>
                  <a:sym typeface="Montserrat"/>
                </a:rPr>
                <a:t>Business</a:t>
              </a:r>
              <a:r>
                <a:rPr lang="en-US" sz="2400" dirty="0">
                  <a:solidFill>
                    <a:srgbClr val="434343"/>
                  </a:solidFill>
                  <a:latin typeface="Montserrat"/>
                  <a:ea typeface="Montserrat"/>
                  <a:cs typeface="Montserrat"/>
                  <a:sym typeface="Montserrat"/>
                </a:rPr>
                <a:t> layer includes the logic of all services offered by the application. The </a:t>
              </a:r>
              <a:r>
                <a:rPr lang="en-US" sz="2400" dirty="0">
                  <a:solidFill>
                    <a:srgbClr val="0070C0"/>
                  </a:solidFill>
                  <a:latin typeface="Montserrat"/>
                  <a:ea typeface="Montserrat"/>
                  <a:cs typeface="Montserrat"/>
                  <a:sym typeface="Montserrat"/>
                </a:rPr>
                <a:t>Persistent</a:t>
              </a:r>
              <a:r>
                <a:rPr lang="en-US" sz="2400" dirty="0">
                  <a:solidFill>
                    <a:srgbClr val="434343"/>
                  </a:solidFill>
                  <a:latin typeface="Montserrat"/>
                  <a:ea typeface="Montserrat"/>
                  <a:cs typeface="Montserrat"/>
                  <a:sym typeface="Montserrat"/>
                </a:rPr>
                <a:t> layer contains data access components such as connectors and wrappers. The </a:t>
              </a:r>
              <a:r>
                <a:rPr lang="en-US" sz="2400" dirty="0">
                  <a:solidFill>
                    <a:srgbClr val="0070C0"/>
                  </a:solidFill>
                  <a:latin typeface="Montserrat"/>
                  <a:ea typeface="Montserrat"/>
                  <a:cs typeface="Montserrat"/>
                  <a:sym typeface="Montserrat"/>
                </a:rPr>
                <a:t>Storage</a:t>
              </a:r>
              <a:r>
                <a:rPr lang="en-US" sz="2400" dirty="0">
                  <a:solidFill>
                    <a:srgbClr val="434343"/>
                  </a:solidFill>
                  <a:latin typeface="Montserrat"/>
                  <a:ea typeface="Montserrat"/>
                  <a:cs typeface="Montserrat"/>
                  <a:sym typeface="Montserrat"/>
                </a:rPr>
                <a:t> layer store all persistent information of the application. </a:t>
              </a:r>
            </a:p>
            <a:p>
              <a:pPr lvl="0"/>
              <a:endParaRPr lang="en-US" sz="2400" dirty="0">
                <a:solidFill>
                  <a:srgbClr val="434343"/>
                </a:solidFill>
                <a:latin typeface="Montserrat"/>
                <a:ea typeface="Montserrat"/>
                <a:cs typeface="Montserrat"/>
                <a:sym typeface="Montserrat"/>
              </a:endParaRPr>
            </a:p>
            <a:p>
              <a:pPr lvl="0"/>
              <a:r>
                <a:rPr lang="en-US" sz="2400" dirty="0">
                  <a:solidFill>
                    <a:srgbClr val="434343"/>
                  </a:solidFill>
                  <a:latin typeface="Montserrat"/>
                  <a:ea typeface="Montserrat"/>
                  <a:cs typeface="Montserrat"/>
                  <a:sym typeface="Montserrat"/>
                </a:rPr>
                <a:t>All layers in the system are </a:t>
              </a:r>
              <a:r>
                <a:rPr lang="en-US" sz="2400" dirty="0">
                  <a:solidFill>
                    <a:srgbClr val="FF0000"/>
                  </a:solidFill>
                  <a:latin typeface="Montserrat"/>
                  <a:ea typeface="Montserrat"/>
                  <a:cs typeface="Montserrat"/>
                  <a:sym typeface="Montserrat"/>
                </a:rPr>
                <a:t>closed</a:t>
              </a:r>
              <a:r>
                <a:rPr lang="en-US" sz="2400" dirty="0">
                  <a:solidFill>
                    <a:srgbClr val="434343"/>
                  </a:solidFill>
                  <a:latin typeface="Montserrat"/>
                  <a:ea typeface="Montserrat"/>
                  <a:cs typeface="Montserrat"/>
                  <a:sym typeface="Montserrat"/>
                </a:rPr>
                <a:t>: Each layer can only access the layer right next to it in the order. </a:t>
              </a:r>
            </a:p>
          </p:txBody>
        </p:sp>
      </p:grpSp>
      <p:grpSp>
        <p:nvGrpSpPr>
          <p:cNvPr id="18" name="Group 17"/>
          <p:cNvGrpSpPr/>
          <p:nvPr/>
        </p:nvGrpSpPr>
        <p:grpSpPr>
          <a:xfrm>
            <a:off x="871104" y="7311444"/>
            <a:ext cx="31187634" cy="11402960"/>
            <a:chOff x="909504" y="5857143"/>
            <a:chExt cx="31187634" cy="11402960"/>
          </a:xfrm>
        </p:grpSpPr>
        <p:grpSp>
          <p:nvGrpSpPr>
            <p:cNvPr id="17" name="Group 16"/>
            <p:cNvGrpSpPr/>
            <p:nvPr/>
          </p:nvGrpSpPr>
          <p:grpSpPr>
            <a:xfrm>
              <a:off x="22302194" y="5880023"/>
              <a:ext cx="9794944" cy="11380080"/>
              <a:chOff x="22257774" y="5622683"/>
              <a:chExt cx="9794944" cy="11380080"/>
            </a:xfrm>
          </p:grpSpPr>
          <p:grpSp>
            <p:nvGrpSpPr>
              <p:cNvPr id="12" name="Group 11"/>
              <p:cNvGrpSpPr/>
              <p:nvPr/>
            </p:nvGrpSpPr>
            <p:grpSpPr>
              <a:xfrm>
                <a:off x="22257774" y="5622683"/>
                <a:ext cx="9781894" cy="11380080"/>
                <a:chOff x="22274981" y="5764249"/>
                <a:chExt cx="9781894" cy="11713459"/>
              </a:xfrm>
            </p:grpSpPr>
            <p:sp>
              <p:nvSpPr>
                <p:cNvPr id="36" name="TextBox 35"/>
                <p:cNvSpPr txBox="1"/>
                <p:nvPr/>
              </p:nvSpPr>
              <p:spPr>
                <a:xfrm>
                  <a:off x="22274981" y="6218238"/>
                  <a:ext cx="9781894" cy="11259470"/>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7" name="Shape 93"/>
                <p:cNvSpPr txBox="1"/>
                <p:nvPr/>
              </p:nvSpPr>
              <p:spPr>
                <a:xfrm>
                  <a:off x="22640080" y="5764249"/>
                  <a:ext cx="3863878" cy="82366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000" b="1" i="0" u="none" strike="noStrike" cap="small" dirty="0">
                      <a:solidFill>
                        <a:schemeClr val="bg1"/>
                      </a:solidFill>
                      <a:latin typeface="Montserrat"/>
                      <a:ea typeface="Montserrat"/>
                      <a:cs typeface="Montserrat"/>
                      <a:sym typeface="Montserrat"/>
                    </a:rPr>
                    <a:t>Requirements</a:t>
                  </a:r>
                </a:p>
              </p:txBody>
            </p:sp>
          </p:grpSp>
          <p:sp>
            <p:nvSpPr>
              <p:cNvPr id="47" name="Shape 96"/>
              <p:cNvSpPr/>
              <p:nvPr/>
            </p:nvSpPr>
            <p:spPr>
              <a:xfrm>
                <a:off x="22257775" y="6531714"/>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a:solidFill>
                      <a:schemeClr val="bg1"/>
                    </a:solidFill>
                    <a:latin typeface="Montserrat"/>
                    <a:ea typeface="Montserrat"/>
                    <a:cs typeface="Montserrat"/>
                    <a:sym typeface="Montserrat"/>
                  </a:rPr>
                  <a:t>REGULAR USERS </a:t>
                </a:r>
                <a:r>
                  <a:rPr lang="en-US" sz="2800" dirty="0">
                    <a:solidFill>
                      <a:srgbClr val="FFFFFF"/>
                    </a:solidFill>
                    <a:latin typeface="Montserrat"/>
                    <a:ea typeface="Montserrat"/>
                    <a:cs typeface="Montserrat"/>
                    <a:sym typeface="Montserrat"/>
                  </a:rPr>
                  <a:t>SHOULD BE ABLE TO…</a:t>
                </a:r>
                <a:endParaRPr lang="en-US" sz="3200" dirty="0">
                  <a:solidFill>
                    <a:srgbClr val="FFFFFF"/>
                  </a:solidFill>
                  <a:latin typeface="Montserrat"/>
                  <a:ea typeface="Montserrat"/>
                  <a:cs typeface="Montserrat"/>
                  <a:sym typeface="Montserrat"/>
                </a:endParaRPr>
              </a:p>
            </p:txBody>
          </p:sp>
          <p:grpSp>
            <p:nvGrpSpPr>
              <p:cNvPr id="14" name="Group 13"/>
              <p:cNvGrpSpPr/>
              <p:nvPr/>
            </p:nvGrpSpPr>
            <p:grpSpPr>
              <a:xfrm>
                <a:off x="22696576" y="7321693"/>
                <a:ext cx="8904289" cy="1682002"/>
                <a:chOff x="22679370" y="7232234"/>
                <a:chExt cx="8904289" cy="1682002"/>
              </a:xfrm>
            </p:grpSpPr>
            <p:sp>
              <p:nvSpPr>
                <p:cNvPr id="55" name="Shape 95"/>
                <p:cNvSpPr txBox="1"/>
                <p:nvPr/>
              </p:nvSpPr>
              <p:spPr>
                <a:xfrm>
                  <a:off x="22679371" y="7252243"/>
                  <a:ext cx="8904288" cy="1661993"/>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Effective ranking of content in legal cases.</a:t>
                  </a:r>
                </a:p>
                <a:p>
                  <a:pPr lvl="0" algn="just"/>
                  <a:r>
                    <a:rPr lang="en-US" sz="2000" dirty="0">
                      <a:solidFill>
                        <a:srgbClr val="434343"/>
                      </a:solidFill>
                      <a:latin typeface="Montserrat"/>
                      <a:ea typeface="Montserrat"/>
                      <a:cs typeface="Montserrat"/>
                      <a:sym typeface="Montserrat"/>
                    </a:rPr>
                    <a:t>Users will enter a textual criteria, and the system will show a ranked list of lit of legal documents that match the criteria in an effective way from high to low accuracy of the searching criteria. </a:t>
                  </a:r>
                </a:p>
              </p:txBody>
            </p:sp>
            <p:sp>
              <p:nvSpPr>
                <p:cNvPr id="56" name="Oval 55"/>
                <p:cNvSpPr/>
                <p:nvPr/>
              </p:nvSpPr>
              <p:spPr>
                <a:xfrm>
                  <a:off x="22679370" y="7232234"/>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1</a:t>
                  </a:r>
                  <a:endParaRPr lang="en-US" sz="3200" dirty="0">
                    <a:solidFill>
                      <a:schemeClr val="bg1"/>
                    </a:solidFill>
                  </a:endParaRPr>
                </a:p>
              </p:txBody>
            </p:sp>
          </p:grpSp>
          <p:grpSp>
            <p:nvGrpSpPr>
              <p:cNvPr id="15" name="Group 14"/>
              <p:cNvGrpSpPr/>
              <p:nvPr/>
            </p:nvGrpSpPr>
            <p:grpSpPr>
              <a:xfrm>
                <a:off x="22678582" y="10139678"/>
                <a:ext cx="8864997" cy="1354217"/>
                <a:chOff x="22641729" y="9807533"/>
                <a:chExt cx="8864997" cy="1354217"/>
              </a:xfrm>
            </p:grpSpPr>
            <p:sp>
              <p:nvSpPr>
                <p:cNvPr id="58" name="Shape 95"/>
                <p:cNvSpPr txBox="1"/>
                <p:nvPr/>
              </p:nvSpPr>
              <p:spPr>
                <a:xfrm>
                  <a:off x="22641729" y="9807533"/>
                  <a:ext cx="8864997" cy="1354217"/>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Obtain answers to legal questions.</a:t>
                  </a:r>
                  <a:r>
                    <a:rPr lang="en-US" sz="2800" dirty="0">
                      <a:solidFill>
                        <a:srgbClr val="434343"/>
                      </a:solidFill>
                      <a:latin typeface="Montserrat"/>
                      <a:ea typeface="Montserrat"/>
                      <a:cs typeface="Montserrat"/>
                      <a:sym typeface="Montserrat"/>
                    </a:rPr>
                    <a:t> </a:t>
                  </a:r>
                </a:p>
                <a:p>
                  <a:pPr lvl="0" algn="just"/>
                  <a:r>
                    <a:rPr lang="en-US" sz="2000" dirty="0">
                      <a:solidFill>
                        <a:srgbClr val="434343"/>
                      </a:solidFill>
                      <a:latin typeface="Montserrat"/>
                      <a:ea typeface="Montserrat"/>
                      <a:cs typeface="Montserrat"/>
                      <a:sym typeface="Montserrat"/>
                    </a:rPr>
                    <a:t>User will enter a question like textual criteria, and the system will show a more to less related ranked list of lit of legal documents that match the question.</a:t>
                  </a:r>
                </a:p>
              </p:txBody>
            </p:sp>
            <p:sp>
              <p:nvSpPr>
                <p:cNvPr id="59" name="Oval 58"/>
                <p:cNvSpPr/>
                <p:nvPr/>
              </p:nvSpPr>
              <p:spPr>
                <a:xfrm>
                  <a:off x="22670262" y="9848745"/>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3</a:t>
                  </a:r>
                  <a:endParaRPr lang="en-US" sz="3200" dirty="0">
                    <a:solidFill>
                      <a:schemeClr val="bg1"/>
                    </a:solidFill>
                  </a:endParaRPr>
                </a:p>
              </p:txBody>
            </p:sp>
          </p:grpSp>
          <p:sp>
            <p:nvSpPr>
              <p:cNvPr id="68" name="Shape 96"/>
              <p:cNvSpPr/>
              <p:nvPr/>
            </p:nvSpPr>
            <p:spPr>
              <a:xfrm>
                <a:off x="22270825" y="13072515"/>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a:solidFill>
                      <a:schemeClr val="bg1"/>
                    </a:solidFill>
                    <a:latin typeface="Montserrat"/>
                    <a:ea typeface="Montserrat"/>
                    <a:cs typeface="Montserrat"/>
                    <a:sym typeface="Montserrat"/>
                  </a:rPr>
                  <a:t>ADMINISTRATORS</a:t>
                </a:r>
                <a:r>
                  <a:rPr lang="en-US" sz="3200" dirty="0">
                    <a:solidFill>
                      <a:srgbClr val="FFFF00"/>
                    </a:solidFill>
                    <a:latin typeface="Montserrat"/>
                    <a:ea typeface="Montserrat"/>
                    <a:cs typeface="Montserrat"/>
                    <a:sym typeface="Montserrat"/>
                  </a:rPr>
                  <a:t> </a:t>
                </a:r>
                <a:r>
                  <a:rPr lang="en-US" sz="2800" dirty="0">
                    <a:solidFill>
                      <a:srgbClr val="FFFFFF"/>
                    </a:solidFill>
                    <a:latin typeface="Montserrat"/>
                    <a:ea typeface="Montserrat"/>
                    <a:cs typeface="Montserrat"/>
                    <a:sym typeface="Montserrat"/>
                  </a:rPr>
                  <a:t>SHOULD BE ABLE TO…</a:t>
                </a:r>
              </a:p>
            </p:txBody>
          </p:sp>
          <p:grpSp>
            <p:nvGrpSpPr>
              <p:cNvPr id="91" name="Group 90"/>
              <p:cNvGrpSpPr/>
              <p:nvPr/>
            </p:nvGrpSpPr>
            <p:grpSpPr>
              <a:xfrm>
                <a:off x="22639291" y="14138806"/>
                <a:ext cx="8904288" cy="1046440"/>
                <a:chOff x="22622085" y="8939399"/>
                <a:chExt cx="8904288" cy="1046440"/>
              </a:xfrm>
            </p:grpSpPr>
            <p:sp>
              <p:nvSpPr>
                <p:cNvPr id="99" name="Shape 95"/>
                <p:cNvSpPr txBox="1"/>
                <p:nvPr/>
              </p:nvSpPr>
              <p:spPr>
                <a:xfrm>
                  <a:off x="22622085" y="8939399"/>
                  <a:ext cx="8904288" cy="1046440"/>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Upload legal documents.</a:t>
                  </a:r>
                </a:p>
                <a:p>
                  <a:pPr lvl="0" algn="just"/>
                  <a:r>
                    <a:rPr lang="en-US" sz="2000" dirty="0">
                      <a:solidFill>
                        <a:srgbClr val="434343"/>
                      </a:solidFill>
                      <a:latin typeface="Montserrat"/>
                      <a:ea typeface="Montserrat"/>
                      <a:cs typeface="Montserrat"/>
                      <a:sym typeface="Montserrat"/>
                    </a:rPr>
                    <a:t>Administrators should be able to upload legal documents, which should be stored on a unstructured persistence layer.</a:t>
                  </a:r>
                  <a:endParaRPr lang="en-US" sz="3200" dirty="0">
                    <a:solidFill>
                      <a:srgbClr val="434343"/>
                    </a:solidFill>
                    <a:latin typeface="Montserrat"/>
                    <a:ea typeface="Montserrat"/>
                    <a:cs typeface="Montserrat"/>
                    <a:sym typeface="Montserrat"/>
                  </a:endParaRPr>
                </a:p>
              </p:txBody>
            </p:sp>
            <p:sp>
              <p:nvSpPr>
                <p:cNvPr id="100" name="Oval 99"/>
                <p:cNvSpPr/>
                <p:nvPr/>
              </p:nvSpPr>
              <p:spPr>
                <a:xfrm>
                  <a:off x="22698873" y="8942401"/>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1</a:t>
                  </a:r>
                  <a:endParaRPr lang="en-US" sz="3200" dirty="0">
                    <a:solidFill>
                      <a:schemeClr val="bg1"/>
                    </a:solidFill>
                  </a:endParaRPr>
                </a:p>
              </p:txBody>
            </p:sp>
          </p:grpSp>
          <p:grpSp>
            <p:nvGrpSpPr>
              <p:cNvPr id="92" name="Group 91"/>
              <p:cNvGrpSpPr/>
              <p:nvPr/>
            </p:nvGrpSpPr>
            <p:grpSpPr>
              <a:xfrm>
                <a:off x="22611171" y="15582839"/>
                <a:ext cx="8864997" cy="1093316"/>
                <a:chOff x="22574318" y="10140746"/>
                <a:chExt cx="8864997" cy="1093316"/>
              </a:xfrm>
            </p:grpSpPr>
            <p:sp>
              <p:nvSpPr>
                <p:cNvPr id="97" name="Shape 95"/>
                <p:cNvSpPr txBox="1"/>
                <p:nvPr/>
              </p:nvSpPr>
              <p:spPr>
                <a:xfrm>
                  <a:off x="22574318" y="10187622"/>
                  <a:ext cx="8864997" cy="1046440"/>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Training of the Watson services.</a:t>
                  </a:r>
                </a:p>
                <a:p>
                  <a:pPr lvl="0" algn="just"/>
                  <a:r>
                    <a:rPr lang="en-US" sz="2000" dirty="0">
                      <a:solidFill>
                        <a:srgbClr val="434343"/>
                      </a:solidFill>
                      <a:latin typeface="Montserrat"/>
                      <a:ea typeface="Montserrat"/>
                      <a:cs typeface="Montserrat"/>
                      <a:sym typeface="Montserrat"/>
                    </a:rPr>
                    <a:t>Administrator should be able to train the system from the persistence layer repository.</a:t>
                  </a:r>
                  <a:endParaRPr lang="en-US" sz="2800" b="1" dirty="0">
                    <a:solidFill>
                      <a:srgbClr val="434343"/>
                    </a:solidFill>
                    <a:latin typeface="Montserrat"/>
                    <a:ea typeface="Montserrat"/>
                    <a:cs typeface="Montserrat"/>
                    <a:sym typeface="Montserrat"/>
                  </a:endParaRPr>
                </a:p>
              </p:txBody>
            </p:sp>
            <p:sp>
              <p:nvSpPr>
                <p:cNvPr id="98" name="Oval 97"/>
                <p:cNvSpPr/>
                <p:nvPr/>
              </p:nvSpPr>
              <p:spPr>
                <a:xfrm>
                  <a:off x="22683306" y="10140746"/>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2</a:t>
                  </a:r>
                  <a:endParaRPr lang="en-US" sz="3200" dirty="0">
                    <a:solidFill>
                      <a:schemeClr val="bg1"/>
                    </a:solidFill>
                  </a:endParaRPr>
                </a:p>
              </p:txBody>
            </p:sp>
          </p:grpSp>
        </p:grpSp>
        <p:grpSp>
          <p:nvGrpSpPr>
            <p:cNvPr id="10" name="Group 9"/>
            <p:cNvGrpSpPr/>
            <p:nvPr/>
          </p:nvGrpSpPr>
          <p:grpSpPr>
            <a:xfrm>
              <a:off x="11629213" y="5857143"/>
              <a:ext cx="9781894" cy="11402959"/>
              <a:chOff x="11629213" y="5622683"/>
              <a:chExt cx="9781894" cy="11402959"/>
            </a:xfrm>
          </p:grpSpPr>
          <p:sp>
            <p:nvSpPr>
              <p:cNvPr id="33" name="TextBox 32"/>
              <p:cNvSpPr txBox="1"/>
              <p:nvPr/>
            </p:nvSpPr>
            <p:spPr>
              <a:xfrm>
                <a:off x="11629213" y="6063749"/>
                <a:ext cx="9781894" cy="10961893"/>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4" name="Shape 93"/>
              <p:cNvSpPr txBox="1"/>
              <p:nvPr/>
            </p:nvSpPr>
            <p:spPr>
              <a:xfrm>
                <a:off x="12009552" y="5622683"/>
                <a:ext cx="4386457" cy="800219"/>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000" b="1" cap="small" dirty="0">
                    <a:solidFill>
                      <a:schemeClr val="bg1"/>
                    </a:solidFill>
                    <a:latin typeface="Montserrat"/>
                    <a:ea typeface="Montserrat"/>
                    <a:cs typeface="Montserrat"/>
                    <a:sym typeface="Montserrat"/>
                  </a:rPr>
                  <a:t>Current System</a:t>
                </a:r>
                <a:endParaRPr lang="en-US" sz="4000" b="1" i="0" u="none" strike="noStrike" cap="small" dirty="0">
                  <a:solidFill>
                    <a:schemeClr val="bg1"/>
                  </a:solidFill>
                  <a:latin typeface="Montserrat"/>
                  <a:ea typeface="Montserrat"/>
                  <a:cs typeface="Montserrat"/>
                  <a:sym typeface="Montserrat"/>
                </a:endParaRPr>
              </a:p>
            </p:txBody>
          </p:sp>
          <p:sp>
            <p:nvSpPr>
              <p:cNvPr id="213" name="Shape 95"/>
              <p:cNvSpPr txBox="1"/>
              <p:nvPr/>
            </p:nvSpPr>
            <p:spPr>
              <a:xfrm>
                <a:off x="12154622" y="7370031"/>
                <a:ext cx="8749680" cy="2154436"/>
              </a:xfrm>
              <a:prstGeom prst="rect">
                <a:avLst/>
              </a:prstGeom>
              <a:noFill/>
              <a:ln>
                <a:noFill/>
              </a:ln>
            </p:spPr>
            <p:txBody>
              <a:bodyPr wrap="square" lIns="0" tIns="0" rIns="0" bIns="0" anchor="t" anchorCtr="0">
                <a:spAutoFit/>
              </a:bodyPr>
              <a:lstStyle/>
              <a:p>
                <a:pPr lvl="0" algn="just"/>
                <a:r>
                  <a:rPr lang="en-US" sz="2800" dirty="0">
                    <a:solidFill>
                      <a:srgbClr val="434343"/>
                    </a:solidFill>
                    <a:latin typeface="Montserrat"/>
                    <a:ea typeface="Montserrat"/>
                    <a:cs typeface="Montserrat"/>
                    <a:sym typeface="Montserrat"/>
                  </a:rPr>
                  <a:t>The second version provides a wonderful interface for a user to browser, to retrieve, and to archive documents. On the other hand, it still need to improve and develop a couple of features such as: </a:t>
                </a:r>
              </a:p>
            </p:txBody>
          </p:sp>
          <p:sp>
            <p:nvSpPr>
              <p:cNvPr id="214" name="Shape 95"/>
              <p:cNvSpPr txBox="1"/>
              <p:nvPr/>
            </p:nvSpPr>
            <p:spPr>
              <a:xfrm>
                <a:off x="12142775" y="6580974"/>
                <a:ext cx="8749680" cy="615553"/>
              </a:xfrm>
              <a:prstGeom prst="rect">
                <a:avLst/>
              </a:prstGeom>
              <a:noFill/>
              <a:ln>
                <a:noFill/>
              </a:ln>
            </p:spPr>
            <p:txBody>
              <a:bodyPr wrap="square" lIns="0" tIns="0" rIns="0" bIns="0" anchor="t" anchorCtr="0">
                <a:spAutoFit/>
              </a:bodyPr>
              <a:lstStyle/>
              <a:p>
                <a:pPr lvl="0" algn="ctr"/>
                <a:r>
                  <a:rPr lang="en-US" sz="4000" dirty="0" err="1">
                    <a:solidFill>
                      <a:srgbClr val="434343"/>
                    </a:solidFill>
                    <a:latin typeface="Montserrat"/>
                    <a:ea typeface="Montserrat"/>
                    <a:cs typeface="Montserrat"/>
                    <a:sym typeface="Montserrat"/>
                  </a:rPr>
                  <a:t>Legal</a:t>
                </a:r>
                <a:r>
                  <a:rPr lang="en-US" sz="4000" dirty="0" err="1">
                    <a:solidFill>
                      <a:srgbClr val="FF0000"/>
                    </a:solidFill>
                    <a:latin typeface="Montserrat"/>
                    <a:ea typeface="Montserrat"/>
                    <a:cs typeface="Montserrat"/>
                    <a:sym typeface="Montserrat"/>
                  </a:rPr>
                  <a:t>Wise</a:t>
                </a:r>
                <a:r>
                  <a:rPr lang="en-US" sz="4000" dirty="0">
                    <a:solidFill>
                      <a:srgbClr val="FF0000"/>
                    </a:solidFill>
                    <a:latin typeface="Montserrat"/>
                    <a:ea typeface="Montserrat"/>
                    <a:cs typeface="Montserrat"/>
                    <a:sym typeface="Montserrat"/>
                  </a:rPr>
                  <a:t> 2.0</a:t>
                </a:r>
              </a:p>
            </p:txBody>
          </p:sp>
          <p:grpSp>
            <p:nvGrpSpPr>
              <p:cNvPr id="48" name="Group 47"/>
              <p:cNvGrpSpPr/>
              <p:nvPr/>
            </p:nvGrpSpPr>
            <p:grpSpPr>
              <a:xfrm>
                <a:off x="12030786" y="9658925"/>
                <a:ext cx="8904288" cy="1661993"/>
                <a:chOff x="12110955" y="10228574"/>
                <a:chExt cx="8904288" cy="1661993"/>
              </a:xfrm>
            </p:grpSpPr>
            <p:sp>
              <p:nvSpPr>
                <p:cNvPr id="211" name="Shape 95"/>
                <p:cNvSpPr txBox="1"/>
                <p:nvPr/>
              </p:nvSpPr>
              <p:spPr>
                <a:xfrm>
                  <a:off x="12110955" y="10228574"/>
                  <a:ext cx="8904288" cy="1661993"/>
                </a:xfrm>
                <a:prstGeom prst="rect">
                  <a:avLst/>
                </a:prstGeom>
                <a:noFill/>
                <a:ln>
                  <a:noFill/>
                </a:ln>
              </p:spPr>
              <p:txBody>
                <a:bodyPr lIns="1188720" tIns="91440" rIns="182880" bIns="91440" anchor="t" anchorCtr="0">
                  <a:spAutoFit/>
                </a:bodyPr>
                <a:lstStyle/>
                <a:p>
                  <a:pPr lvl="0" algn="just"/>
                  <a:r>
                    <a:rPr lang="en-US" sz="2400" b="1" dirty="0">
                      <a:solidFill>
                        <a:srgbClr val="434343"/>
                      </a:solidFill>
                      <a:latin typeface="Montserrat"/>
                      <a:ea typeface="Montserrat"/>
                      <a:cs typeface="Montserrat"/>
                      <a:sym typeface="Montserrat"/>
                    </a:rPr>
                    <a:t>Inefficient searching and raking of documents stored.</a:t>
                  </a:r>
                  <a:r>
                    <a:rPr lang="en-US" sz="2400" dirty="0">
                      <a:solidFill>
                        <a:srgbClr val="434343"/>
                      </a:solidFill>
                      <a:latin typeface="Montserrat"/>
                      <a:ea typeface="Montserrat"/>
                      <a:cs typeface="Montserrat"/>
                      <a:sym typeface="Montserrat"/>
                    </a:rPr>
                    <a:t> This limits the effectiveness of the system due to the lack of valid answers provided to the user.</a:t>
                  </a:r>
                </a:p>
              </p:txBody>
            </p:sp>
            <p:sp>
              <p:nvSpPr>
                <p:cNvPr id="46" name="Cross 45"/>
                <p:cNvSpPr/>
                <p:nvPr/>
              </p:nvSpPr>
              <p:spPr>
                <a:xfrm rot="2642696">
                  <a:off x="12472747" y="10394900"/>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p:cNvGrpSpPr/>
              <p:nvPr/>
            </p:nvGrpSpPr>
            <p:grpSpPr>
              <a:xfrm>
                <a:off x="11880432" y="13030048"/>
                <a:ext cx="8904288" cy="2400657"/>
                <a:chOff x="11960601" y="12043868"/>
                <a:chExt cx="8904288" cy="2400657"/>
              </a:xfrm>
            </p:grpSpPr>
            <p:sp>
              <p:nvSpPr>
                <p:cNvPr id="216" name="Shape 95"/>
                <p:cNvSpPr txBox="1"/>
                <p:nvPr/>
              </p:nvSpPr>
              <p:spPr>
                <a:xfrm>
                  <a:off x="11960601" y="12043868"/>
                  <a:ext cx="8904288" cy="2400657"/>
                </a:xfrm>
                <a:prstGeom prst="rect">
                  <a:avLst/>
                </a:prstGeom>
                <a:noFill/>
                <a:ln>
                  <a:noFill/>
                </a:ln>
              </p:spPr>
              <p:txBody>
                <a:bodyPr lIns="1188720" tIns="91440" rIns="182880" bIns="91440" anchor="t" anchorCtr="0">
                  <a:spAutoFit/>
                </a:bodyPr>
                <a:lstStyle/>
                <a:p>
                  <a:pPr lvl="0" algn="just"/>
                  <a:r>
                    <a:rPr lang="en-US" sz="2400" b="1" dirty="0">
                      <a:solidFill>
                        <a:srgbClr val="434343"/>
                      </a:solidFill>
                      <a:latin typeface="Montserrat"/>
                      <a:ea typeface="Montserrat"/>
                      <a:cs typeface="Montserrat"/>
                      <a:sym typeface="Montserrat"/>
                    </a:rPr>
                    <a:t>Unsuitable persistence layer for document archival. </a:t>
                  </a:r>
                  <a:r>
                    <a:rPr lang="en-US" sz="2400" dirty="0">
                      <a:solidFill>
                        <a:srgbClr val="434343"/>
                      </a:solidFill>
                      <a:latin typeface="Montserrat"/>
                      <a:ea typeface="Montserrat"/>
                      <a:cs typeface="Montserrat"/>
                      <a:sym typeface="Montserrat"/>
                    </a:rPr>
                    <a:t>Relational database are not suit for uninstructed such as fragmented section of the document. This type of date is required to be available in a raw format for the Watson system to be train.</a:t>
                  </a:r>
                </a:p>
              </p:txBody>
            </p:sp>
            <p:sp>
              <p:nvSpPr>
                <p:cNvPr id="217" name="Cross 216"/>
                <p:cNvSpPr/>
                <p:nvPr/>
              </p:nvSpPr>
              <p:spPr>
                <a:xfrm rot="2642696">
                  <a:off x="12408005" y="12148537"/>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1880432" y="15302681"/>
                <a:ext cx="8904288" cy="1661993"/>
                <a:chOff x="11960601" y="12391341"/>
                <a:chExt cx="8904288" cy="1661993"/>
              </a:xfrm>
            </p:grpSpPr>
            <p:sp>
              <p:nvSpPr>
                <p:cNvPr id="219" name="Shape 95"/>
                <p:cNvSpPr txBox="1"/>
                <p:nvPr/>
              </p:nvSpPr>
              <p:spPr>
                <a:xfrm>
                  <a:off x="11960601" y="12391341"/>
                  <a:ext cx="8904288" cy="1661993"/>
                </a:xfrm>
                <a:prstGeom prst="rect">
                  <a:avLst/>
                </a:prstGeom>
                <a:noFill/>
                <a:ln>
                  <a:noFill/>
                </a:ln>
              </p:spPr>
              <p:txBody>
                <a:bodyPr lIns="1188720" tIns="91440" rIns="182880" bIns="91440" anchor="t" anchorCtr="0">
                  <a:spAutoFit/>
                </a:bodyPr>
                <a:lstStyle/>
                <a:p>
                  <a:pPr lvl="0" algn="just"/>
                  <a:r>
                    <a:rPr lang="en-US" sz="2400" b="1" dirty="0">
                      <a:solidFill>
                        <a:srgbClr val="434343"/>
                      </a:solidFill>
                      <a:latin typeface="Montserrat"/>
                      <a:ea typeface="Montserrat"/>
                      <a:cs typeface="Montserrat"/>
                      <a:sym typeface="Montserrat"/>
                    </a:rPr>
                    <a:t>No training system for the Watson service. </a:t>
                  </a:r>
                  <a:r>
                    <a:rPr lang="en-US" sz="2400" dirty="0">
                      <a:solidFill>
                        <a:srgbClr val="434343"/>
                      </a:solidFill>
                      <a:latin typeface="Montserrat"/>
                      <a:ea typeface="Montserrat"/>
                      <a:cs typeface="Montserrat"/>
                      <a:sym typeface="Montserrat"/>
                    </a:rPr>
                    <a:t>The system doesn’t have a flow or procedure to train the retrieve and ranking service which incur in an ineffective way to retrieve results for a user.  </a:t>
                  </a:r>
                </a:p>
              </p:txBody>
            </p:sp>
            <p:sp>
              <p:nvSpPr>
                <p:cNvPr id="220" name="Cross 219"/>
                <p:cNvSpPr/>
                <p:nvPr/>
              </p:nvSpPr>
              <p:spPr>
                <a:xfrm rot="2642696">
                  <a:off x="12479265" y="12511780"/>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p:cNvGrpSpPr/>
            <p:nvPr/>
          </p:nvGrpSpPr>
          <p:grpSpPr>
            <a:xfrm>
              <a:off x="909504" y="5879555"/>
              <a:ext cx="9829558" cy="11380547"/>
              <a:chOff x="702092" y="5622683"/>
              <a:chExt cx="9829558" cy="11380547"/>
            </a:xfrm>
          </p:grpSpPr>
          <p:sp>
            <p:nvSpPr>
              <p:cNvPr id="7" name="TextBox 6"/>
              <p:cNvSpPr txBox="1"/>
              <p:nvPr/>
            </p:nvSpPr>
            <p:spPr>
              <a:xfrm>
                <a:off x="749756" y="6059472"/>
                <a:ext cx="9781894" cy="10943758"/>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93" name="Shape 93"/>
              <p:cNvSpPr txBox="1"/>
              <p:nvPr/>
            </p:nvSpPr>
            <p:spPr>
              <a:xfrm>
                <a:off x="1192212" y="5622683"/>
                <a:ext cx="2557431" cy="800219"/>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000" cap="small" dirty="0">
                    <a:solidFill>
                      <a:schemeClr val="bg1"/>
                    </a:solidFill>
                    <a:latin typeface="Montserrat"/>
                    <a:ea typeface="Montserrat"/>
                    <a:cs typeface="Montserrat"/>
                    <a:sym typeface="Montserrat"/>
                  </a:rPr>
                  <a:t>Problem</a:t>
                </a:r>
                <a:endParaRPr lang="en-US" sz="4000" i="0" u="none" strike="noStrike" cap="small" dirty="0">
                  <a:solidFill>
                    <a:schemeClr val="bg1"/>
                  </a:solidFill>
                  <a:latin typeface="Montserrat"/>
                  <a:ea typeface="Montserrat"/>
                  <a:cs typeface="Montserrat"/>
                  <a:sym typeface="Montserrat"/>
                </a:endParaRPr>
              </a:p>
            </p:txBody>
          </p:sp>
          <p:sp>
            <p:nvSpPr>
              <p:cNvPr id="140" name="Shape 104"/>
              <p:cNvSpPr/>
              <p:nvPr/>
            </p:nvSpPr>
            <p:spPr>
              <a:xfrm>
                <a:off x="702092" y="10111825"/>
                <a:ext cx="9781714" cy="2213700"/>
              </a:xfrm>
              <a:prstGeom prst="rect">
                <a:avLst/>
              </a:prstGeom>
              <a:noFill/>
              <a:ln>
                <a:noFill/>
              </a:ln>
            </p:spPr>
            <p:txBody>
              <a:bodyPr lIns="91425" tIns="91425" rIns="91425" bIns="91425" anchor="ctr" anchorCtr="0">
                <a:noAutofit/>
              </a:bodyPr>
              <a:lstStyle/>
              <a:p>
                <a:pPr lvl="0">
                  <a:spcBef>
                    <a:spcPts val="0"/>
                  </a:spcBef>
                  <a:buNone/>
                </a:pPr>
                <a:endParaRPr sz="2400"/>
              </a:p>
            </p:txBody>
          </p:sp>
          <p:grpSp>
            <p:nvGrpSpPr>
              <p:cNvPr id="24" name="Group 23"/>
              <p:cNvGrpSpPr/>
              <p:nvPr/>
            </p:nvGrpSpPr>
            <p:grpSpPr>
              <a:xfrm>
                <a:off x="1043221" y="8356619"/>
                <a:ext cx="8904288" cy="2400657"/>
                <a:chOff x="985011" y="6772295"/>
                <a:chExt cx="8904288" cy="2400657"/>
              </a:xfrm>
              <a:noFill/>
            </p:grpSpPr>
            <p:sp>
              <p:nvSpPr>
                <p:cNvPr id="187" name="Shape 95"/>
                <p:cNvSpPr txBox="1"/>
                <p:nvPr/>
              </p:nvSpPr>
              <p:spPr>
                <a:xfrm>
                  <a:off x="985011" y="6772295"/>
                  <a:ext cx="8904288" cy="2400657"/>
                </a:xfrm>
                <a:prstGeom prst="rect">
                  <a:avLst/>
                </a:prstGeom>
                <a:noFill/>
                <a:ln>
                  <a:noFill/>
                </a:ln>
              </p:spPr>
              <p:txBody>
                <a:bodyPr lIns="1188720" tIns="91440" rIns="182880" bIns="91440" anchor="t" anchorCtr="0">
                  <a:spAutoFit/>
                </a:bodyPr>
                <a:lstStyle/>
                <a:p>
                  <a:pPr lvl="0" algn="just"/>
                  <a:r>
                    <a:rPr lang="en-US" sz="2400" dirty="0">
                      <a:solidFill>
                        <a:srgbClr val="434343"/>
                      </a:solidFill>
                      <a:latin typeface="Montserrat"/>
                      <a:ea typeface="Montserrat"/>
                      <a:cs typeface="Montserrat"/>
                      <a:sym typeface="Montserrat"/>
                    </a:rPr>
                    <a:t>Legal professionals, while working on current cases, perform research to find out how previous courts have decided on cases with similar fact patterns. This cases are </a:t>
                  </a:r>
                  <a:r>
                    <a:rPr lang="en-US" sz="2400" dirty="0">
                      <a:solidFill>
                        <a:srgbClr val="C00000"/>
                      </a:solidFill>
                      <a:latin typeface="Montserrat"/>
                      <a:ea typeface="Montserrat"/>
                      <a:cs typeface="Montserrat"/>
                      <a:sym typeface="Montserrat"/>
                    </a:rPr>
                    <a:t>PDF</a:t>
                  </a:r>
                  <a:r>
                    <a:rPr lang="en-US" sz="2400" dirty="0">
                      <a:solidFill>
                        <a:srgbClr val="434343"/>
                      </a:solidFill>
                      <a:latin typeface="Montserrat"/>
                      <a:ea typeface="Montserrat"/>
                      <a:cs typeface="Montserrat"/>
                      <a:sym typeface="Montserrat"/>
                    </a:rPr>
                    <a:t> files, and legal associates have to read them one by one to determine which ones might be useful.</a:t>
                  </a:r>
                </a:p>
              </p:txBody>
            </p:sp>
            <p:sp>
              <p:nvSpPr>
                <p:cNvPr id="188" name="Oval 187"/>
                <p:cNvSpPr/>
                <p:nvPr/>
              </p:nvSpPr>
              <p:spPr>
                <a:xfrm>
                  <a:off x="1239651" y="6859488"/>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1</a:t>
                  </a:r>
                  <a:endParaRPr lang="en-US" sz="3200" dirty="0">
                    <a:solidFill>
                      <a:schemeClr val="bg1"/>
                    </a:solidFill>
                    <a:latin typeface="Montserrat"/>
                  </a:endParaRPr>
                </a:p>
              </p:txBody>
            </p:sp>
          </p:grpSp>
          <p:grpSp>
            <p:nvGrpSpPr>
              <p:cNvPr id="25" name="Group 24"/>
              <p:cNvGrpSpPr/>
              <p:nvPr/>
            </p:nvGrpSpPr>
            <p:grpSpPr>
              <a:xfrm>
                <a:off x="1043221" y="10807511"/>
                <a:ext cx="8904288" cy="2400657"/>
                <a:chOff x="945720" y="9367212"/>
                <a:chExt cx="8904288" cy="2400657"/>
              </a:xfrm>
            </p:grpSpPr>
            <p:sp>
              <p:nvSpPr>
                <p:cNvPr id="189" name="Shape 95"/>
                <p:cNvSpPr txBox="1"/>
                <p:nvPr/>
              </p:nvSpPr>
              <p:spPr>
                <a:xfrm>
                  <a:off x="945720" y="9367212"/>
                  <a:ext cx="8904288" cy="2400657"/>
                </a:xfrm>
                <a:prstGeom prst="rect">
                  <a:avLst/>
                </a:prstGeom>
                <a:noFill/>
                <a:ln>
                  <a:noFill/>
                </a:ln>
              </p:spPr>
              <p:txBody>
                <a:bodyPr lIns="1188720" tIns="91440" rIns="182880" bIns="91440" anchor="t" anchorCtr="0">
                  <a:spAutoFit/>
                </a:bodyPr>
                <a:lstStyle/>
                <a:p>
                  <a:pPr lvl="0" algn="just"/>
                  <a:r>
                    <a:rPr lang="en-US" sz="2400" dirty="0">
                      <a:solidFill>
                        <a:srgbClr val="434343"/>
                      </a:solidFill>
                      <a:latin typeface="Montserrat"/>
                      <a:ea typeface="Montserrat"/>
                      <a:cs typeface="Montserrat"/>
                      <a:sym typeface="Montserrat"/>
                    </a:rPr>
                    <a:t>Legal professionals, law associates, and law students browse legal books and documents manually to find legal concepts and law definitions. There is no specialized system that provides answers to legal questions in terms of concept, case history, law definitions, etc.</a:t>
                  </a:r>
                </a:p>
              </p:txBody>
            </p:sp>
            <p:sp>
              <p:nvSpPr>
                <p:cNvPr id="190" name="Oval 189"/>
                <p:cNvSpPr/>
                <p:nvPr/>
              </p:nvSpPr>
              <p:spPr>
                <a:xfrm>
                  <a:off x="1199293" y="9426173"/>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2</a:t>
                  </a:r>
                  <a:endParaRPr lang="en-US" sz="3200" dirty="0">
                    <a:solidFill>
                      <a:schemeClr val="bg1"/>
                    </a:solidFill>
                    <a:latin typeface="Montserrat"/>
                  </a:endParaRPr>
                </a:p>
              </p:txBody>
            </p:sp>
          </p:grpSp>
          <p:grpSp>
            <p:nvGrpSpPr>
              <p:cNvPr id="40" name="Group 39"/>
              <p:cNvGrpSpPr/>
              <p:nvPr/>
            </p:nvGrpSpPr>
            <p:grpSpPr>
              <a:xfrm>
                <a:off x="1208798" y="13323661"/>
                <a:ext cx="8892082" cy="740815"/>
                <a:chOff x="1206348" y="7658391"/>
                <a:chExt cx="8892082" cy="740815"/>
              </a:xfrm>
            </p:grpSpPr>
            <p:sp>
              <p:nvSpPr>
                <p:cNvPr id="30" name="Rectangle 29"/>
                <p:cNvSpPr/>
                <p:nvPr/>
              </p:nvSpPr>
              <p:spPr>
                <a:xfrm>
                  <a:off x="1206348" y="7658391"/>
                  <a:ext cx="8892082" cy="740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1519076" y="7786628"/>
                  <a:ext cx="8266627" cy="484342"/>
                  <a:chOff x="1281123" y="7572452"/>
                  <a:chExt cx="8266627" cy="452347"/>
                </a:xfrm>
              </p:grpSpPr>
              <p:sp>
                <p:nvSpPr>
                  <p:cNvPr id="195" name="Shape 105"/>
                  <p:cNvSpPr txBox="1"/>
                  <p:nvPr/>
                </p:nvSpPr>
                <p:spPr>
                  <a:xfrm>
                    <a:off x="1281123" y="7583181"/>
                    <a:ext cx="1944443" cy="430887"/>
                  </a:xfrm>
                  <a:prstGeom prst="rect">
                    <a:avLst/>
                  </a:prstGeom>
                  <a:noFill/>
                  <a:ln>
                    <a:noFill/>
                  </a:ln>
                </p:spPr>
                <p:txBody>
                  <a:bodyPr wrap="none" lIns="0" tIns="0" rIns="0" bIns="0" anchor="ctr" anchorCtr="0">
                    <a:spAutoFit/>
                  </a:bodyPr>
                  <a:lstStyle/>
                  <a:p>
                    <a:pPr lvl="0">
                      <a:spcBef>
                        <a:spcPts val="0"/>
                      </a:spcBef>
                      <a:buNone/>
                    </a:pPr>
                    <a:r>
                      <a:rPr lang="en-US" sz="2800" dirty="0">
                        <a:solidFill>
                          <a:srgbClr val="434343"/>
                        </a:solidFill>
                        <a:latin typeface="Montserrat"/>
                        <a:ea typeface="Montserrat"/>
                        <a:cs typeface="Montserrat"/>
                        <a:sym typeface="Montserrat"/>
                      </a:rPr>
                      <a:t>Ineffective</a:t>
                    </a:r>
                  </a:p>
                </p:txBody>
              </p:sp>
              <p:sp>
                <p:nvSpPr>
                  <p:cNvPr id="196" name="Shape 106"/>
                  <p:cNvSpPr txBox="1"/>
                  <p:nvPr/>
                </p:nvSpPr>
                <p:spPr>
                  <a:xfrm>
                    <a:off x="4544808" y="7583182"/>
                    <a:ext cx="1848263" cy="430887"/>
                  </a:xfrm>
                  <a:prstGeom prst="rect">
                    <a:avLst/>
                  </a:prstGeom>
                  <a:noFill/>
                  <a:ln>
                    <a:noFill/>
                  </a:ln>
                </p:spPr>
                <p:txBody>
                  <a:bodyPr wrap="none" lIns="0" tIns="0" rIns="0" bIns="0" anchor="ctr" anchorCtr="0">
                    <a:spAutoFit/>
                  </a:bodyPr>
                  <a:lstStyle/>
                  <a:p>
                    <a:pPr lvl="0" rtl="0">
                      <a:spcBef>
                        <a:spcPts val="0"/>
                      </a:spcBef>
                      <a:buNone/>
                    </a:pPr>
                    <a:r>
                      <a:rPr lang="en-US" sz="2800" dirty="0">
                        <a:solidFill>
                          <a:srgbClr val="434343"/>
                        </a:solidFill>
                        <a:latin typeface="Montserrat"/>
                        <a:ea typeface="Montserrat"/>
                        <a:cs typeface="Montserrat"/>
                        <a:sym typeface="Montserrat"/>
                      </a:rPr>
                      <a:t>Inefficient</a:t>
                    </a:r>
                  </a:p>
                </p:txBody>
              </p:sp>
              <p:sp>
                <p:nvSpPr>
                  <p:cNvPr id="197" name="Shape 107"/>
                  <p:cNvSpPr txBox="1"/>
                  <p:nvPr/>
                </p:nvSpPr>
                <p:spPr>
                  <a:xfrm>
                    <a:off x="7712312" y="7583182"/>
                    <a:ext cx="1835438" cy="430887"/>
                  </a:xfrm>
                  <a:prstGeom prst="rect">
                    <a:avLst/>
                  </a:prstGeom>
                  <a:noFill/>
                  <a:ln>
                    <a:noFill/>
                  </a:ln>
                </p:spPr>
                <p:txBody>
                  <a:bodyPr wrap="none" lIns="0" tIns="0" rIns="0" bIns="0" anchor="ctr" anchorCtr="0">
                    <a:spAutoFit/>
                  </a:bodyPr>
                  <a:lstStyle/>
                  <a:p>
                    <a:pPr lvl="0" algn="ctr" rtl="0">
                      <a:spcBef>
                        <a:spcPts val="0"/>
                      </a:spcBef>
                      <a:buNone/>
                    </a:pPr>
                    <a:r>
                      <a:rPr lang="en-US" sz="2800" dirty="0">
                        <a:solidFill>
                          <a:srgbClr val="434343"/>
                        </a:solidFill>
                        <a:latin typeface="Montserrat"/>
                        <a:ea typeface="Montserrat"/>
                        <a:cs typeface="Montserrat"/>
                        <a:sym typeface="Montserrat"/>
                      </a:rPr>
                      <a:t>Expensive</a:t>
                    </a:r>
                  </a:p>
                </p:txBody>
              </p:sp>
              <p:sp>
                <p:nvSpPr>
                  <p:cNvPr id="198" name="Shape 108"/>
                  <p:cNvSpPr/>
                  <p:nvPr/>
                </p:nvSpPr>
                <p:spPr>
                  <a:xfrm>
                    <a:off x="3613258" y="7572452"/>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sp>
                <p:nvSpPr>
                  <p:cNvPr id="199" name="Shape 109"/>
                  <p:cNvSpPr/>
                  <p:nvPr/>
                </p:nvSpPr>
                <p:spPr>
                  <a:xfrm>
                    <a:off x="6780763" y="7572452"/>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grpSp>
          </p:grpSp>
          <p:sp>
            <p:nvSpPr>
              <p:cNvPr id="226" name="Shape 95"/>
              <p:cNvSpPr txBox="1"/>
              <p:nvPr/>
            </p:nvSpPr>
            <p:spPr>
              <a:xfrm>
                <a:off x="1240961" y="6924669"/>
                <a:ext cx="8749680" cy="1292662"/>
              </a:xfrm>
              <a:prstGeom prst="rect">
                <a:avLst/>
              </a:prstGeom>
              <a:noFill/>
              <a:ln>
                <a:noFill/>
              </a:ln>
            </p:spPr>
            <p:txBody>
              <a:bodyPr wrap="square" lIns="0" tIns="0" rIns="0" bIns="0" anchor="t" anchorCtr="0">
                <a:spAutoFit/>
              </a:bodyPr>
              <a:lstStyle/>
              <a:p>
                <a:pPr lvl="0" algn="just"/>
                <a:r>
                  <a:rPr lang="en-US" sz="2800" dirty="0">
                    <a:solidFill>
                      <a:srgbClr val="434343"/>
                    </a:solidFill>
                    <a:latin typeface="Montserrat"/>
                    <a:ea typeface="Montserrat"/>
                    <a:cs typeface="Montserrat"/>
                    <a:sym typeface="Montserrat"/>
                  </a:rPr>
                  <a:t>The following problems are strictly linked to the daily work of law professionals (lawyers, associates, law students).</a:t>
                </a:r>
              </a:p>
            </p:txBody>
          </p:sp>
        </p:grpSp>
      </p:grpSp>
      <p:grpSp>
        <p:nvGrpSpPr>
          <p:cNvPr id="28" name="Group 27"/>
          <p:cNvGrpSpPr/>
          <p:nvPr/>
        </p:nvGrpSpPr>
        <p:grpSpPr>
          <a:xfrm>
            <a:off x="896184" y="19065024"/>
            <a:ext cx="9781894" cy="11380080"/>
            <a:chOff x="749756" y="17657201"/>
            <a:chExt cx="9781894" cy="11380080"/>
          </a:xfrm>
        </p:grpSpPr>
        <p:grpSp>
          <p:nvGrpSpPr>
            <p:cNvPr id="73" name="Group 72"/>
            <p:cNvGrpSpPr/>
            <p:nvPr/>
          </p:nvGrpSpPr>
          <p:grpSpPr>
            <a:xfrm>
              <a:off x="749756" y="17657201"/>
              <a:ext cx="9781894" cy="11380080"/>
              <a:chOff x="861526" y="5764249"/>
              <a:chExt cx="9781894" cy="11713456"/>
            </a:xfrm>
          </p:grpSpPr>
          <p:sp>
            <p:nvSpPr>
              <p:cNvPr id="80" name="TextBox 79"/>
              <p:cNvSpPr txBox="1"/>
              <p:nvPr/>
            </p:nvSpPr>
            <p:spPr>
              <a:xfrm>
                <a:off x="86152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1" name="Shape 93"/>
              <p:cNvSpPr txBox="1"/>
              <p:nvPr/>
            </p:nvSpPr>
            <p:spPr>
              <a:xfrm>
                <a:off x="1226625" y="5764249"/>
                <a:ext cx="4048224"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small" dirty="0">
                    <a:solidFill>
                      <a:schemeClr val="bg1"/>
                    </a:solidFill>
                    <a:latin typeface="Montserrat"/>
                    <a:ea typeface="Montserrat"/>
                    <a:cs typeface="Montserrat"/>
                    <a:sym typeface="Montserrat"/>
                  </a:rPr>
                  <a:t>System Design</a:t>
                </a:r>
              </a:p>
            </p:txBody>
          </p:sp>
        </p:grpSp>
        <p:sp>
          <p:nvSpPr>
            <p:cNvPr id="101" name="Shape 95"/>
            <p:cNvSpPr txBox="1"/>
            <p:nvPr/>
          </p:nvSpPr>
          <p:spPr>
            <a:xfrm>
              <a:off x="1231382" y="23646653"/>
              <a:ext cx="8828794" cy="4431983"/>
            </a:xfrm>
            <a:prstGeom prst="rect">
              <a:avLst/>
            </a:prstGeom>
            <a:noFill/>
            <a:ln>
              <a:noFill/>
            </a:ln>
          </p:spPr>
          <p:txBody>
            <a:bodyPr wrap="square" lIns="0" tIns="0" rIns="0" bIns="0" anchor="t" anchorCtr="0">
              <a:spAutoFit/>
            </a:bodyPr>
            <a:lstStyle/>
            <a:p>
              <a:pPr lvl="0" algn="just"/>
              <a:r>
                <a:rPr lang="en-US" sz="2400" dirty="0" err="1">
                  <a:solidFill>
                    <a:srgbClr val="434343"/>
                  </a:solidFill>
                  <a:latin typeface="Montserrat"/>
                  <a:ea typeface="Montserrat"/>
                  <a:cs typeface="Montserrat"/>
                  <a:sym typeface="Montserrat"/>
                </a:rPr>
                <a:t>Legal</a:t>
              </a:r>
              <a:r>
                <a:rPr lang="en-US" sz="2400" dirty="0" err="1">
                  <a:solidFill>
                    <a:srgbClr val="92D050"/>
                  </a:solidFill>
                  <a:latin typeface="Montserrat"/>
                  <a:ea typeface="Montserrat"/>
                  <a:cs typeface="Montserrat"/>
                  <a:sym typeface="Montserrat"/>
                </a:rPr>
                <a:t>Wise</a:t>
              </a:r>
              <a:r>
                <a:rPr lang="en-US" sz="2400" dirty="0">
                  <a:solidFill>
                    <a:srgbClr val="92D050"/>
                  </a:solidFill>
                  <a:latin typeface="Montserrat"/>
                  <a:ea typeface="Montserrat"/>
                  <a:cs typeface="Montserrat"/>
                  <a:sym typeface="Montserrat"/>
                </a:rPr>
                <a:t> 3.0 </a:t>
              </a:r>
              <a:r>
                <a:rPr lang="en-US" sz="2400" dirty="0">
                  <a:solidFill>
                    <a:srgbClr val="434343"/>
                  </a:solidFill>
                  <a:latin typeface="Montserrat"/>
                  <a:ea typeface="Montserrat"/>
                  <a:cs typeface="Montserrat"/>
                  <a:sym typeface="Montserrat"/>
                </a:rPr>
                <a:t>is a web application built and hosted on </a:t>
              </a:r>
              <a:r>
                <a:rPr lang="en-US" sz="2400" dirty="0">
                  <a:solidFill>
                    <a:srgbClr val="0070C0"/>
                  </a:solidFill>
                  <a:latin typeface="Montserrat"/>
                  <a:ea typeface="Montserrat"/>
                  <a:cs typeface="Montserrat"/>
                  <a:sym typeface="Montserrat"/>
                </a:rPr>
                <a:t>IBM </a:t>
              </a:r>
              <a:r>
                <a:rPr lang="en-US" sz="2400" dirty="0" err="1">
                  <a:solidFill>
                    <a:srgbClr val="0070C0"/>
                  </a:solidFill>
                  <a:latin typeface="Montserrat"/>
                  <a:ea typeface="Montserrat"/>
                  <a:cs typeface="Montserrat"/>
                  <a:sym typeface="Montserrat"/>
                </a:rPr>
                <a:t>BlueMix</a:t>
              </a:r>
              <a:r>
                <a:rPr lang="en-US" sz="2400" dirty="0">
                  <a:solidFill>
                    <a:srgbClr val="0070C0"/>
                  </a:solidFill>
                  <a:latin typeface="Montserrat"/>
                  <a:ea typeface="Montserrat"/>
                  <a:cs typeface="Montserrat"/>
                  <a:sym typeface="Montserrat"/>
                </a:rPr>
                <a:t>™</a:t>
              </a:r>
              <a:r>
                <a:rPr lang="en-US" sz="2400" dirty="0">
                  <a:solidFill>
                    <a:srgbClr val="434343"/>
                  </a:solidFill>
                  <a:latin typeface="Montserrat"/>
                  <a:ea typeface="Montserrat"/>
                  <a:cs typeface="Montserrat"/>
                  <a:sym typeface="Montserrat"/>
                </a:rPr>
                <a:t> (PaaS) and written in </a:t>
              </a:r>
              <a:r>
                <a:rPr lang="en-US" sz="2400" dirty="0">
                  <a:solidFill>
                    <a:srgbClr val="0070C0"/>
                  </a:solidFill>
                  <a:latin typeface="Montserrat"/>
                  <a:ea typeface="Montserrat"/>
                  <a:cs typeface="Montserrat"/>
                  <a:sym typeface="Montserrat"/>
                </a:rPr>
                <a:t>Java</a:t>
              </a:r>
              <a:r>
                <a:rPr lang="en-US" sz="2400" dirty="0">
                  <a:solidFill>
                    <a:srgbClr val="434343"/>
                  </a:solidFill>
                  <a:latin typeface="Montserrat"/>
                  <a:ea typeface="Montserrat"/>
                  <a:cs typeface="Montserrat"/>
                  <a:sym typeface="Montserrat"/>
                </a:rPr>
                <a:t>, using </a:t>
              </a:r>
              <a:r>
                <a:rPr lang="en-US" sz="2400" dirty="0">
                  <a:solidFill>
                    <a:srgbClr val="0070C0"/>
                  </a:solidFill>
                  <a:latin typeface="Montserrat"/>
                  <a:ea typeface="Montserrat"/>
                  <a:cs typeface="Montserrat"/>
                  <a:sym typeface="Montserrat"/>
                </a:rPr>
                <a:t>Liberty</a:t>
              </a:r>
              <a:r>
                <a:rPr lang="en-US" sz="2400" dirty="0">
                  <a:solidFill>
                    <a:srgbClr val="434343"/>
                  </a:solidFill>
                  <a:latin typeface="Montserrat"/>
                  <a:ea typeface="Montserrat"/>
                  <a:cs typeface="Montserrat"/>
                  <a:sym typeface="Montserrat"/>
                </a:rPr>
                <a:t> profile as runtime. </a:t>
              </a:r>
              <a:r>
                <a:rPr lang="en-US" sz="2400" dirty="0">
                  <a:solidFill>
                    <a:srgbClr val="4A86E8"/>
                  </a:solidFill>
                  <a:latin typeface="Montserrat"/>
                  <a:ea typeface="Montserrat"/>
                  <a:cs typeface="Montserrat"/>
                  <a:sym typeface="Montserrat"/>
                </a:rPr>
                <a:t>Apache Maven</a:t>
              </a:r>
              <a:r>
                <a:rPr lang="en-US" sz="2400" dirty="0">
                  <a:solidFill>
                    <a:srgbClr val="434343"/>
                  </a:solidFill>
                  <a:latin typeface="Montserrat"/>
                  <a:ea typeface="Montserrat"/>
                  <a:cs typeface="Montserrat"/>
                  <a:sym typeface="Montserrat"/>
                </a:rPr>
                <a:t> is used to manage dependencies and as building profile. The Watson </a:t>
              </a:r>
              <a:r>
                <a:rPr lang="en-US" sz="2400" dirty="0">
                  <a:solidFill>
                    <a:srgbClr val="0070C0"/>
                  </a:solidFill>
                  <a:latin typeface="Montserrat"/>
                  <a:ea typeface="Montserrat"/>
                  <a:cs typeface="Montserrat"/>
                  <a:sym typeface="Montserrat"/>
                </a:rPr>
                <a:t>Retrieve and Rank</a:t>
              </a:r>
              <a:r>
                <a:rPr lang="en-US" sz="2400" dirty="0">
                  <a:solidFill>
                    <a:srgbClr val="434343"/>
                  </a:solidFill>
                  <a:latin typeface="Montserrat"/>
                  <a:ea typeface="Montserrat"/>
                  <a:cs typeface="Montserrat"/>
                  <a:sym typeface="Montserrat"/>
                </a:rPr>
                <a:t> and </a:t>
              </a:r>
              <a:r>
                <a:rPr lang="en-US" sz="2400" dirty="0">
                  <a:solidFill>
                    <a:srgbClr val="0070C0"/>
                  </a:solidFill>
                  <a:latin typeface="Montserrat"/>
                  <a:ea typeface="Montserrat"/>
                  <a:cs typeface="Montserrat"/>
                  <a:sym typeface="Montserrat"/>
                </a:rPr>
                <a:t>Document Conversion</a:t>
              </a:r>
              <a:r>
                <a:rPr lang="en-US" sz="2400" dirty="0">
                  <a:solidFill>
                    <a:srgbClr val="434343"/>
                  </a:solidFill>
                  <a:latin typeface="Montserrat"/>
                  <a:ea typeface="Montserrat"/>
                  <a:cs typeface="Montserrat"/>
                  <a:sym typeface="Montserrat"/>
                </a:rPr>
                <a:t> services are used to aid in the retrieval and document conversion processes. </a:t>
              </a:r>
              <a:r>
                <a:rPr lang="en-US" sz="2400" dirty="0" err="1">
                  <a:solidFill>
                    <a:srgbClr val="434343"/>
                  </a:solidFill>
                  <a:latin typeface="Montserrat"/>
                  <a:ea typeface="Montserrat"/>
                  <a:cs typeface="Montserrat"/>
                  <a:sym typeface="Montserrat"/>
                </a:rPr>
                <a:t>Solr</a:t>
              </a:r>
              <a:r>
                <a:rPr lang="en-US" sz="2400" dirty="0">
                  <a:solidFill>
                    <a:srgbClr val="434343"/>
                  </a:solidFill>
                  <a:latin typeface="Montserrat"/>
                  <a:ea typeface="Montserrat"/>
                  <a:cs typeface="Montserrat"/>
                  <a:sym typeface="Montserrat"/>
                </a:rPr>
                <a:t> system is used to stored and index the unstructured data for the retrieve an ranking service. </a:t>
              </a:r>
              <a:r>
                <a:rPr lang="en-US" sz="2400" dirty="0">
                  <a:solidFill>
                    <a:srgbClr val="0070C0"/>
                  </a:solidFill>
                  <a:latin typeface="Montserrat"/>
                  <a:ea typeface="Montserrat"/>
                  <a:cs typeface="Montserrat"/>
                  <a:sym typeface="Montserrat"/>
                </a:rPr>
                <a:t>MongoDB</a:t>
              </a:r>
              <a:r>
                <a:rPr lang="en-US" sz="2400" dirty="0">
                  <a:solidFill>
                    <a:srgbClr val="434343"/>
                  </a:solidFill>
                  <a:latin typeface="Montserrat"/>
                  <a:ea typeface="Montserrat"/>
                  <a:cs typeface="Montserrat"/>
                  <a:sym typeface="Montserrat"/>
                </a:rPr>
                <a:t> is used as the NoSQL database hosting service for the app persistence layer. Most of this services are provided by the </a:t>
              </a:r>
              <a:r>
                <a:rPr lang="en-US" sz="2400" dirty="0" err="1">
                  <a:solidFill>
                    <a:srgbClr val="0070C0"/>
                  </a:solidFill>
                  <a:latin typeface="Montserrat"/>
                  <a:ea typeface="Montserrat"/>
                  <a:cs typeface="Montserrat"/>
                  <a:sym typeface="Montserrat"/>
                </a:rPr>
                <a:t>BlueMix</a:t>
              </a:r>
              <a:r>
                <a:rPr lang="en-US" sz="2400" dirty="0">
                  <a:solidFill>
                    <a:srgbClr val="434343"/>
                  </a:solidFill>
                  <a:latin typeface="Montserrat"/>
                  <a:ea typeface="Montserrat"/>
                  <a:cs typeface="Montserrat"/>
                  <a:sym typeface="Montserrat"/>
                </a:rPr>
                <a:t> platform, except the </a:t>
              </a:r>
              <a:r>
                <a:rPr lang="en-US" sz="2400" dirty="0" err="1">
                  <a:solidFill>
                    <a:srgbClr val="0070C0"/>
                  </a:solidFill>
                  <a:latin typeface="Montserrat"/>
                  <a:ea typeface="Montserrat"/>
                  <a:cs typeface="Montserrat"/>
                  <a:sym typeface="Montserrat"/>
                </a:rPr>
                <a:t>MondoDB</a:t>
              </a:r>
              <a:r>
                <a:rPr lang="en-US" sz="2400" dirty="0">
                  <a:solidFill>
                    <a:srgbClr val="434343"/>
                  </a:solidFill>
                  <a:latin typeface="Montserrat"/>
                  <a:ea typeface="Montserrat"/>
                  <a:cs typeface="Montserrat"/>
                  <a:sym typeface="Montserrat"/>
                </a:rPr>
                <a:t> which is hosted by </a:t>
              </a:r>
              <a:r>
                <a:rPr lang="en-US" sz="2400" dirty="0" err="1">
                  <a:solidFill>
                    <a:srgbClr val="0070C0"/>
                  </a:solidFill>
                  <a:latin typeface="Montserrat"/>
                  <a:ea typeface="Montserrat"/>
                  <a:cs typeface="Montserrat"/>
                  <a:sym typeface="Montserrat"/>
                </a:rPr>
                <a:t>mlab</a:t>
              </a:r>
              <a:r>
                <a:rPr lang="en-US" sz="2400" dirty="0">
                  <a:solidFill>
                    <a:srgbClr val="434343"/>
                  </a:solidFill>
                  <a:latin typeface="Montserrat"/>
                  <a:ea typeface="Montserrat"/>
                  <a:cs typeface="Montserrat"/>
                  <a:sym typeface="Montserrat"/>
                </a:rPr>
                <a:t>.</a:t>
              </a:r>
            </a:p>
          </p:txBody>
        </p:sp>
        <p:grpSp>
          <p:nvGrpSpPr>
            <p:cNvPr id="8" name="Group 7"/>
            <p:cNvGrpSpPr/>
            <p:nvPr/>
          </p:nvGrpSpPr>
          <p:grpSpPr>
            <a:xfrm>
              <a:off x="1236403" y="18963021"/>
              <a:ext cx="8808600" cy="4036601"/>
              <a:chOff x="1057135" y="8060073"/>
              <a:chExt cx="8808600" cy="4036601"/>
            </a:xfrm>
          </p:grpSpPr>
          <p:sp>
            <p:nvSpPr>
              <p:cNvPr id="69" name="Cube 68"/>
              <p:cNvSpPr/>
              <p:nvPr/>
            </p:nvSpPr>
            <p:spPr>
              <a:xfrm>
                <a:off x="4746783" y="8060073"/>
                <a:ext cx="5118952" cy="4036601"/>
              </a:xfrm>
              <a:prstGeom prst="cube">
                <a:avLst>
                  <a:gd name="adj" fmla="val 487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p:cNvSpPr>
                <a:spLocks/>
              </p:cNvSpPr>
              <p:nvPr/>
            </p:nvSpPr>
            <p:spPr bwMode="auto">
              <a:xfrm>
                <a:off x="4712643" y="8470552"/>
                <a:ext cx="1546225" cy="12700"/>
              </a:xfrm>
              <a:custGeom>
                <a:avLst/>
                <a:gdLst>
                  <a:gd name="T0" fmla="*/ 0 w 974"/>
                  <a:gd name="T1" fmla="*/ 8 h 8"/>
                  <a:gd name="T2" fmla="*/ 0 w 974"/>
                  <a:gd name="T3" fmla="*/ 0 h 8"/>
                  <a:gd name="T4" fmla="*/ 974 w 974"/>
                  <a:gd name="T5" fmla="*/ 0 h 8"/>
                  <a:gd name="T6" fmla="*/ 974 w 974"/>
                  <a:gd name="T7" fmla="*/ 8 h 8"/>
                </a:gdLst>
                <a:ahLst/>
                <a:cxnLst>
                  <a:cxn ang="0">
                    <a:pos x="T0" y="T1"/>
                  </a:cxn>
                  <a:cxn ang="0">
                    <a:pos x="T2" y="T3"/>
                  </a:cxn>
                  <a:cxn ang="0">
                    <a:pos x="T4" y="T5"/>
                  </a:cxn>
                  <a:cxn ang="0">
                    <a:pos x="T6" y="T7"/>
                  </a:cxn>
                </a:cxnLst>
                <a:rect l="0" t="0" r="r" b="b"/>
                <a:pathLst>
                  <a:path w="974" h="8">
                    <a:moveTo>
                      <a:pt x="0" y="8"/>
                    </a:moveTo>
                    <a:lnTo>
                      <a:pt x="0" y="0"/>
                    </a:lnTo>
                    <a:lnTo>
                      <a:pt x="974" y="0"/>
                    </a:lnTo>
                    <a:lnTo>
                      <a:pt x="97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1"/>
              <p:cNvSpPr>
                <a:spLocks noChangeArrowheads="1"/>
              </p:cNvSpPr>
              <p:nvPr/>
            </p:nvSpPr>
            <p:spPr bwMode="auto">
              <a:xfrm>
                <a:off x="4841011" y="8320346"/>
                <a:ext cx="2168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err="1">
                    <a:solidFill>
                      <a:srgbClr val="434343"/>
                    </a:solidFill>
                    <a:latin typeface="Montserrat"/>
                    <a:ea typeface="Montserrat"/>
                    <a:cs typeface="Montserrat"/>
                    <a:sym typeface="Alfa Slab One"/>
                  </a:rPr>
                  <a:t>BlueMix</a:t>
                </a:r>
                <a:r>
                  <a:rPr lang="en-US" altLang="en-US" u="sng" dirty="0">
                    <a:solidFill>
                      <a:srgbClr val="434343"/>
                    </a:solidFill>
                    <a:latin typeface="Montserrat"/>
                    <a:ea typeface="Montserrat"/>
                    <a:cs typeface="Montserrat"/>
                    <a:sym typeface="Alfa Slab One"/>
                  </a:rPr>
                  <a:t> (PaaS) Instance</a:t>
                </a:r>
              </a:p>
            </p:txBody>
          </p:sp>
          <p:sp>
            <p:nvSpPr>
              <p:cNvPr id="72" name="Cube 71"/>
              <p:cNvSpPr/>
              <p:nvPr/>
            </p:nvSpPr>
            <p:spPr>
              <a:xfrm>
                <a:off x="1057135" y="8064204"/>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1"/>
              <p:cNvSpPr>
                <a:spLocks noChangeArrowheads="1"/>
              </p:cNvSpPr>
              <p:nvPr/>
            </p:nvSpPr>
            <p:spPr bwMode="auto">
              <a:xfrm>
                <a:off x="1183934" y="8320346"/>
                <a:ext cx="12006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a:solidFill>
                      <a:srgbClr val="434343"/>
                    </a:solidFill>
                    <a:latin typeface="Montserrat"/>
                    <a:ea typeface="Montserrat"/>
                    <a:cs typeface="Montserrat"/>
                    <a:sym typeface="Alfa Slab One"/>
                  </a:rPr>
                  <a:t>Client Device</a:t>
                </a:r>
              </a:p>
            </p:txBody>
          </p:sp>
          <p:grpSp>
            <p:nvGrpSpPr>
              <p:cNvPr id="90" name="Group 89"/>
              <p:cNvGrpSpPr/>
              <p:nvPr/>
            </p:nvGrpSpPr>
            <p:grpSpPr>
              <a:xfrm>
                <a:off x="4930119" y="9940172"/>
                <a:ext cx="2130733" cy="836379"/>
                <a:chOff x="390111" y="3964221"/>
                <a:chExt cx="2130733" cy="836379"/>
              </a:xfrm>
            </p:grpSpPr>
            <p:sp>
              <p:nvSpPr>
                <p:cNvPr id="102" name="Rectangle 101"/>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Watson (Retrieve &amp; Rank)</a:t>
                  </a:r>
                  <a:endParaRPr lang="en-US" dirty="0"/>
                </a:p>
              </p:txBody>
            </p:sp>
            <p:grpSp>
              <p:nvGrpSpPr>
                <p:cNvPr id="103" name="Group 102"/>
                <p:cNvGrpSpPr/>
                <p:nvPr/>
              </p:nvGrpSpPr>
              <p:grpSpPr>
                <a:xfrm>
                  <a:off x="390111" y="4140094"/>
                  <a:ext cx="613334" cy="484632"/>
                  <a:chOff x="739978" y="4967013"/>
                  <a:chExt cx="613334" cy="484632"/>
                </a:xfrm>
              </p:grpSpPr>
              <p:sp>
                <p:nvSpPr>
                  <p:cNvPr id="104" name="Rectangle 103"/>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6" name="Group 105"/>
              <p:cNvGrpSpPr/>
              <p:nvPr/>
            </p:nvGrpSpPr>
            <p:grpSpPr>
              <a:xfrm>
                <a:off x="7355333" y="9940173"/>
                <a:ext cx="2130733" cy="836379"/>
                <a:chOff x="390111" y="3964221"/>
                <a:chExt cx="2130733" cy="836379"/>
              </a:xfrm>
            </p:grpSpPr>
            <p:sp>
              <p:nvSpPr>
                <p:cNvPr id="107" name="Rectangle 106"/>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Watson (Document Conversion)</a:t>
                  </a:r>
                  <a:endParaRPr lang="en-US" dirty="0"/>
                </a:p>
              </p:txBody>
            </p:sp>
            <p:grpSp>
              <p:nvGrpSpPr>
                <p:cNvPr id="111" name="Group 110"/>
                <p:cNvGrpSpPr/>
                <p:nvPr/>
              </p:nvGrpSpPr>
              <p:grpSpPr>
                <a:xfrm>
                  <a:off x="390111" y="4140094"/>
                  <a:ext cx="613334" cy="484632"/>
                  <a:chOff x="739978" y="4967013"/>
                  <a:chExt cx="613334" cy="484632"/>
                </a:xfrm>
              </p:grpSpPr>
              <p:sp>
                <p:nvSpPr>
                  <p:cNvPr id="112" name="Rectangle 11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932511" y="8746207"/>
                <a:ext cx="2130733" cy="836379"/>
                <a:chOff x="390111" y="3964221"/>
                <a:chExt cx="2130733" cy="836379"/>
              </a:xfrm>
            </p:grpSpPr>
            <p:sp>
              <p:nvSpPr>
                <p:cNvPr id="115" name="Rectangle 114"/>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Runtime</a:t>
                  </a:r>
                </a:p>
                <a:p>
                  <a:pPr algn="ctr"/>
                  <a:r>
                    <a:rPr lang="en-US" dirty="0">
                      <a:solidFill>
                        <a:srgbClr val="434343"/>
                      </a:solidFill>
                      <a:latin typeface="Montserrat"/>
                      <a:sym typeface="Alfa Slab One"/>
                    </a:rPr>
                    <a:t>(Liberty Java)</a:t>
                  </a:r>
                  <a:endParaRPr lang="en-US" dirty="0"/>
                </a:p>
              </p:txBody>
            </p:sp>
            <p:grpSp>
              <p:nvGrpSpPr>
                <p:cNvPr id="116" name="Group 115"/>
                <p:cNvGrpSpPr/>
                <p:nvPr/>
              </p:nvGrpSpPr>
              <p:grpSpPr>
                <a:xfrm>
                  <a:off x="390111" y="4140094"/>
                  <a:ext cx="613334" cy="484632"/>
                  <a:chOff x="739978" y="4967013"/>
                  <a:chExt cx="613334" cy="484632"/>
                </a:xfrm>
              </p:grpSpPr>
              <p:sp>
                <p:nvSpPr>
                  <p:cNvPr id="117" name="Rectangle 116"/>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7355333" y="8746206"/>
                <a:ext cx="2126071" cy="836379"/>
                <a:chOff x="390111" y="3964221"/>
                <a:chExt cx="2126071" cy="836379"/>
              </a:xfrm>
            </p:grpSpPr>
            <p:sp>
              <p:nvSpPr>
                <p:cNvPr id="120" name="Rectangle 119"/>
                <p:cNvSpPr/>
                <p:nvPr/>
              </p:nvSpPr>
              <p:spPr>
                <a:xfrm>
                  <a:off x="682900" y="3964221"/>
                  <a:ext cx="1833282"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Persistence Layer (MongoDB)</a:t>
                  </a:r>
                  <a:endParaRPr lang="en-US" dirty="0"/>
                </a:p>
              </p:txBody>
            </p:sp>
            <p:grpSp>
              <p:nvGrpSpPr>
                <p:cNvPr id="121" name="Group 120"/>
                <p:cNvGrpSpPr/>
                <p:nvPr/>
              </p:nvGrpSpPr>
              <p:grpSpPr>
                <a:xfrm>
                  <a:off x="390111" y="4140094"/>
                  <a:ext cx="613334" cy="484632"/>
                  <a:chOff x="739978" y="4967013"/>
                  <a:chExt cx="613334" cy="484632"/>
                </a:xfrm>
              </p:grpSpPr>
              <p:sp>
                <p:nvSpPr>
                  <p:cNvPr id="122" name="Rectangle 12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p:cNvGrpSpPr/>
              <p:nvPr/>
            </p:nvGrpSpPr>
            <p:grpSpPr>
              <a:xfrm>
                <a:off x="1243296" y="8750336"/>
                <a:ext cx="2130733" cy="836379"/>
                <a:chOff x="390111" y="3964221"/>
                <a:chExt cx="2130733" cy="836379"/>
              </a:xfrm>
            </p:grpSpPr>
            <p:sp>
              <p:nvSpPr>
                <p:cNvPr id="125" name="Rectangle 124"/>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Web Browser</a:t>
                  </a:r>
                  <a:endParaRPr lang="en-US" dirty="0"/>
                </a:p>
              </p:txBody>
            </p:sp>
            <p:grpSp>
              <p:nvGrpSpPr>
                <p:cNvPr id="126" name="Group 125"/>
                <p:cNvGrpSpPr/>
                <p:nvPr/>
              </p:nvGrpSpPr>
              <p:grpSpPr>
                <a:xfrm>
                  <a:off x="390111" y="4140094"/>
                  <a:ext cx="613334" cy="484632"/>
                  <a:chOff x="739978" y="4967013"/>
                  <a:chExt cx="613334" cy="484632"/>
                </a:xfrm>
              </p:grpSpPr>
              <p:sp>
                <p:nvSpPr>
                  <p:cNvPr id="127" name="Rectangle 126"/>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9" name="Cube 128"/>
              <p:cNvSpPr/>
              <p:nvPr/>
            </p:nvSpPr>
            <p:spPr>
              <a:xfrm>
                <a:off x="1057135" y="10113977"/>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31"/>
              <p:cNvSpPr>
                <a:spLocks noChangeArrowheads="1"/>
              </p:cNvSpPr>
              <p:nvPr/>
            </p:nvSpPr>
            <p:spPr bwMode="auto">
              <a:xfrm>
                <a:off x="1183934" y="10370119"/>
                <a:ext cx="12583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a:solidFill>
                      <a:srgbClr val="434343"/>
                    </a:solidFill>
                    <a:latin typeface="Montserrat"/>
                    <a:ea typeface="Montserrat"/>
                    <a:cs typeface="Montserrat"/>
                    <a:sym typeface="Alfa Slab One"/>
                  </a:rPr>
                  <a:t>Client System</a:t>
                </a:r>
              </a:p>
            </p:txBody>
          </p:sp>
          <p:grpSp>
            <p:nvGrpSpPr>
              <p:cNvPr id="131" name="Group 130"/>
              <p:cNvGrpSpPr/>
              <p:nvPr/>
            </p:nvGrpSpPr>
            <p:grpSpPr>
              <a:xfrm>
                <a:off x="1243296" y="10800109"/>
                <a:ext cx="2130733" cy="836379"/>
                <a:chOff x="390111" y="3964221"/>
                <a:chExt cx="2130733" cy="836379"/>
              </a:xfrm>
            </p:grpSpPr>
            <p:sp>
              <p:nvSpPr>
                <p:cNvPr id="132" name="Rectangle 131"/>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a:solidFill>
                        <a:srgbClr val="434343"/>
                      </a:solidFill>
                      <a:latin typeface="Montserrat"/>
                      <a:sym typeface="Alfa Slab One"/>
                    </a:rPr>
                    <a:t>API Caller</a:t>
                  </a:r>
                  <a:endParaRPr lang="en-US" dirty="0"/>
                </a:p>
              </p:txBody>
            </p:sp>
            <p:grpSp>
              <p:nvGrpSpPr>
                <p:cNvPr id="133" name="Group 132"/>
                <p:cNvGrpSpPr/>
                <p:nvPr/>
              </p:nvGrpSpPr>
              <p:grpSpPr>
                <a:xfrm>
                  <a:off x="390111" y="4140094"/>
                  <a:ext cx="613334" cy="484632"/>
                  <a:chOff x="739978" y="4967013"/>
                  <a:chExt cx="613334" cy="484632"/>
                </a:xfrm>
              </p:grpSpPr>
              <p:sp>
                <p:nvSpPr>
                  <p:cNvPr id="134" name="Rectangle 133"/>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6" name="Straight Arrow Connector 135"/>
              <p:cNvCxnSpPr>
                <a:stCxn id="125" idx="3"/>
                <a:endCxn id="115" idx="1"/>
              </p:cNvCxnSpPr>
              <p:nvPr/>
            </p:nvCxnSpPr>
            <p:spPr>
              <a:xfrm flipV="1">
                <a:off x="3374029" y="9164397"/>
                <a:ext cx="1851271" cy="412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2" idx="3"/>
                <a:endCxn id="118" idx="2"/>
              </p:cNvCxnSpPr>
              <p:nvPr/>
            </p:nvCxnSpPr>
            <p:spPr>
              <a:xfrm flipV="1">
                <a:off x="3374029" y="9406712"/>
                <a:ext cx="1865149" cy="1811587"/>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02" idx="0"/>
                <a:endCxn id="115" idx="2"/>
              </p:cNvCxnSpPr>
              <p:nvPr/>
            </p:nvCxnSpPr>
            <p:spPr>
              <a:xfrm flipV="1">
                <a:off x="6141880" y="9582586"/>
                <a:ext cx="2392" cy="357586"/>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7" idx="0"/>
              </p:cNvCxnSpPr>
              <p:nvPr/>
            </p:nvCxnSpPr>
            <p:spPr>
              <a:xfrm flipH="1" flipV="1">
                <a:off x="7060852" y="9582584"/>
                <a:ext cx="1506242" cy="35758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0" idx="1"/>
                <a:endCxn id="115" idx="3"/>
              </p:cNvCxnSpPr>
              <p:nvPr/>
            </p:nvCxnSpPr>
            <p:spPr>
              <a:xfrm flipH="1">
                <a:off x="7063244" y="9164396"/>
                <a:ext cx="584878" cy="1"/>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Rectangle 31"/>
              <p:cNvSpPr>
                <a:spLocks noChangeArrowheads="1"/>
              </p:cNvSpPr>
              <p:nvPr/>
            </p:nvSpPr>
            <p:spPr bwMode="auto">
              <a:xfrm>
                <a:off x="4001956" y="9035531"/>
                <a:ext cx="637643" cy="215444"/>
              </a:xfrm>
              <a:prstGeom prst="rect">
                <a:avLst/>
              </a:prstGeom>
              <a:solidFill>
                <a:schemeClr val="bg1">
                  <a:alpha val="75000"/>
                </a:schemeClr>
              </a:solidFill>
              <a:ln>
                <a:noFill/>
              </a:ln>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434343"/>
                    </a:solidFill>
                    <a:latin typeface="Montserrat"/>
                    <a:ea typeface="Montserrat"/>
                    <a:cs typeface="Montserrat"/>
                    <a:sym typeface="Alfa Slab One"/>
                  </a:rPr>
                  <a:t>HTTP</a:t>
                </a:r>
              </a:p>
            </p:txBody>
          </p:sp>
          <p:sp>
            <p:nvSpPr>
              <p:cNvPr id="152" name="Rectangle 31"/>
              <p:cNvSpPr>
                <a:spLocks noChangeArrowheads="1"/>
              </p:cNvSpPr>
              <p:nvPr/>
            </p:nvSpPr>
            <p:spPr bwMode="auto">
              <a:xfrm>
                <a:off x="4004811" y="10145387"/>
                <a:ext cx="634789" cy="369332"/>
              </a:xfrm>
              <a:prstGeom prst="rect">
                <a:avLst/>
              </a:prstGeom>
              <a:solidFill>
                <a:schemeClr val="bg1">
                  <a:alpha val="75000"/>
                </a:schemeClr>
              </a:solidFill>
              <a:ln w="9525">
                <a:noFill/>
                <a:miter lim="800000"/>
                <a:headEnd/>
                <a:tailEnd/>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solidFill>
                      <a:srgbClr val="434343"/>
                    </a:solidFill>
                    <a:latin typeface="Montserrat"/>
                    <a:ea typeface="Montserrat"/>
                    <a:cs typeface="Montserrat"/>
                    <a:sym typeface="Alfa Slab One"/>
                  </a:rPr>
                  <a:t>&lt;&lt;REST&gt;&gt;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434343"/>
                    </a:solidFill>
                    <a:latin typeface="Montserrat"/>
                    <a:ea typeface="Montserrat"/>
                    <a:cs typeface="Montserrat"/>
                    <a:sym typeface="Alfa Slab One"/>
                  </a:rPr>
                  <a:t>HTTP</a:t>
                </a:r>
              </a:p>
            </p:txBody>
          </p:sp>
        </p:grpSp>
      </p:grpSp>
      <p:grpSp>
        <p:nvGrpSpPr>
          <p:cNvPr id="31" name="Group 30"/>
          <p:cNvGrpSpPr/>
          <p:nvPr/>
        </p:nvGrpSpPr>
        <p:grpSpPr>
          <a:xfrm>
            <a:off x="11485110" y="30813091"/>
            <a:ext cx="9781894" cy="11629618"/>
            <a:chOff x="11678866" y="29686472"/>
            <a:chExt cx="9781894" cy="12025972"/>
          </a:xfrm>
        </p:grpSpPr>
        <p:grpSp>
          <p:nvGrpSpPr>
            <p:cNvPr id="84" name="Group 83"/>
            <p:cNvGrpSpPr/>
            <p:nvPr/>
          </p:nvGrpSpPr>
          <p:grpSpPr>
            <a:xfrm>
              <a:off x="11678866" y="29686472"/>
              <a:ext cx="9781894" cy="12025972"/>
              <a:chOff x="11678866" y="5764249"/>
              <a:chExt cx="9781894" cy="12378269"/>
            </a:xfrm>
          </p:grpSpPr>
          <p:sp>
            <p:nvSpPr>
              <p:cNvPr id="88" name="TextBox 87"/>
              <p:cNvSpPr txBox="1"/>
              <p:nvPr/>
            </p:nvSpPr>
            <p:spPr>
              <a:xfrm>
                <a:off x="11678866" y="6218237"/>
                <a:ext cx="9781894" cy="11924281"/>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08" name="Shape 93"/>
              <p:cNvSpPr txBox="1"/>
              <p:nvPr/>
            </p:nvSpPr>
            <p:spPr>
              <a:xfrm>
                <a:off x="12043965" y="5764249"/>
                <a:ext cx="4413709"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a:solidFill>
                      <a:schemeClr val="bg1"/>
                    </a:solidFill>
                    <a:latin typeface="Montserrat"/>
                    <a:ea typeface="Montserrat"/>
                    <a:cs typeface="Montserrat"/>
                    <a:sym typeface="Montserrat"/>
                  </a:rPr>
                  <a:t>SCREENSHOTS</a:t>
                </a:r>
              </a:p>
            </p:txBody>
          </p:sp>
        </p:grpSp>
        <p:sp>
          <p:nvSpPr>
            <p:cNvPr id="254" name="Shape 95"/>
            <p:cNvSpPr txBox="1"/>
            <p:nvPr/>
          </p:nvSpPr>
          <p:spPr>
            <a:xfrm>
              <a:off x="11909749" y="33793182"/>
              <a:ext cx="3766669" cy="523220"/>
            </a:xfrm>
            <a:prstGeom prst="rect">
              <a:avLst/>
            </a:prstGeom>
            <a:noFill/>
            <a:ln>
              <a:noFill/>
            </a:ln>
          </p:spPr>
          <p:txBody>
            <a:bodyPr wrap="square" lIns="0" tIns="91440" rIns="0" bIns="0" anchor="t" anchorCtr="0">
              <a:spAutoFit/>
            </a:bodyPr>
            <a:lstStyle/>
            <a:p>
              <a:pPr lvl="0"/>
              <a:r>
                <a:rPr lang="en-US" b="1" dirty="0">
                  <a:solidFill>
                    <a:srgbClr val="434343"/>
                  </a:solidFill>
                  <a:latin typeface="Montserrat"/>
                  <a:ea typeface="Montserrat"/>
                  <a:cs typeface="Montserrat"/>
                  <a:sym typeface="Montserrat"/>
                </a:rPr>
                <a:t>Login </a:t>
              </a:r>
              <a:r>
                <a:rPr lang="en-US" dirty="0">
                  <a:solidFill>
                    <a:srgbClr val="434343"/>
                  </a:solidFill>
                  <a:latin typeface="Montserrat"/>
                  <a:ea typeface="Montserrat"/>
                  <a:cs typeface="Montserrat"/>
                  <a:sym typeface="Montserrat"/>
                </a:rPr>
                <a:t>page. Authentication is required in order to access the application.</a:t>
              </a:r>
            </a:p>
          </p:txBody>
        </p:sp>
        <p:sp>
          <p:nvSpPr>
            <p:cNvPr id="256" name="Shape 95"/>
            <p:cNvSpPr txBox="1"/>
            <p:nvPr/>
          </p:nvSpPr>
          <p:spPr>
            <a:xfrm>
              <a:off x="16933712" y="38743435"/>
              <a:ext cx="3766669" cy="763839"/>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RPr/>
              </a:defPPr>
              <a:lvl1pPr>
                <a:defRPr>
                  <a:solidFill>
                    <a:srgbClr val="434343"/>
                  </a:solidFill>
                  <a:latin typeface="Montserrat"/>
                  <a:ea typeface="Montserrat"/>
                  <a:cs typeface="Montserrat"/>
                </a:defRPr>
              </a:lvl1pPr>
            </a:lstStyle>
            <a:p>
              <a:r>
                <a:rPr lang="en-US" b="1" dirty="0">
                  <a:sym typeface="Montserrat"/>
                </a:rPr>
                <a:t>Documents Store: </a:t>
              </a:r>
              <a:r>
                <a:rPr lang="en-US" dirty="0">
                  <a:sym typeface="Montserrat"/>
                </a:rPr>
                <a:t>Document structure on MongoDB for future reference of the training system</a:t>
              </a:r>
            </a:p>
          </p:txBody>
        </p:sp>
        <p:sp>
          <p:nvSpPr>
            <p:cNvPr id="262" name="Shape 95"/>
            <p:cNvSpPr txBox="1"/>
            <p:nvPr/>
          </p:nvSpPr>
          <p:spPr>
            <a:xfrm>
              <a:off x="11909749" y="40022231"/>
              <a:ext cx="3791202" cy="1209411"/>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PPr>
              <a:lvl1pPr>
                <a:defRPr>
                  <a:solidFill>
                    <a:srgbClr val="434343"/>
                  </a:solidFill>
                  <a:latin typeface="Montserrat"/>
                  <a:ea typeface="Montserrat"/>
                  <a:cs typeface="Montserrat"/>
                </a:defRPr>
              </a:lvl1pPr>
            </a:lstStyle>
            <a:p>
              <a:r>
                <a:rPr lang="en-US" b="1" dirty="0">
                  <a:sym typeface="Montserrat"/>
                </a:rPr>
                <a:t>Search</a:t>
              </a:r>
              <a:r>
                <a:rPr lang="en-US" dirty="0">
                  <a:sym typeface="Montserrat"/>
                </a:rPr>
                <a:t> page. A question is enter in the system, and the system returns a list of answer to the question ranked in a from of most to less accurate with highlighted matching text.</a:t>
              </a:r>
            </a:p>
          </p:txBody>
        </p:sp>
        <p:grpSp>
          <p:nvGrpSpPr>
            <p:cNvPr id="266" name="Group 265"/>
            <p:cNvGrpSpPr/>
            <p:nvPr/>
          </p:nvGrpSpPr>
          <p:grpSpPr>
            <a:xfrm>
              <a:off x="18021643" y="39684874"/>
              <a:ext cx="2918433" cy="1593008"/>
              <a:chOff x="18210202" y="39699389"/>
              <a:chExt cx="2918433" cy="1593008"/>
            </a:xfrm>
          </p:grpSpPr>
          <p:sp>
            <p:nvSpPr>
              <p:cNvPr id="265" name="Rectangle 264"/>
              <p:cNvSpPr/>
              <p:nvPr/>
            </p:nvSpPr>
            <p:spPr>
              <a:xfrm>
                <a:off x="18210202" y="40184401"/>
                <a:ext cx="2918433" cy="11079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182880" bIns="182880" rtlCol="0" anchor="ctr">
                <a:spAutoFit/>
              </a:bodyPr>
              <a:lstStyle/>
              <a:p>
                <a:pPr algn="ctr"/>
                <a:r>
                  <a:rPr lang="en-US" sz="2400" dirty="0">
                    <a:solidFill>
                      <a:srgbClr val="434343"/>
                    </a:solidFill>
                    <a:latin typeface="Montserrat"/>
                    <a:ea typeface="Montserrat"/>
                    <a:cs typeface="Montserrat"/>
                  </a:rPr>
                  <a:t>Feel free to ask us for a demo</a:t>
                </a:r>
              </a:p>
            </p:txBody>
          </p:sp>
          <p:sp>
            <p:nvSpPr>
              <p:cNvPr id="264" name="Oval 263"/>
              <p:cNvSpPr/>
              <p:nvPr/>
            </p:nvSpPr>
            <p:spPr>
              <a:xfrm>
                <a:off x="20370281" y="39699389"/>
                <a:ext cx="675607" cy="67560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Montserrat"/>
                    <a:ea typeface="Montserrat"/>
                    <a:cs typeface="Montserrat"/>
                    <a:sym typeface="Montserrat"/>
                  </a:rPr>
                  <a:t>!</a:t>
                </a:r>
                <a:endParaRPr lang="en-US" sz="3200" dirty="0">
                  <a:solidFill>
                    <a:schemeClr val="bg1"/>
                  </a:solidFill>
                  <a:latin typeface="Montserrat"/>
                  <a:ea typeface="Montserrat"/>
                  <a:cs typeface="Montserrat"/>
                </a:endParaRPr>
              </a:p>
            </p:txBody>
          </p:sp>
        </p:grpSp>
      </p:grpSp>
      <p:grpSp>
        <p:nvGrpSpPr>
          <p:cNvPr id="29" name="Group 28"/>
          <p:cNvGrpSpPr/>
          <p:nvPr/>
        </p:nvGrpSpPr>
        <p:grpSpPr>
          <a:xfrm>
            <a:off x="852486" y="30787051"/>
            <a:ext cx="9781894" cy="11655660"/>
            <a:chOff x="827113" y="29691720"/>
            <a:chExt cx="9781894" cy="11621785"/>
          </a:xfrm>
        </p:grpSpPr>
        <p:grpSp>
          <p:nvGrpSpPr>
            <p:cNvPr id="83" name="Group 82"/>
            <p:cNvGrpSpPr/>
            <p:nvPr/>
          </p:nvGrpSpPr>
          <p:grpSpPr>
            <a:xfrm>
              <a:off x="827113" y="29691720"/>
              <a:ext cx="9781894" cy="11621785"/>
              <a:chOff x="861526" y="5764249"/>
              <a:chExt cx="9781894" cy="11962242"/>
            </a:xfrm>
          </p:grpSpPr>
          <p:sp>
            <p:nvSpPr>
              <p:cNvPr id="109" name="TextBox 108"/>
              <p:cNvSpPr txBox="1"/>
              <p:nvPr/>
            </p:nvSpPr>
            <p:spPr>
              <a:xfrm>
                <a:off x="861526" y="6218237"/>
                <a:ext cx="9781894" cy="11508254"/>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10" name="Shape 93"/>
              <p:cNvSpPr txBox="1"/>
              <p:nvPr/>
            </p:nvSpPr>
            <p:spPr>
              <a:xfrm>
                <a:off x="1226625" y="5764249"/>
                <a:ext cx="3552896"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small" dirty="0">
                    <a:solidFill>
                      <a:schemeClr val="bg1"/>
                    </a:solidFill>
                    <a:latin typeface="Montserrat"/>
                    <a:ea typeface="Montserrat"/>
                    <a:cs typeface="Montserrat"/>
                    <a:sym typeface="Montserrat"/>
                  </a:rPr>
                  <a:t>Verification</a:t>
                </a:r>
              </a:p>
            </p:txBody>
          </p:sp>
        </p:grpSp>
        <p:sp>
          <p:nvSpPr>
            <p:cNvPr id="267" name="Shape 95"/>
            <p:cNvSpPr txBox="1"/>
            <p:nvPr/>
          </p:nvSpPr>
          <p:spPr>
            <a:xfrm>
              <a:off x="1210901" y="30686563"/>
              <a:ext cx="9121547" cy="920647"/>
            </a:xfrm>
            <a:prstGeom prst="rect">
              <a:avLst/>
            </a:prstGeom>
            <a:noFill/>
            <a:ln>
              <a:noFill/>
            </a:ln>
          </p:spPr>
          <p:txBody>
            <a:bodyPr wrap="square" lIns="0" tIns="0" rIns="0" bIns="0" anchor="t" anchorCtr="0">
              <a:spAutoFit/>
            </a:bodyPr>
            <a:lstStyle/>
            <a:p>
              <a:pPr lvl="0"/>
              <a:r>
                <a:rPr lang="en-US" sz="2000" dirty="0">
                  <a:solidFill>
                    <a:srgbClr val="434343"/>
                  </a:solidFill>
                  <a:latin typeface="Montserrat"/>
                  <a:ea typeface="Montserrat"/>
                  <a:cs typeface="Montserrat"/>
                  <a:sym typeface="Montserrat"/>
                </a:rPr>
                <a:t>The principal feature to be tested on the application is the Search service. Below are two of the unit tests used to verify the quality of this feature:</a:t>
              </a:r>
            </a:p>
          </p:txBody>
        </p:sp>
        <p:grpSp>
          <p:nvGrpSpPr>
            <p:cNvPr id="278" name="Group 277"/>
            <p:cNvGrpSpPr/>
            <p:nvPr/>
          </p:nvGrpSpPr>
          <p:grpSpPr>
            <a:xfrm>
              <a:off x="1175813" y="31648462"/>
              <a:ext cx="9142343" cy="5634755"/>
              <a:chOff x="1174557" y="31934983"/>
              <a:chExt cx="9142343" cy="5634755"/>
            </a:xfrm>
          </p:grpSpPr>
          <p:graphicFrame>
            <p:nvGraphicFramePr>
              <p:cNvPr id="271" name="Shape 351"/>
              <p:cNvGraphicFramePr/>
              <p:nvPr>
                <p:extLst>
                  <p:ext uri="{D42A27DB-BD31-4B8C-83A1-F6EECF244321}">
                    <p14:modId xmlns:p14="http://schemas.microsoft.com/office/powerpoint/2010/main" val="1277631030"/>
                  </p:ext>
                </p:extLst>
              </p:nvPr>
            </p:nvGraphicFramePr>
            <p:xfrm>
              <a:off x="1174557" y="32365208"/>
              <a:ext cx="9121547" cy="5204530"/>
            </p:xfrm>
            <a:graphic>
              <a:graphicData uri="http://schemas.openxmlformats.org/drawingml/2006/table">
                <a:tbl>
                  <a:tblPr>
                    <a:noFill/>
                  </a:tblPr>
                  <a:tblGrid>
                    <a:gridCol w="2426555">
                      <a:extLst>
                        <a:ext uri="{9D8B030D-6E8A-4147-A177-3AD203B41FA5}">
                          <a16:colId xmlns:a16="http://schemas.microsoft.com/office/drawing/2014/main" val="20000"/>
                        </a:ext>
                      </a:extLst>
                    </a:gridCol>
                    <a:gridCol w="6694992">
                      <a:extLst>
                        <a:ext uri="{9D8B030D-6E8A-4147-A177-3AD203B41FA5}">
                          <a16:colId xmlns:a16="http://schemas.microsoft.com/office/drawing/2014/main" val="20001"/>
                        </a:ext>
                      </a:extLst>
                    </a:gridCol>
                  </a:tblGrid>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Id</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1200" kern="1200" dirty="0">
                              <a:solidFill>
                                <a:srgbClr val="434343"/>
                              </a:solidFill>
                              <a:latin typeface="Montserrat"/>
                              <a:ea typeface="Montserrat"/>
                              <a:cs typeface="Montserrat"/>
                            </a:rPr>
                            <a:t>LW3_R&amp;R_IT_01__execute_search_success</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0">
                    <a:tc>
                      <a:txBody>
                        <a:bodyPr/>
                        <a:lstStyle/>
                        <a:p>
                          <a:pPr marL="0" marR="0" lvl="0" indent="0" algn="l" defTabSz="2468880" rtl="0" eaLnBrk="1" fontAlgn="auto" latinLnBrk="0" hangingPunct="1">
                            <a:lnSpc>
                              <a:spcPct val="100000"/>
                            </a:lnSpc>
                            <a:spcBef>
                              <a:spcPts val="0"/>
                            </a:spcBef>
                            <a:spcAft>
                              <a:spcPts val="0"/>
                            </a:spcAft>
                            <a:buClrTx/>
                            <a:buSzTx/>
                            <a:buFontTx/>
                            <a:buNone/>
                            <a:tabLst/>
                            <a:defRPr/>
                          </a:pPr>
                          <a:r>
                            <a:rPr lang="en-US" sz="1200" b="1" dirty="0">
                              <a:solidFill>
                                <a:srgbClr val="FFFFFF"/>
                              </a:solidFill>
                              <a:latin typeface="Montserrat"/>
                              <a:ea typeface="Montserrat"/>
                              <a:cs typeface="Montserrat"/>
                              <a:sym typeface="Montserrat"/>
                            </a:rPr>
                            <a:t>Test Purpose</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1200" kern="1200" dirty="0">
                              <a:solidFill>
                                <a:srgbClr val="434343"/>
                              </a:solidFill>
                              <a:latin typeface="Montserrat"/>
                              <a:ea typeface="Montserrat"/>
                              <a:cs typeface="Montserrat"/>
                            </a:rPr>
                            <a:t>Test that the service properly accepts a search request, and the search is fulfilled efficiently</a:t>
                          </a:r>
                          <a:r>
                            <a:rPr lang="en-US" sz="1200" kern="1200" baseline="0" dirty="0">
                              <a:solidFill>
                                <a:srgbClr val="434343"/>
                              </a:solidFill>
                              <a:latin typeface="Montserrat"/>
                              <a:ea typeface="Montserrat"/>
                              <a:cs typeface="Montserrat"/>
                            </a:rPr>
                            <a:t> </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287357600"/>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Setup</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 Create a test cluster, configuration, and collection in our Retrieve and Rank instance in </a:t>
                          </a:r>
                          <a:r>
                            <a:rPr lang="en-US" sz="1200" kern="1200" dirty="0" err="1">
                              <a:solidFill>
                                <a:srgbClr val="434343"/>
                              </a:solidFill>
                              <a:latin typeface="Montserrat"/>
                              <a:ea typeface="Montserrat"/>
                              <a:cs typeface="Montserrat"/>
                            </a:rPr>
                            <a:t>BlueMix</a:t>
                          </a:r>
                          <a:r>
                            <a:rPr lang="en-US" sz="1200" kern="1200" dirty="0">
                              <a:solidFill>
                                <a:srgbClr val="434343"/>
                              </a:solidFill>
                              <a:latin typeface="Montserrat"/>
                              <a:ea typeface="Montserrat"/>
                              <a:cs typeface="Montserrat"/>
                            </a:rPr>
                            <a:t>.</a:t>
                          </a:r>
                        </a:p>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 Upload the sample document provided into the previously created </a:t>
                          </a:r>
                          <a:r>
                            <a:rPr lang="en-US" sz="1200" kern="1200" dirty="0" err="1">
                              <a:solidFill>
                                <a:srgbClr val="434343"/>
                              </a:solidFill>
                              <a:latin typeface="Montserrat"/>
                              <a:ea typeface="Montserrat"/>
                              <a:cs typeface="Montserrat"/>
                            </a:rPr>
                            <a:t>Solr</a:t>
                          </a:r>
                          <a:r>
                            <a:rPr lang="en-US" sz="1200" kern="1200" dirty="0">
                              <a:solidFill>
                                <a:srgbClr val="434343"/>
                              </a:solidFill>
                              <a:latin typeface="Montserrat"/>
                              <a:ea typeface="Montserrat"/>
                              <a:cs typeface="Montserrat"/>
                            </a:rPr>
                            <a:t> collection.</a:t>
                          </a:r>
                        </a:p>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Train</a:t>
                          </a:r>
                          <a:r>
                            <a:rPr lang="en-US" sz="1200" kern="1200" baseline="0" dirty="0">
                              <a:solidFill>
                                <a:srgbClr val="434343"/>
                              </a:solidFill>
                              <a:latin typeface="Montserrat"/>
                              <a:ea typeface="Montserrat"/>
                              <a:cs typeface="Montserrat"/>
                            </a:rPr>
                            <a:t> the Watson services with the indexed data</a:t>
                          </a:r>
                          <a:endParaRPr lang="en-US" sz="1200" kern="1200" dirty="0">
                            <a:solidFill>
                              <a:srgbClr val="434343"/>
                            </a:solidFill>
                            <a:latin typeface="Montserrat"/>
                            <a:ea typeface="Montserrat"/>
                            <a:cs typeface="Montserrat"/>
                          </a:endParaRPr>
                        </a:p>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 Create a request with end point </a:t>
                          </a:r>
                          <a:r>
                            <a:rPr lang="en-US" sz="1200" kern="1200" dirty="0">
                              <a:solidFill>
                                <a:srgbClr val="434343"/>
                              </a:solidFill>
                              <a:latin typeface="Consolas" panose="020B0609020204030204" pitchFamily="49" charset="0"/>
                              <a:ea typeface="Montserrat"/>
                              <a:cs typeface="Montserrat"/>
                            </a:rPr>
                            <a:t>/service/search</a:t>
                          </a:r>
                          <a:r>
                            <a:rPr lang="en-US" sz="1200" kern="1200" dirty="0">
                              <a:solidFill>
                                <a:srgbClr val="434343"/>
                              </a:solidFill>
                              <a:latin typeface="Montserrat"/>
                              <a:ea typeface="Montserrat"/>
                              <a:cs typeface="Montserrat"/>
                            </a:rPr>
                            <a:t>. </a:t>
                          </a:r>
                        </a:p>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 Equip request with authentication credentials using the test user.</a:t>
                          </a:r>
                        </a:p>
                        <a:p>
                          <a:pPr rtl="0" fontAlgn="base">
                            <a:spcBef>
                              <a:spcPts val="0"/>
                            </a:spcBef>
                            <a:spcAft>
                              <a:spcPts val="0"/>
                            </a:spcAft>
                            <a:buFont typeface="+mj-lt"/>
                            <a:buAutoNum type="arabicPeriod"/>
                          </a:pPr>
                          <a:r>
                            <a:rPr lang="en-US" sz="1200" kern="1200" dirty="0">
                              <a:solidFill>
                                <a:srgbClr val="434343"/>
                              </a:solidFill>
                              <a:latin typeface="Montserrat"/>
                              <a:ea typeface="Montserrat"/>
                              <a:cs typeface="Montserrat"/>
                            </a:rPr>
                            <a:t> Add a parameter to the request named query with value *:* </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1"/>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Input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marL="0" indent="0" algn="l" defTabSz="2468880" rtl="0" eaLnBrk="1" fontAlgn="base" latinLnBrk="0" hangingPunct="1">
                            <a:spcBef>
                              <a:spcPts val="0"/>
                            </a:spcBef>
                            <a:spcAft>
                              <a:spcPts val="0"/>
                            </a:spcAft>
                            <a:buFont typeface="+mj-lt"/>
                            <a:buNone/>
                          </a:pPr>
                          <a:r>
                            <a:rPr lang="en-US" sz="1200" kern="1200" dirty="0">
                              <a:solidFill>
                                <a:srgbClr val="434343"/>
                              </a:solidFill>
                              <a:latin typeface="Montserrat"/>
                              <a:ea typeface="Montserrat"/>
                              <a:cs typeface="Montserrat"/>
                            </a:rPr>
                            <a:t>1. </a:t>
                          </a:r>
                          <a:r>
                            <a:rPr lang="en-US" sz="1200" kern="1200" dirty="0" err="1">
                              <a:solidFill>
                                <a:srgbClr val="434343"/>
                              </a:solidFill>
                              <a:latin typeface="Montserrat"/>
                              <a:ea typeface="Montserrat"/>
                              <a:cs typeface="Montserrat"/>
                            </a:rPr>
                            <a:t>HttpServletRequest</a:t>
                          </a:r>
                          <a:r>
                            <a:rPr lang="en-US" sz="1200" kern="1200" dirty="0">
                              <a:solidFill>
                                <a:srgbClr val="434343"/>
                              </a:solidFill>
                              <a:latin typeface="Montserrat"/>
                              <a:ea typeface="Montserrat"/>
                              <a:cs typeface="Montserrat"/>
                            </a:rPr>
                            <a:t> request</a:t>
                          </a:r>
                        </a:p>
                        <a:p>
                          <a:pPr marL="0" indent="0" algn="l" defTabSz="2468880" rtl="0" eaLnBrk="1" fontAlgn="base" latinLnBrk="0" hangingPunct="1">
                            <a:spcBef>
                              <a:spcPts val="0"/>
                            </a:spcBef>
                            <a:spcAft>
                              <a:spcPts val="0"/>
                            </a:spcAft>
                            <a:buFont typeface="+mj-lt"/>
                            <a:buNone/>
                          </a:pPr>
                          <a:r>
                            <a:rPr lang="en-US" sz="1200" kern="1200" dirty="0">
                              <a:solidFill>
                                <a:srgbClr val="434343"/>
                              </a:solidFill>
                              <a:latin typeface="Montserrat"/>
                              <a:ea typeface="Montserrat"/>
                              <a:cs typeface="Montserrat"/>
                            </a:rPr>
                            <a:t>2. </a:t>
                          </a:r>
                          <a:r>
                            <a:rPr lang="en-US" sz="1200" kern="1200" dirty="0" err="1">
                              <a:solidFill>
                                <a:srgbClr val="434343"/>
                              </a:solidFill>
                              <a:latin typeface="Montserrat"/>
                              <a:ea typeface="Montserrat"/>
                              <a:cs typeface="Montserrat"/>
                            </a:rPr>
                            <a:t>HttpServletResponse</a:t>
                          </a:r>
                          <a:r>
                            <a:rPr lang="en-US" sz="1200" kern="1200" dirty="0">
                              <a:solidFill>
                                <a:srgbClr val="434343"/>
                              </a:solidFill>
                              <a:latin typeface="Montserrat"/>
                              <a:ea typeface="Montserrat"/>
                              <a:cs typeface="Montserrat"/>
                            </a:rPr>
                            <a:t> response</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2"/>
                      </a:ext>
                    </a:extLst>
                  </a:tr>
                  <a:tr h="0">
                    <a:tc rowSpan="2">
                      <a:txBody>
                        <a:bodyPr/>
                        <a:lstStyle/>
                        <a:p>
                          <a:pPr lvl="0" rtl="0">
                            <a:spcBef>
                              <a:spcPts val="0"/>
                            </a:spcBef>
                            <a:buNone/>
                          </a:pPr>
                          <a:r>
                            <a:rPr lang="en-US" sz="1200" b="1" dirty="0">
                              <a:solidFill>
                                <a:srgbClr val="FFFFFF"/>
                              </a:solidFill>
                              <a:latin typeface="Montserrat"/>
                              <a:ea typeface="Montserrat"/>
                              <a:cs typeface="Montserrat"/>
                              <a:sym typeface="Montserrat"/>
                            </a:rPr>
                            <a:t>Expected Output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r>
                            <a:rPr lang="en-US" sz="1200" kern="1200" dirty="0">
                              <a:solidFill>
                                <a:srgbClr val="434343"/>
                              </a:solidFill>
                              <a:latin typeface="Montserrat"/>
                              <a:ea typeface="Montserrat"/>
                              <a:cs typeface="Montserrat"/>
                            </a:rPr>
                            <a:t>The response instance passed to the input must contain a status of 200, first</a:t>
                          </a:r>
                          <a:r>
                            <a:rPr lang="en-US" sz="1200" kern="1200" baseline="0" dirty="0">
                              <a:solidFill>
                                <a:srgbClr val="434343"/>
                              </a:solidFill>
                              <a:latin typeface="Montserrat"/>
                              <a:ea typeface="Montserrat"/>
                              <a:cs typeface="Montserrat"/>
                            </a:rPr>
                            <a:t> result needs to be the most accurate document based on the search query,</a:t>
                          </a:r>
                          <a:r>
                            <a:rPr lang="en-US" sz="1200" kern="1200" dirty="0">
                              <a:solidFill>
                                <a:srgbClr val="434343"/>
                              </a:solidFill>
                              <a:latin typeface="Montserrat"/>
                              <a:ea typeface="Montserrat"/>
                              <a:cs typeface="Montserrat"/>
                            </a:rPr>
                            <a:t> and the body of the response must contain the following JSON (pattern):</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3"/>
                      </a:ext>
                    </a:extLst>
                  </a:tr>
                  <a:tr h="0">
                    <a:tc vMerge="1">
                      <a:txBody>
                        <a:bodyPr/>
                        <a:lstStyle/>
                        <a:p>
                          <a:pPr lvl="0" rtl="0">
                            <a:spcBef>
                              <a:spcPts val="0"/>
                            </a:spcBef>
                            <a:buNone/>
                          </a:pPr>
                          <a:endParaRPr lang="en-US" sz="1200" b="1" dirty="0">
                            <a:solidFill>
                              <a:srgbClr val="FFFFFF"/>
                            </a:solidFill>
                            <a:latin typeface="Montserrat"/>
                            <a:ea typeface="Montserrat"/>
                            <a:cs typeface="Montserrat"/>
                            <a:sym typeface="Montserrat"/>
                          </a:endParaRPr>
                        </a:p>
                      </a:txBody>
                      <a:tcPr marL="63500" marR="63500" marT="63500" marB="63500">
                        <a:lnL w="7620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76200" cap="flat" cmpd="sng">
                          <a:solidFill>
                            <a:srgbClr val="FFFFFF"/>
                          </a:solidFill>
                          <a:prstDash val="solid"/>
                          <a:round/>
                          <a:headEnd type="none" w="med" len="med"/>
                          <a:tailEnd type="none" w="med" len="med"/>
                        </a:lnB>
                        <a:solidFill>
                          <a:srgbClr val="6AA84F"/>
                        </a:solidFill>
                      </a:tcPr>
                    </a:tc>
                    <a:tc>
                      <a:txBody>
                        <a:bodyPr/>
                        <a:lstStyle/>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onsolas" panose="020B0609020204030204" pitchFamily="49" charset="0"/>
                              <a:ea typeface="+mn-ea"/>
                              <a:cs typeface="+mn-cs"/>
                            </a:rPr>
                            <a:t>{</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a:t>
                          </a:r>
                          <a:r>
                            <a:rPr lang="en-US" sz="1000" b="0" i="0" u="none" strike="noStrike" kern="1200" dirty="0" err="1">
                              <a:solidFill>
                                <a:schemeClr val="tx1"/>
                              </a:solidFill>
                              <a:effectLst/>
                              <a:latin typeface="Consolas" panose="020B0609020204030204" pitchFamily="49" charset="0"/>
                              <a:ea typeface="+mn-ea"/>
                              <a:cs typeface="+mn-cs"/>
                            </a:rPr>
                            <a:t>numFound</a:t>
                          </a:r>
                          <a:r>
                            <a:rPr lang="en-US" sz="1000" b="0" i="0" u="none" strike="noStrike" kern="1200" dirty="0">
                              <a:solidFill>
                                <a:schemeClr val="tx1"/>
                              </a:solidFill>
                              <a:effectLst/>
                              <a:latin typeface="Consolas" panose="020B0609020204030204" pitchFamily="49" charset="0"/>
                              <a:ea typeface="+mn-ea"/>
                              <a:cs typeface="+mn-cs"/>
                            </a:rPr>
                            <a:t>": 199,</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"start": 0,</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"docs": {</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"id": "</a:t>
                          </a:r>
                          <a:r>
                            <a:rPr lang="en-US" sz="1000" dirty="0"/>
                            <a:t>aa407ef3-1053-478e-ab67-c5a5450b0385</a:t>
                          </a:r>
                          <a:r>
                            <a:rPr lang="en-US" sz="1000" b="0" i="0" u="none" strike="noStrike" kern="1200" dirty="0">
                              <a:solidFill>
                                <a:schemeClr val="tx1"/>
                              </a:solidFill>
                              <a:effectLst/>
                              <a:latin typeface="Consolas" panose="020B0609020204030204" pitchFamily="49" charset="0"/>
                              <a:ea typeface="+mn-ea"/>
                              <a:cs typeface="+mn-cs"/>
                            </a:rPr>
                            <a:t>",</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"title": "</a:t>
                          </a:r>
                          <a:r>
                            <a:rPr lang="it-IT" sz="1000" dirty="0"/>
                            <a:t>Linden Condo. Ass'n v. McKenna</a:t>
                          </a:r>
                          <a:r>
                            <a:rPr lang="en-US" sz="1000" b="0" i="0" u="none" strike="noStrike" kern="1200" dirty="0">
                              <a:solidFill>
                                <a:schemeClr val="tx1"/>
                              </a:solidFill>
                              <a:effectLst/>
                              <a:latin typeface="Consolas" panose="020B0609020204030204" pitchFamily="49" charset="0"/>
                              <a:ea typeface="+mn-ea"/>
                              <a:cs typeface="+mn-cs"/>
                            </a:rPr>
                            <a:t>",</a:t>
                          </a:r>
                        </a:p>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onsolas" panose="020B0609020204030204" pitchFamily="49" charset="0"/>
                              <a:ea typeface="+mn-ea"/>
                              <a:cs typeface="+mn-cs"/>
                            </a:rPr>
                            <a:t>       “body” :"Supreme Court of Connecticut November 6, 1998, Argued;”</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 ...</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69012671"/>
                      </a:ext>
                    </a:extLst>
                  </a:tr>
                </a:tbl>
              </a:graphicData>
            </a:graphic>
          </p:graphicFrame>
          <p:sp>
            <p:nvSpPr>
              <p:cNvPr id="272" name="Shape 95"/>
              <p:cNvSpPr txBox="1"/>
              <p:nvPr/>
            </p:nvSpPr>
            <p:spPr>
              <a:xfrm>
                <a:off x="1195353" y="31934983"/>
                <a:ext cx="9121547" cy="369332"/>
              </a:xfrm>
              <a:prstGeom prst="rect">
                <a:avLst/>
              </a:prstGeom>
              <a:noFill/>
              <a:ln>
                <a:noFill/>
              </a:ln>
            </p:spPr>
            <p:txBody>
              <a:bodyPr wrap="square" lIns="0" tIns="0" rIns="0" bIns="0" anchor="t" anchorCtr="0">
                <a:spAutoFit/>
              </a:bodyPr>
              <a:lstStyle/>
              <a:p>
                <a:pPr lvl="0" algn="ctr"/>
                <a:r>
                  <a:rPr lang="en-US" sz="2400" b="1" dirty="0">
                    <a:solidFill>
                      <a:srgbClr val="434343"/>
                    </a:solidFill>
                    <a:latin typeface="Montserrat"/>
                    <a:ea typeface="Montserrat"/>
                    <a:cs typeface="Montserrat"/>
                    <a:sym typeface="Montserrat"/>
                  </a:rPr>
                  <a:t>Search query: Sunny day</a:t>
                </a:r>
              </a:p>
            </p:txBody>
          </p:sp>
        </p:grpSp>
        <p:sp>
          <p:nvSpPr>
            <p:cNvPr id="275" name="Shape 95"/>
            <p:cNvSpPr txBox="1"/>
            <p:nvPr/>
          </p:nvSpPr>
          <p:spPr>
            <a:xfrm>
              <a:off x="1175813" y="37328612"/>
              <a:ext cx="9121547" cy="369332"/>
            </a:xfrm>
            <a:prstGeom prst="rect">
              <a:avLst/>
            </a:prstGeom>
            <a:noFill/>
            <a:ln>
              <a:noFill/>
            </a:ln>
          </p:spPr>
          <p:txBody>
            <a:bodyPr wrap="square" lIns="0" tIns="0" rIns="0" bIns="0" anchor="t" anchorCtr="0">
              <a:spAutoFit/>
            </a:bodyPr>
            <a:lstStyle/>
            <a:p>
              <a:pPr lvl="0" algn="ctr"/>
              <a:r>
                <a:rPr lang="en-US" sz="2400" b="1" dirty="0">
                  <a:solidFill>
                    <a:srgbClr val="434343"/>
                  </a:solidFill>
                  <a:latin typeface="Montserrat"/>
                  <a:ea typeface="Montserrat"/>
                  <a:cs typeface="Montserrat"/>
                  <a:sym typeface="Montserrat"/>
                </a:rPr>
                <a:t>Search document: Rainy day</a:t>
              </a:r>
            </a:p>
          </p:txBody>
        </p:sp>
        <p:graphicFrame>
          <p:nvGraphicFramePr>
            <p:cNvPr id="277" name="Shape 351"/>
            <p:cNvGraphicFramePr/>
            <p:nvPr>
              <p:extLst>
                <p:ext uri="{D42A27DB-BD31-4B8C-83A1-F6EECF244321}">
                  <p14:modId xmlns:p14="http://schemas.microsoft.com/office/powerpoint/2010/main" val="2415091210"/>
                </p:ext>
              </p:extLst>
            </p:nvPr>
          </p:nvGraphicFramePr>
          <p:xfrm>
            <a:off x="1196609" y="37692314"/>
            <a:ext cx="9121547" cy="3563393"/>
          </p:xfrm>
          <a:graphic>
            <a:graphicData uri="http://schemas.openxmlformats.org/drawingml/2006/table">
              <a:tbl>
                <a:tblPr>
                  <a:noFill/>
                </a:tblPr>
                <a:tblGrid>
                  <a:gridCol w="2426555">
                    <a:extLst>
                      <a:ext uri="{9D8B030D-6E8A-4147-A177-3AD203B41FA5}">
                        <a16:colId xmlns:a16="http://schemas.microsoft.com/office/drawing/2014/main" val="20000"/>
                      </a:ext>
                    </a:extLst>
                  </a:gridCol>
                  <a:gridCol w="6694992">
                    <a:extLst>
                      <a:ext uri="{9D8B030D-6E8A-4147-A177-3AD203B41FA5}">
                        <a16:colId xmlns:a16="http://schemas.microsoft.com/office/drawing/2014/main" val="20001"/>
                      </a:ext>
                    </a:extLst>
                  </a:gridCol>
                </a:tblGrid>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Id</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indent="0" algn="l" defTabSz="2468880" rtl="0" eaLnBrk="1" fontAlgn="t" latinLnBrk="0" hangingPunct="1">
                          <a:lnSpc>
                            <a:spcPct val="100000"/>
                          </a:lnSpc>
                          <a:spcBef>
                            <a:spcPts val="0"/>
                          </a:spcBef>
                          <a:spcAft>
                            <a:spcPts val="0"/>
                          </a:spcAft>
                          <a:buClrTx/>
                          <a:buSzTx/>
                          <a:buFontTx/>
                          <a:buNone/>
                          <a:tabLst/>
                          <a:defRPr/>
                        </a:pPr>
                        <a:r>
                          <a:rPr lang="en-US" sz="1200" kern="1200" dirty="0">
                            <a:solidFill>
                              <a:srgbClr val="434343"/>
                            </a:solidFill>
                            <a:latin typeface="Montserrat"/>
                            <a:ea typeface="Montserrat"/>
                            <a:cs typeface="Montserrat"/>
                          </a:rPr>
                          <a:t>LW3_R&amp;R_IT_01_execute_search_error</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0">
                  <a:tc>
                    <a:txBody>
                      <a:bodyPr/>
                      <a:lstStyle/>
                      <a:p>
                        <a:pPr marL="0" marR="0" lvl="0" indent="0" algn="l" defTabSz="2468880" rtl="0" eaLnBrk="1" fontAlgn="auto" latinLnBrk="0" hangingPunct="1">
                          <a:lnSpc>
                            <a:spcPct val="100000"/>
                          </a:lnSpc>
                          <a:spcBef>
                            <a:spcPts val="0"/>
                          </a:spcBef>
                          <a:spcAft>
                            <a:spcPts val="0"/>
                          </a:spcAft>
                          <a:buClrTx/>
                          <a:buSzTx/>
                          <a:buFontTx/>
                          <a:buNone/>
                          <a:tabLst/>
                          <a:defRPr/>
                        </a:pPr>
                        <a:r>
                          <a:rPr lang="en-US" sz="1200" b="1" dirty="0">
                            <a:solidFill>
                              <a:srgbClr val="FFFFFF"/>
                            </a:solidFill>
                            <a:latin typeface="Montserrat"/>
                            <a:ea typeface="Montserrat"/>
                            <a:cs typeface="Montserrat"/>
                            <a:sym typeface="Montserrat"/>
                          </a:rPr>
                          <a:t>Test Purpose</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rtl="0" fontAlgn="t">
                          <a:spcBef>
                            <a:spcPts val="0"/>
                          </a:spcBef>
                          <a:spcAft>
                            <a:spcPts val="0"/>
                          </a:spcAft>
                        </a:pPr>
                        <a:r>
                          <a:rPr lang="en-US" sz="1200" kern="1200" dirty="0">
                            <a:solidFill>
                              <a:srgbClr val="434343"/>
                            </a:solidFill>
                            <a:latin typeface="Montserrat"/>
                            <a:ea typeface="Montserrat"/>
                            <a:cs typeface="Montserrat"/>
                          </a:rPr>
                          <a:t>Test that the service properly accepts an invalid search request, and properly returns information about the error.</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287357600"/>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Setup</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rtl="0" fontAlgn="base">
                          <a:spcBef>
                            <a:spcPts val="0"/>
                          </a:spcBef>
                          <a:spcAft>
                            <a:spcPts val="0"/>
                          </a:spcAft>
                          <a:buFont typeface="+mj-lt"/>
                          <a:buNone/>
                        </a:pPr>
                        <a:r>
                          <a:rPr lang="en-US" sz="1200" kern="1200" dirty="0">
                            <a:solidFill>
                              <a:srgbClr val="434343"/>
                            </a:solidFill>
                            <a:latin typeface="Montserrat"/>
                            <a:ea typeface="Montserrat"/>
                            <a:cs typeface="Montserrat"/>
                          </a:rPr>
                          <a:t>1. Create a request with end point </a:t>
                        </a:r>
                        <a:r>
                          <a:rPr lang="en-US" sz="1200" kern="1200" dirty="0">
                            <a:solidFill>
                              <a:srgbClr val="434343"/>
                            </a:solidFill>
                            <a:latin typeface="Consolas" panose="020B0609020204030204" pitchFamily="49" charset="0"/>
                            <a:ea typeface="Montserrat"/>
                            <a:cs typeface="Montserrat"/>
                          </a:rPr>
                          <a:t>/service/search</a:t>
                        </a:r>
                        <a:r>
                          <a:rPr lang="en-US" sz="1200" kern="1200" dirty="0">
                            <a:solidFill>
                              <a:srgbClr val="434343"/>
                            </a:solidFill>
                            <a:latin typeface="Montserrat"/>
                            <a:ea typeface="Montserrat"/>
                            <a:cs typeface="Montserrat"/>
                          </a:rPr>
                          <a:t>. </a:t>
                        </a:r>
                      </a:p>
                      <a:p>
                        <a:pPr rtl="0" fontAlgn="base">
                          <a:spcBef>
                            <a:spcPts val="0"/>
                          </a:spcBef>
                          <a:spcAft>
                            <a:spcPts val="0"/>
                          </a:spcAft>
                          <a:buFont typeface="+mj-lt"/>
                          <a:buNone/>
                        </a:pPr>
                        <a:r>
                          <a:rPr lang="en-US" sz="1200" kern="1200" dirty="0">
                            <a:solidFill>
                              <a:srgbClr val="434343"/>
                            </a:solidFill>
                            <a:latin typeface="Montserrat"/>
                            <a:ea typeface="Montserrat"/>
                            <a:cs typeface="Montserrat"/>
                          </a:rPr>
                          <a:t>2. Equip request with authentication credentials using the test user.</a:t>
                        </a:r>
                      </a:p>
                      <a:p>
                        <a:pPr rtl="0" fontAlgn="base">
                          <a:spcBef>
                            <a:spcPts val="0"/>
                          </a:spcBef>
                          <a:spcAft>
                            <a:spcPts val="0"/>
                          </a:spcAft>
                          <a:buFont typeface="+mj-lt"/>
                          <a:buNone/>
                        </a:pPr>
                        <a:r>
                          <a:rPr lang="en-US" sz="1200" kern="1200" dirty="0">
                            <a:solidFill>
                              <a:srgbClr val="434343"/>
                            </a:solidFill>
                            <a:latin typeface="Montserrat"/>
                            <a:ea typeface="Montserrat"/>
                            <a:cs typeface="Montserrat"/>
                          </a:rPr>
                          <a:t>3. Make sure the parameter named query does not exist in the request.</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1"/>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Input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indent="0" algn="l" defTabSz="2468880" rtl="0" eaLnBrk="1" fontAlgn="base" latinLnBrk="0" hangingPunct="1">
                          <a:spcBef>
                            <a:spcPts val="0"/>
                          </a:spcBef>
                          <a:spcAft>
                            <a:spcPts val="0"/>
                          </a:spcAft>
                          <a:buFont typeface="+mj-lt"/>
                          <a:buNone/>
                        </a:pPr>
                        <a:r>
                          <a:rPr lang="en-US" sz="1200" kern="1200" dirty="0">
                            <a:solidFill>
                              <a:srgbClr val="434343"/>
                            </a:solidFill>
                            <a:latin typeface="Montserrat"/>
                            <a:ea typeface="Montserrat"/>
                            <a:cs typeface="Montserrat"/>
                          </a:rPr>
                          <a:t>1. </a:t>
                        </a:r>
                        <a:r>
                          <a:rPr lang="en-US" sz="1200" kern="1200" dirty="0" err="1">
                            <a:solidFill>
                              <a:srgbClr val="434343"/>
                            </a:solidFill>
                            <a:latin typeface="Montserrat"/>
                            <a:ea typeface="Montserrat"/>
                            <a:cs typeface="Montserrat"/>
                          </a:rPr>
                          <a:t>HttpServletRequest</a:t>
                        </a:r>
                        <a:r>
                          <a:rPr lang="en-US" sz="1200" kern="1200" dirty="0">
                            <a:solidFill>
                              <a:srgbClr val="434343"/>
                            </a:solidFill>
                            <a:latin typeface="Montserrat"/>
                            <a:ea typeface="Montserrat"/>
                            <a:cs typeface="Montserrat"/>
                          </a:rPr>
                          <a:t> request</a:t>
                        </a:r>
                      </a:p>
                      <a:p>
                        <a:pPr marL="0" indent="0" algn="l" defTabSz="2468880" rtl="0" eaLnBrk="1" fontAlgn="base" latinLnBrk="0" hangingPunct="1">
                          <a:spcBef>
                            <a:spcPts val="0"/>
                          </a:spcBef>
                          <a:spcAft>
                            <a:spcPts val="0"/>
                          </a:spcAft>
                          <a:buFont typeface="+mj-lt"/>
                          <a:buNone/>
                        </a:pPr>
                        <a:r>
                          <a:rPr lang="en-US" sz="1200" kern="1200" dirty="0">
                            <a:solidFill>
                              <a:srgbClr val="434343"/>
                            </a:solidFill>
                            <a:latin typeface="Montserrat"/>
                            <a:ea typeface="Montserrat"/>
                            <a:cs typeface="Montserrat"/>
                          </a:rPr>
                          <a:t>2. </a:t>
                        </a:r>
                        <a:r>
                          <a:rPr lang="en-US" sz="1200" kern="1200" dirty="0" err="1">
                            <a:solidFill>
                              <a:srgbClr val="434343"/>
                            </a:solidFill>
                            <a:latin typeface="Montserrat"/>
                            <a:ea typeface="Montserrat"/>
                            <a:cs typeface="Montserrat"/>
                          </a:rPr>
                          <a:t>HttpServletResponse</a:t>
                        </a:r>
                        <a:r>
                          <a:rPr lang="en-US" sz="1200" kern="1200" dirty="0">
                            <a:solidFill>
                              <a:srgbClr val="434343"/>
                            </a:solidFill>
                            <a:latin typeface="Montserrat"/>
                            <a:ea typeface="Montserrat"/>
                            <a:cs typeface="Montserrat"/>
                          </a:rPr>
                          <a:t> response</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2"/>
                    </a:ext>
                  </a:extLst>
                </a:tr>
                <a:tr h="0">
                  <a:tc rowSpan="2">
                    <a:txBody>
                      <a:bodyPr/>
                      <a:lstStyle/>
                      <a:p>
                        <a:pPr lvl="0" rtl="0">
                          <a:spcBef>
                            <a:spcPts val="0"/>
                          </a:spcBef>
                          <a:buNone/>
                        </a:pPr>
                        <a:r>
                          <a:rPr lang="en-US" sz="1200" b="1" dirty="0">
                            <a:solidFill>
                              <a:srgbClr val="FFFFFF"/>
                            </a:solidFill>
                            <a:latin typeface="Montserrat"/>
                            <a:ea typeface="Montserrat"/>
                            <a:cs typeface="Montserrat"/>
                            <a:sym typeface="Montserrat"/>
                          </a:rPr>
                          <a:t>Expected Output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US" sz="1200" kern="1200" dirty="0">
                            <a:solidFill>
                              <a:srgbClr val="434343"/>
                            </a:solidFill>
                            <a:latin typeface="Montserrat"/>
                            <a:ea typeface="Montserrat"/>
                            <a:cs typeface="Montserrat"/>
                          </a:rPr>
                          <a:t>The response instance passed to the input must contain a status of 200, the first results</a:t>
                        </a:r>
                        <a:r>
                          <a:rPr lang="en-US" sz="1200" kern="1200" baseline="0" dirty="0">
                            <a:solidFill>
                              <a:srgbClr val="434343"/>
                            </a:solidFill>
                            <a:latin typeface="Montserrat"/>
                            <a:ea typeface="Montserrat"/>
                            <a:cs typeface="Montserrat"/>
                          </a:rPr>
                          <a:t> should not reflect the most accurate document based on the search query, </a:t>
                        </a:r>
                        <a:r>
                          <a:rPr lang="en-US" sz="1200" kern="1200" dirty="0">
                            <a:solidFill>
                              <a:srgbClr val="434343"/>
                            </a:solidFill>
                            <a:latin typeface="Montserrat"/>
                            <a:ea typeface="Montserrat"/>
                            <a:cs typeface="Montserrat"/>
                          </a:rPr>
                          <a:t> and the body of the response must contain the following JSON:</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3"/>
                    </a:ext>
                  </a:extLst>
                </a:tr>
                <a:tr h="0">
                  <a:tc vMerge="1">
                    <a:txBody>
                      <a:bodyPr/>
                      <a:lstStyle/>
                      <a:p>
                        <a:pPr lvl="0" rtl="0">
                          <a:spcBef>
                            <a:spcPts val="0"/>
                          </a:spcBef>
                          <a:buNone/>
                        </a:pPr>
                        <a:endParaRPr lang="en-US" sz="1200" b="1" dirty="0">
                          <a:solidFill>
                            <a:srgbClr val="FFFFFF"/>
                          </a:solidFill>
                          <a:latin typeface="Montserrat"/>
                          <a:ea typeface="Montserrat"/>
                          <a:cs typeface="Montserrat"/>
                          <a:sym typeface="Montserrat"/>
                        </a:endParaRPr>
                      </a:p>
                    </a:txBody>
                    <a:tcPr marL="63500" marR="63500" marT="63500" marB="63500">
                      <a:lnL w="7620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76200" cap="flat" cmpd="sng">
                        <a:solidFill>
                          <a:srgbClr val="FFFFFF"/>
                        </a:solidFill>
                        <a:prstDash val="solid"/>
                        <a:round/>
                        <a:headEnd type="none" w="med" len="med"/>
                        <a:tailEnd type="none" w="med" len="med"/>
                      </a:lnB>
                      <a:solidFill>
                        <a:srgbClr val="6AA84F"/>
                      </a:solidFill>
                    </a:tcPr>
                  </a:tc>
                  <a:tc>
                    <a:txBody>
                      <a:bodyPr/>
                      <a:lstStyle/>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onsolas" panose="020B0609020204030204" pitchFamily="49" charset="0"/>
                            <a:ea typeface="+mn-ea"/>
                            <a:cs typeface="+mn-cs"/>
                          </a:rPr>
                          <a:t>"docs": {</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"id":</a:t>
                        </a:r>
                        <a:r>
                          <a:rPr lang="en-US" sz="1000" b="0" i="0" u="none" strike="noStrike" kern="1200" baseline="0" dirty="0">
                            <a:solidFill>
                              <a:schemeClr val="tx1"/>
                            </a:solidFill>
                            <a:effectLst/>
                            <a:latin typeface="Consolas" panose="020B0609020204030204" pitchFamily="49" charset="0"/>
                            <a:ea typeface="+mn-ea"/>
                            <a:cs typeface="+mn-cs"/>
                          </a:rPr>
                          <a:t> </a:t>
                        </a:r>
                        <a:r>
                          <a:rPr lang="en-US" sz="1000" dirty="0"/>
                          <a:t>"fc488a05-b07b-4559-be62-abba143f42d6“,</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"title": </a:t>
                        </a:r>
                        <a:r>
                          <a:rPr lang="en-US" sz="1000" dirty="0"/>
                          <a:t>"US Bank N.A. v. Mallory“,</a:t>
                        </a:r>
                        <a:endParaRPr lang="en-US" sz="1000" b="0" i="0" u="none" strike="noStrike" kern="1200" dirty="0">
                          <a:solidFill>
                            <a:schemeClr val="tx1"/>
                          </a:solidFill>
                          <a:effectLst/>
                          <a:latin typeface="Consolas" panose="020B0609020204030204" pitchFamily="49" charset="0"/>
                          <a:ea typeface="+mn-ea"/>
                          <a:cs typeface="+mn-cs"/>
                        </a:endParaRPr>
                      </a:p>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onsolas" panose="020B0609020204030204" pitchFamily="49" charset="0"/>
                            <a:ea typeface="+mn-ea"/>
                            <a:cs typeface="+mn-cs"/>
                          </a:rPr>
                          <a:t>       “body” :"</a:t>
                        </a:r>
                        <a:r>
                          <a:rPr lang="en-US" sz="1000" dirty="0"/>
                          <a:t>Superior Court of Pennsylvania June 10, 2009, Argued</a:t>
                        </a:r>
                        <a:r>
                          <a:rPr lang="en-US" sz="1000" b="0" i="0" u="none" strike="noStrike" kern="1200" dirty="0">
                            <a:solidFill>
                              <a:schemeClr val="tx1"/>
                            </a:solidFill>
                            <a:effectLst/>
                            <a:latin typeface="Consolas" panose="020B0609020204030204" pitchFamily="49" charset="0"/>
                            <a:ea typeface="+mn-ea"/>
                            <a:cs typeface="+mn-cs"/>
                          </a:rPr>
                          <a:t>;”</a:t>
                        </a:r>
                        <a:br>
                          <a:rPr lang="en-US" sz="1000" b="0" i="0" u="none" strike="noStrike" kern="1200" dirty="0">
                            <a:solidFill>
                              <a:schemeClr val="tx1"/>
                            </a:solidFill>
                            <a:effectLst/>
                            <a:latin typeface="Consolas" panose="020B0609020204030204" pitchFamily="49" charset="0"/>
                            <a:ea typeface="+mn-ea"/>
                            <a:cs typeface="+mn-cs"/>
                          </a:rPr>
                        </a:br>
                        <a:r>
                          <a:rPr lang="en-US" sz="1000" b="0" i="0" u="none" strike="noStrike" kern="1200" dirty="0">
                            <a:solidFill>
                              <a:schemeClr val="tx1"/>
                            </a:solidFill>
                            <a:effectLst/>
                            <a:latin typeface="Consolas" panose="020B0609020204030204" pitchFamily="49" charset="0"/>
                            <a:ea typeface="+mn-ea"/>
                            <a:cs typeface="+mn-cs"/>
                          </a:rPr>
                          <a:t>     },</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69012671"/>
                    </a:ext>
                  </a:extLst>
                </a:tr>
              </a:tbl>
            </a:graphicData>
          </a:graphic>
        </p:graphicFrame>
      </p:grpSp>
      <p:grpSp>
        <p:nvGrpSpPr>
          <p:cNvPr id="32" name="Group 31"/>
          <p:cNvGrpSpPr/>
          <p:nvPr/>
        </p:nvGrpSpPr>
        <p:grpSpPr>
          <a:xfrm>
            <a:off x="22193285" y="34280573"/>
            <a:ext cx="9781894" cy="8177492"/>
            <a:chOff x="22240568" y="32696227"/>
            <a:chExt cx="9781894" cy="8375573"/>
          </a:xfrm>
        </p:grpSpPr>
        <p:grpSp>
          <p:nvGrpSpPr>
            <p:cNvPr id="85" name="Group 84"/>
            <p:cNvGrpSpPr/>
            <p:nvPr/>
          </p:nvGrpSpPr>
          <p:grpSpPr>
            <a:xfrm>
              <a:off x="22240568" y="32696227"/>
              <a:ext cx="9781894" cy="8375573"/>
              <a:chOff x="22274981" y="8856772"/>
              <a:chExt cx="9781894" cy="8620933"/>
            </a:xfrm>
          </p:grpSpPr>
          <p:sp>
            <p:nvSpPr>
              <p:cNvPr id="86" name="TextBox 85"/>
              <p:cNvSpPr txBox="1"/>
              <p:nvPr/>
            </p:nvSpPr>
            <p:spPr>
              <a:xfrm>
                <a:off x="22274981" y="9375412"/>
                <a:ext cx="9781894" cy="8102293"/>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7" name="Shape 93"/>
              <p:cNvSpPr txBox="1"/>
              <p:nvPr/>
            </p:nvSpPr>
            <p:spPr>
              <a:xfrm>
                <a:off x="22700053" y="8856772"/>
                <a:ext cx="3200235"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a:solidFill>
                      <a:schemeClr val="bg1"/>
                    </a:solidFill>
                    <a:latin typeface="Montserrat"/>
                    <a:ea typeface="Montserrat"/>
                    <a:cs typeface="Montserrat"/>
                    <a:sym typeface="Montserrat"/>
                  </a:rPr>
                  <a:t>SUMMARY</a:t>
                </a:r>
              </a:p>
            </p:txBody>
          </p:sp>
        </p:grpSp>
        <p:sp>
          <p:nvSpPr>
            <p:cNvPr id="279" name="Shape 95"/>
            <p:cNvSpPr txBox="1"/>
            <p:nvPr/>
          </p:nvSpPr>
          <p:spPr>
            <a:xfrm>
              <a:off x="22642519" y="33790485"/>
              <a:ext cx="8977992" cy="4350199"/>
            </a:xfrm>
            <a:prstGeom prst="rect">
              <a:avLst/>
            </a:prstGeom>
            <a:noFill/>
            <a:ln>
              <a:noFill/>
            </a:ln>
          </p:spPr>
          <p:txBody>
            <a:bodyPr wrap="square" lIns="0" tIns="0" rIns="0" bIns="0" anchor="t" anchorCtr="0">
              <a:spAutoFit/>
            </a:bodyPr>
            <a:lstStyle/>
            <a:p>
              <a:pPr algn="just"/>
              <a:r>
                <a:rPr lang="en-US" sz="3600" dirty="0" err="1">
                  <a:solidFill>
                    <a:srgbClr val="434343"/>
                  </a:solidFill>
                  <a:latin typeface="Montserrat"/>
                  <a:ea typeface="Montserrat"/>
                  <a:cs typeface="Montserrat"/>
                  <a:sym typeface="Montserrat"/>
                </a:rPr>
                <a:t>Legal</a:t>
              </a:r>
              <a:r>
                <a:rPr lang="en-US" sz="3600" dirty="0" err="1">
                  <a:solidFill>
                    <a:srgbClr val="00B050"/>
                  </a:solidFill>
                  <a:latin typeface="Montserrat"/>
                  <a:ea typeface="Montserrat"/>
                  <a:cs typeface="Montserrat"/>
                  <a:sym typeface="Montserrat"/>
                </a:rPr>
                <a:t>Wise</a:t>
              </a:r>
              <a:r>
                <a:rPr lang="en-US" sz="3600" dirty="0">
                  <a:solidFill>
                    <a:srgbClr val="00B050"/>
                  </a:solidFill>
                  <a:latin typeface="Montserrat"/>
                  <a:ea typeface="Montserrat"/>
                  <a:cs typeface="Montserrat"/>
                  <a:sym typeface="Montserrat"/>
                </a:rPr>
                <a:t> 3.0</a:t>
              </a:r>
              <a:r>
                <a:rPr lang="en-US" sz="3600" dirty="0">
                  <a:solidFill>
                    <a:srgbClr val="434343"/>
                  </a:solidFill>
                  <a:latin typeface="Montserrat"/>
                  <a:ea typeface="Montserrat"/>
                  <a:cs typeface="Montserrat"/>
                  <a:sym typeface="Montserrat"/>
                </a:rPr>
                <a:t> </a:t>
              </a:r>
              <a:r>
                <a:rPr lang="en-US" sz="2800" dirty="0">
                  <a:solidFill>
                    <a:srgbClr val="434343"/>
                  </a:solidFill>
                  <a:latin typeface="Montserrat"/>
                  <a:ea typeface="Montserrat"/>
                  <a:cs typeface="Montserrat"/>
                  <a:sym typeface="Montserrat"/>
                </a:rPr>
                <a:t>i</a:t>
              </a:r>
              <a:r>
                <a:rPr lang="en-US" sz="2400" dirty="0">
                  <a:solidFill>
                    <a:srgbClr val="434343"/>
                  </a:solidFill>
                  <a:latin typeface="Montserrat"/>
                  <a:ea typeface="Montserrat"/>
                  <a:cs typeface="Montserrat"/>
                  <a:sym typeface="Montserrat"/>
                </a:rPr>
                <a:t>s a user-friendly web application that provides an accurate and efficient results to an user’s query that could be a simple sentence or question based.  It provides an Storage layer that facilitates the training of the system as well as the storage and retrieval of the application data which increase agility and time to market. Those enhancements will helps lawyers, law students, and law associates to quickly find answers to legal questions and concepts, as well as historical data about previously held legal cases which are part of the main problem presented.</a:t>
              </a:r>
            </a:p>
          </p:txBody>
        </p:sp>
        <p:grpSp>
          <p:nvGrpSpPr>
            <p:cNvPr id="283" name="Group 282"/>
            <p:cNvGrpSpPr/>
            <p:nvPr/>
          </p:nvGrpSpPr>
          <p:grpSpPr>
            <a:xfrm>
              <a:off x="22647439" y="38516433"/>
              <a:ext cx="8977992" cy="1527346"/>
              <a:chOff x="22727306" y="37196093"/>
              <a:chExt cx="8977992" cy="1527346"/>
            </a:xfrm>
          </p:grpSpPr>
          <p:sp>
            <p:nvSpPr>
              <p:cNvPr id="281" name="Shape 95"/>
              <p:cNvSpPr txBox="1"/>
              <p:nvPr/>
            </p:nvSpPr>
            <p:spPr>
              <a:xfrm>
                <a:off x="22727306" y="37196093"/>
                <a:ext cx="8977992" cy="819603"/>
              </a:xfrm>
              <a:prstGeom prst="rect">
                <a:avLst/>
              </a:prstGeom>
              <a:noFill/>
              <a:ln>
                <a:noFill/>
              </a:ln>
            </p:spPr>
            <p:txBody>
              <a:bodyPr wrap="square" lIns="0" tIns="0" rIns="0" bIns="0" anchor="t" anchorCtr="0">
                <a:spAutoFit/>
              </a:bodyPr>
              <a:lstStyle/>
              <a:p>
                <a:pPr lvl="0" algn="ctr"/>
                <a:r>
                  <a:rPr lang="en-US" sz="2800" b="1" dirty="0">
                    <a:solidFill>
                      <a:srgbClr val="434343"/>
                    </a:solidFill>
                    <a:latin typeface="Montserrat"/>
                    <a:ea typeface="Montserrat"/>
                    <a:cs typeface="Montserrat"/>
                    <a:sym typeface="Montserrat"/>
                  </a:rPr>
                  <a:t>To test drive our system</a:t>
                </a:r>
                <a:r>
                  <a:rPr lang="en-US" sz="2800" dirty="0">
                    <a:solidFill>
                      <a:srgbClr val="434343"/>
                    </a:solidFill>
                    <a:latin typeface="Montserrat"/>
                    <a:ea typeface="Montserrat"/>
                    <a:cs typeface="Montserrat"/>
                    <a:sym typeface="Montserrat"/>
                  </a:rPr>
                  <a:t>, </a:t>
                </a:r>
              </a:p>
              <a:p>
                <a:pPr lvl="0" algn="ctr"/>
                <a:r>
                  <a:rPr lang="en-US" sz="2400" dirty="0">
                    <a:solidFill>
                      <a:srgbClr val="434343"/>
                    </a:solidFill>
                    <a:latin typeface="Montserrat"/>
                    <a:ea typeface="Montserrat"/>
                    <a:cs typeface="Montserrat"/>
                    <a:sym typeface="Montserrat"/>
                  </a:rPr>
                  <a:t>Go to the below URL and just register yourself</a:t>
                </a:r>
              </a:p>
            </p:txBody>
          </p:sp>
          <p:sp>
            <p:nvSpPr>
              <p:cNvPr id="282" name="Shape 95"/>
              <p:cNvSpPr txBox="1"/>
              <p:nvPr/>
            </p:nvSpPr>
            <p:spPr>
              <a:xfrm>
                <a:off x="22727306" y="38282115"/>
                <a:ext cx="8977992" cy="441324"/>
              </a:xfrm>
              <a:prstGeom prst="rect">
                <a:avLst/>
              </a:prstGeom>
              <a:noFill/>
              <a:ln>
                <a:noFill/>
              </a:ln>
            </p:spPr>
            <p:txBody>
              <a:bodyPr wrap="square" lIns="0" tIns="0" rIns="0" bIns="0" anchor="t" anchorCtr="0">
                <a:spAutoFit/>
              </a:bodyPr>
              <a:lstStyle/>
              <a:p>
                <a:pPr lvl="0" algn="ctr"/>
                <a:r>
                  <a:rPr lang="en-US" sz="2800" dirty="0">
                    <a:solidFill>
                      <a:srgbClr val="4A86E8"/>
                    </a:solidFill>
                    <a:latin typeface="Montserrat"/>
                    <a:ea typeface="Montserrat"/>
                    <a:cs typeface="Montserrat"/>
                    <a:sym typeface="Montserrat"/>
                  </a:rPr>
                  <a:t>http://legalwise3.mybluemix.net/</a:t>
                </a:r>
              </a:p>
            </p:txBody>
          </p:sp>
        </p:grpSp>
        <p:sp>
          <p:nvSpPr>
            <p:cNvPr id="284" name="Shape 243"/>
            <p:cNvSpPr/>
            <p:nvPr/>
          </p:nvSpPr>
          <p:spPr>
            <a:xfrm>
              <a:off x="25393539" y="40214519"/>
              <a:ext cx="3475952" cy="738664"/>
            </a:xfrm>
            <a:prstGeom prst="rect">
              <a:avLst/>
            </a:prstGeom>
            <a:solidFill>
              <a:srgbClr val="00B050"/>
            </a:solidFill>
            <a:ln>
              <a:noFill/>
            </a:ln>
          </p:spPr>
          <p:txBody>
            <a:bodyPr wrap="none" lIns="182880" tIns="91440" rIns="182880" bIns="91440" anchor="ctr" anchorCtr="0">
              <a:spAutoFit/>
            </a:bodyPr>
            <a:lstStyle/>
            <a:p>
              <a:r>
                <a:rPr lang="en-US" sz="3600" b="1" dirty="0">
                  <a:solidFill>
                    <a:schemeClr val="bg1"/>
                  </a:solidFill>
                  <a:latin typeface="Montserrat"/>
                  <a:ea typeface="Montserrat"/>
                  <a:cs typeface="Montserrat"/>
                  <a:sym typeface="Montserrat"/>
                </a:rPr>
                <a:t>THANK YOU!!</a:t>
              </a:r>
            </a:p>
          </p:txBody>
        </p:sp>
      </p:grpSp>
      <p:grpSp>
        <p:nvGrpSpPr>
          <p:cNvPr id="38" name="Group 37"/>
          <p:cNvGrpSpPr/>
          <p:nvPr/>
        </p:nvGrpSpPr>
        <p:grpSpPr>
          <a:xfrm>
            <a:off x="22256223" y="19040562"/>
            <a:ext cx="9781894" cy="15151086"/>
            <a:chOff x="22274981" y="17657201"/>
            <a:chExt cx="9781894" cy="15151086"/>
          </a:xfrm>
        </p:grpSpPr>
        <p:grpSp>
          <p:nvGrpSpPr>
            <p:cNvPr id="75" name="Group 74"/>
            <p:cNvGrpSpPr/>
            <p:nvPr/>
          </p:nvGrpSpPr>
          <p:grpSpPr>
            <a:xfrm>
              <a:off x="22274981" y="17657201"/>
              <a:ext cx="9781894" cy="15151086"/>
              <a:chOff x="22274981" y="5764249"/>
              <a:chExt cx="9781894" cy="15594933"/>
            </a:xfrm>
          </p:grpSpPr>
          <p:sp>
            <p:nvSpPr>
              <p:cNvPr id="76" name="TextBox 75"/>
              <p:cNvSpPr txBox="1"/>
              <p:nvPr/>
            </p:nvSpPr>
            <p:spPr>
              <a:xfrm>
                <a:off x="22274981" y="6218238"/>
                <a:ext cx="9781894" cy="15140944"/>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7" name="Shape 93"/>
              <p:cNvSpPr txBox="1"/>
              <p:nvPr/>
            </p:nvSpPr>
            <p:spPr>
              <a:xfrm>
                <a:off x="22640080" y="5764249"/>
                <a:ext cx="4416915" cy="839501"/>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cap="small" dirty="0">
                    <a:solidFill>
                      <a:schemeClr val="bg1"/>
                    </a:solidFill>
                    <a:latin typeface="Montserrat"/>
                    <a:ea typeface="Montserrat"/>
                    <a:cs typeface="Montserrat"/>
                    <a:sym typeface="Montserrat"/>
                  </a:rPr>
                  <a:t>Implementation</a:t>
                </a:r>
                <a:endParaRPr lang="en-US" sz="4100" b="1" i="0" u="none" strike="noStrike" cap="small" dirty="0">
                  <a:solidFill>
                    <a:schemeClr val="bg1"/>
                  </a:solidFill>
                  <a:latin typeface="Montserrat"/>
                  <a:ea typeface="Montserrat"/>
                  <a:cs typeface="Montserrat"/>
                  <a:sym typeface="Montserrat"/>
                </a:endParaRPr>
              </a:p>
            </p:txBody>
          </p:sp>
        </p:grpSp>
        <p:sp>
          <p:nvSpPr>
            <p:cNvPr id="285" name="Shape 95"/>
            <p:cNvSpPr txBox="1"/>
            <p:nvPr/>
          </p:nvSpPr>
          <p:spPr>
            <a:xfrm>
              <a:off x="22751531" y="19101232"/>
              <a:ext cx="8828794" cy="553998"/>
            </a:xfrm>
            <a:prstGeom prst="rect">
              <a:avLst/>
            </a:prstGeom>
            <a:noFill/>
            <a:ln>
              <a:noFill/>
            </a:ln>
          </p:spPr>
          <p:txBody>
            <a:bodyPr wrap="square" lIns="0" tIns="0" rIns="0" bIns="0" anchor="t" anchorCtr="0">
              <a:spAutoFit/>
            </a:bodyPr>
            <a:lstStyle/>
            <a:p>
              <a:pPr lvl="0"/>
              <a:r>
                <a:rPr lang="en-US" sz="1800" dirty="0">
                  <a:solidFill>
                    <a:srgbClr val="434343"/>
                  </a:solidFill>
                  <a:latin typeface="Montserrat"/>
                  <a:ea typeface="Montserrat"/>
                  <a:cs typeface="Montserrat"/>
                  <a:sym typeface="Montserrat"/>
                </a:rPr>
                <a:t>The </a:t>
              </a:r>
              <a:r>
                <a:rPr lang="en-US" sz="1800" i="1" dirty="0">
                  <a:solidFill>
                    <a:srgbClr val="434343"/>
                  </a:solidFill>
                  <a:latin typeface="Montserrat"/>
                  <a:ea typeface="Montserrat"/>
                  <a:cs typeface="Montserrat"/>
                  <a:sym typeface="Montserrat"/>
                </a:rPr>
                <a:t>Upload</a:t>
              </a:r>
              <a:r>
                <a:rPr lang="en-US" sz="1800" dirty="0">
                  <a:solidFill>
                    <a:srgbClr val="434343"/>
                  </a:solidFill>
                  <a:latin typeface="Montserrat"/>
                  <a:ea typeface="Montserrat"/>
                  <a:cs typeface="Montserrat"/>
                  <a:sym typeface="Montserrat"/>
                </a:rPr>
                <a:t> service allows administrators to add legal documents to the Data store and Index table. </a:t>
              </a:r>
            </a:p>
          </p:txBody>
        </p:sp>
        <p:sp>
          <p:nvSpPr>
            <p:cNvPr id="382" name="Shape 96"/>
            <p:cNvSpPr/>
            <p:nvPr/>
          </p:nvSpPr>
          <p:spPr>
            <a:xfrm>
              <a:off x="25446562" y="18647250"/>
              <a:ext cx="3089277" cy="430887"/>
            </a:xfrm>
            <a:prstGeom prst="rect">
              <a:avLst/>
            </a:prstGeom>
            <a:solidFill>
              <a:srgbClr val="00B050"/>
            </a:solidFill>
            <a:ln>
              <a:noFill/>
            </a:ln>
          </p:spPr>
          <p:txBody>
            <a:bodyPr wrap="none" lIns="91425" tIns="0" rIns="91425" bIns="0" anchor="ctr" anchorCtr="0">
              <a:spAutoFit/>
            </a:bodyPr>
            <a:lstStyle/>
            <a:p>
              <a:pPr lvl="0">
                <a:spcBef>
                  <a:spcPts val="0"/>
                </a:spcBef>
                <a:buNone/>
              </a:pPr>
              <a:r>
                <a:rPr lang="en-US" sz="2800" cap="small" dirty="0">
                  <a:solidFill>
                    <a:srgbClr val="FFFFFF"/>
                  </a:solidFill>
                  <a:latin typeface="Montserrat"/>
                  <a:ea typeface="Montserrat"/>
                  <a:cs typeface="Montserrat"/>
                  <a:sym typeface="Montserrat"/>
                </a:rPr>
                <a:t>Upload Services</a:t>
              </a:r>
            </a:p>
          </p:txBody>
        </p:sp>
        <p:grpSp>
          <p:nvGrpSpPr>
            <p:cNvPr id="434" name="Group 433"/>
            <p:cNvGrpSpPr/>
            <p:nvPr/>
          </p:nvGrpSpPr>
          <p:grpSpPr>
            <a:xfrm>
              <a:off x="22806850" y="19881804"/>
              <a:ext cx="8718157" cy="5435433"/>
              <a:chOff x="22750319" y="20855667"/>
              <a:chExt cx="8718157" cy="5435433"/>
            </a:xfrm>
          </p:grpSpPr>
          <p:grpSp>
            <p:nvGrpSpPr>
              <p:cNvPr id="384" name="Group 383"/>
              <p:cNvGrpSpPr/>
              <p:nvPr/>
            </p:nvGrpSpPr>
            <p:grpSpPr>
              <a:xfrm>
                <a:off x="22750319" y="20855667"/>
                <a:ext cx="1865088" cy="5430870"/>
                <a:chOff x="167699" y="1389347"/>
                <a:chExt cx="2613208" cy="5301425"/>
              </a:xfrm>
            </p:grpSpPr>
            <p:sp>
              <p:nvSpPr>
                <p:cNvPr id="432" name="Rectangle 431"/>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434343"/>
                      </a:solidFill>
                      <a:latin typeface="Montserrat"/>
                      <a:ea typeface="Montserrat"/>
                      <a:cs typeface="Montserrat"/>
                    </a:rPr>
                    <a:t>Administrator</a:t>
                  </a:r>
                </a:p>
              </p:txBody>
            </p:sp>
            <p:sp>
              <p:nvSpPr>
                <p:cNvPr id="433" name="Rectangle 432"/>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385" name="Oval 384"/>
              <p:cNvSpPr/>
              <p:nvPr/>
            </p:nvSpPr>
            <p:spPr>
              <a:xfrm>
                <a:off x="23565593" y="21248191"/>
                <a:ext cx="234540" cy="218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ounded Rectangle 385"/>
              <p:cNvSpPr/>
              <p:nvPr/>
            </p:nvSpPr>
            <p:spPr>
              <a:xfrm>
                <a:off x="22960856" y="21761986"/>
                <a:ext cx="1444014"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Upload File</a:t>
                </a:r>
                <a:endParaRPr lang="en-US" sz="1600" dirty="0"/>
              </a:p>
            </p:txBody>
          </p:sp>
          <p:cxnSp>
            <p:nvCxnSpPr>
              <p:cNvPr id="387" name="Straight Arrow Connector 386"/>
              <p:cNvCxnSpPr>
                <a:stCxn id="385" idx="4"/>
                <a:endCxn id="386" idx="0"/>
              </p:cNvCxnSpPr>
              <p:nvPr/>
            </p:nvCxnSpPr>
            <p:spPr>
              <a:xfrm>
                <a:off x="23682863" y="21467165"/>
                <a:ext cx="0" cy="29482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88" name="Group 387"/>
              <p:cNvGrpSpPr/>
              <p:nvPr/>
            </p:nvGrpSpPr>
            <p:grpSpPr>
              <a:xfrm>
                <a:off x="24756614" y="20855667"/>
                <a:ext cx="2789335" cy="5430870"/>
                <a:chOff x="167699" y="1389346"/>
                <a:chExt cx="2613208" cy="5430870"/>
              </a:xfrm>
            </p:grpSpPr>
            <p:sp>
              <p:nvSpPr>
                <p:cNvPr id="430" name="Rectangle 429"/>
                <p:cNvSpPr/>
                <p:nvPr/>
              </p:nvSpPr>
              <p:spPr>
                <a:xfrm>
                  <a:off x="167700" y="1389346"/>
                  <a:ext cx="2613207" cy="37338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rgbClr val="434343"/>
                      </a:solidFill>
                      <a:latin typeface="Montserrat"/>
                      <a:ea typeface="Montserrat"/>
                      <a:cs typeface="Montserrat"/>
                    </a:rPr>
                    <a:t>LegalWise</a:t>
                  </a:r>
                  <a:r>
                    <a:rPr lang="en-US" sz="1800" dirty="0">
                      <a:solidFill>
                        <a:srgbClr val="434343"/>
                      </a:solidFill>
                      <a:latin typeface="Montserrat"/>
                      <a:ea typeface="Montserrat"/>
                      <a:cs typeface="Montserrat"/>
                    </a:rPr>
                    <a:t> 3.0</a:t>
                  </a:r>
                </a:p>
              </p:txBody>
            </p:sp>
            <p:sp>
              <p:nvSpPr>
                <p:cNvPr id="431" name="Rectangle 430"/>
                <p:cNvSpPr/>
                <p:nvPr/>
              </p:nvSpPr>
              <p:spPr>
                <a:xfrm>
                  <a:off x="167699" y="1762727"/>
                  <a:ext cx="2613207" cy="505748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389" name="Group 388"/>
              <p:cNvGrpSpPr/>
              <p:nvPr/>
            </p:nvGrpSpPr>
            <p:grpSpPr>
              <a:xfrm>
                <a:off x="27687160" y="20860230"/>
                <a:ext cx="1772747" cy="5430870"/>
                <a:chOff x="167699" y="1389346"/>
                <a:chExt cx="2613208" cy="5301426"/>
              </a:xfrm>
            </p:grpSpPr>
            <p:sp>
              <p:nvSpPr>
                <p:cNvPr id="428" name="Rectangle 427"/>
                <p:cNvSpPr/>
                <p:nvPr/>
              </p:nvSpPr>
              <p:spPr>
                <a:xfrm>
                  <a:off x="167700" y="1389346"/>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434343"/>
                      </a:solidFill>
                      <a:latin typeface="Montserrat"/>
                      <a:ea typeface="Montserrat"/>
                      <a:cs typeface="Montserrat"/>
                    </a:rPr>
                    <a:t>Retrieve And Rank</a:t>
                  </a:r>
                </a:p>
              </p:txBody>
            </p:sp>
            <p:sp>
              <p:nvSpPr>
                <p:cNvPr id="429" name="Rectangle 428"/>
                <p:cNvSpPr/>
                <p:nvPr/>
              </p:nvSpPr>
              <p:spPr>
                <a:xfrm>
                  <a:off x="167699" y="1753827"/>
                  <a:ext cx="2613207" cy="493694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390" name="Group 389"/>
              <p:cNvGrpSpPr/>
              <p:nvPr/>
            </p:nvGrpSpPr>
            <p:grpSpPr>
              <a:xfrm>
                <a:off x="29601116" y="20855667"/>
                <a:ext cx="1867360" cy="5430870"/>
                <a:chOff x="167699" y="1389346"/>
                <a:chExt cx="2613208" cy="5430870"/>
              </a:xfrm>
            </p:grpSpPr>
            <p:sp>
              <p:nvSpPr>
                <p:cNvPr id="426" name="Rectangle 425"/>
                <p:cNvSpPr/>
                <p:nvPr/>
              </p:nvSpPr>
              <p:spPr>
                <a:xfrm>
                  <a:off x="167700" y="1389346"/>
                  <a:ext cx="2613207" cy="37338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434343"/>
                      </a:solidFill>
                      <a:latin typeface="Montserrat"/>
                      <a:ea typeface="Montserrat"/>
                      <a:cs typeface="Montserrat"/>
                    </a:rPr>
                    <a:t>Persistence Layer</a:t>
                  </a:r>
                </a:p>
              </p:txBody>
            </p:sp>
            <p:sp>
              <p:nvSpPr>
                <p:cNvPr id="427" name="Rectangle 426"/>
                <p:cNvSpPr/>
                <p:nvPr/>
              </p:nvSpPr>
              <p:spPr>
                <a:xfrm>
                  <a:off x="167699" y="1762727"/>
                  <a:ext cx="2613207" cy="505748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391" name="Rounded Rectangle 390"/>
              <p:cNvSpPr/>
              <p:nvPr/>
            </p:nvSpPr>
            <p:spPr>
              <a:xfrm>
                <a:off x="25320421" y="21324972"/>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Validate Request</a:t>
                </a:r>
                <a:endParaRPr lang="en-US" sz="1600" dirty="0"/>
              </a:p>
            </p:txBody>
          </p:sp>
          <p:sp>
            <p:nvSpPr>
              <p:cNvPr id="392" name="Diamond 391"/>
              <p:cNvSpPr/>
              <p:nvPr/>
            </p:nvSpPr>
            <p:spPr>
              <a:xfrm>
                <a:off x="25964815" y="22155912"/>
                <a:ext cx="372933" cy="356913"/>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sz="1600">
                  <a:solidFill>
                    <a:srgbClr val="434343"/>
                  </a:solidFill>
                  <a:latin typeface="Montserrat"/>
                  <a:ea typeface="Montserrat"/>
                  <a:cs typeface="Montserrat"/>
                </a:endParaRPr>
              </a:p>
            </p:txBody>
          </p:sp>
          <p:cxnSp>
            <p:nvCxnSpPr>
              <p:cNvPr id="393" name="Straight Arrow Connector 392"/>
              <p:cNvCxnSpPr>
                <a:stCxn id="386" idx="3"/>
                <a:endCxn id="391" idx="1"/>
              </p:cNvCxnSpPr>
              <p:nvPr/>
            </p:nvCxnSpPr>
            <p:spPr>
              <a:xfrm flipV="1">
                <a:off x="24404870" y="21597387"/>
                <a:ext cx="915551" cy="300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91" idx="2"/>
                <a:endCxn id="392" idx="0"/>
              </p:cNvCxnSpPr>
              <p:nvPr/>
            </p:nvCxnSpPr>
            <p:spPr>
              <a:xfrm>
                <a:off x="26151281" y="21869802"/>
                <a:ext cx="1" cy="2861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5" name="Rounded Rectangle 394"/>
              <p:cNvSpPr/>
              <p:nvPr/>
            </p:nvSpPr>
            <p:spPr>
              <a:xfrm>
                <a:off x="27855829" y="21403420"/>
                <a:ext cx="1501104"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File</a:t>
                </a:r>
                <a:endParaRPr lang="en-US" sz="1600" dirty="0"/>
              </a:p>
            </p:txBody>
          </p:sp>
          <p:cxnSp>
            <p:nvCxnSpPr>
              <p:cNvPr id="396" name="Straight Arrow Connector 395"/>
              <p:cNvCxnSpPr>
                <a:stCxn id="392" idx="3"/>
                <a:endCxn id="422" idx="0"/>
              </p:cNvCxnSpPr>
              <p:nvPr/>
            </p:nvCxnSpPr>
            <p:spPr>
              <a:xfrm>
                <a:off x="26337748" y="22334369"/>
                <a:ext cx="443309" cy="56925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7" name="Rounded Rectangle 396"/>
              <p:cNvSpPr/>
              <p:nvPr/>
            </p:nvSpPr>
            <p:spPr>
              <a:xfrm>
                <a:off x="24867128" y="22884119"/>
                <a:ext cx="1052427"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Notify error</a:t>
                </a:r>
                <a:endParaRPr lang="en-US" sz="1600" dirty="0"/>
              </a:p>
            </p:txBody>
          </p:sp>
          <p:cxnSp>
            <p:nvCxnSpPr>
              <p:cNvPr id="398" name="Straight Arrow Connector 397"/>
              <p:cNvCxnSpPr>
                <a:stCxn id="392" idx="1"/>
                <a:endCxn id="397" idx="0"/>
              </p:cNvCxnSpPr>
              <p:nvPr/>
            </p:nvCxnSpPr>
            <p:spPr>
              <a:xfrm flipH="1">
                <a:off x="25393342" y="22334369"/>
                <a:ext cx="571473" cy="54975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9" name="Straight Arrow Connector 398"/>
              <p:cNvCxnSpPr>
                <a:stCxn id="397" idx="1"/>
                <a:endCxn id="417" idx="3"/>
              </p:cNvCxnSpPr>
              <p:nvPr/>
            </p:nvCxnSpPr>
            <p:spPr>
              <a:xfrm flipH="1">
                <a:off x="24404871" y="23156534"/>
                <a:ext cx="462257" cy="73152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0" name="Rounded Rectangle 399"/>
              <p:cNvSpPr/>
              <p:nvPr/>
            </p:nvSpPr>
            <p:spPr>
              <a:xfrm>
                <a:off x="27836868" y="22135604"/>
                <a:ext cx="1501104"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Covert into answer units</a:t>
                </a:r>
                <a:endParaRPr lang="en-US" sz="1600" dirty="0"/>
              </a:p>
            </p:txBody>
          </p:sp>
          <p:cxnSp>
            <p:nvCxnSpPr>
              <p:cNvPr id="401" name="Straight Arrow Connector 400"/>
              <p:cNvCxnSpPr>
                <a:stCxn id="347" idx="2"/>
                <a:endCxn id="400" idx="3"/>
              </p:cNvCxnSpPr>
              <p:nvPr/>
            </p:nvCxnSpPr>
            <p:spPr>
              <a:xfrm flipH="1">
                <a:off x="29337972" y="22253583"/>
                <a:ext cx="1206076" cy="15443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2" name="Rounded Rectangle 401"/>
              <p:cNvSpPr/>
              <p:nvPr/>
            </p:nvSpPr>
            <p:spPr>
              <a:xfrm>
                <a:off x="27833619" y="22924420"/>
                <a:ext cx="1501104"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Return answer units</a:t>
                </a:r>
                <a:endParaRPr lang="en-US" sz="1600" dirty="0"/>
              </a:p>
            </p:txBody>
          </p:sp>
          <p:cxnSp>
            <p:nvCxnSpPr>
              <p:cNvPr id="403" name="Straight Arrow Connector 402"/>
              <p:cNvCxnSpPr>
                <a:stCxn id="400" idx="2"/>
                <a:endCxn id="402" idx="0"/>
              </p:cNvCxnSpPr>
              <p:nvPr/>
            </p:nvCxnSpPr>
            <p:spPr>
              <a:xfrm flipH="1">
                <a:off x="28584171" y="22680434"/>
                <a:ext cx="3249" cy="24398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4" name="Rounded Rectangle 403"/>
              <p:cNvSpPr/>
              <p:nvPr/>
            </p:nvSpPr>
            <p:spPr>
              <a:xfrm>
                <a:off x="25320421" y="23653147"/>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answer units</a:t>
                </a:r>
                <a:endParaRPr lang="en-US" sz="1600" dirty="0"/>
              </a:p>
            </p:txBody>
          </p:sp>
          <p:sp>
            <p:nvSpPr>
              <p:cNvPr id="405" name="Rounded Rectangle 404"/>
              <p:cNvSpPr/>
              <p:nvPr/>
            </p:nvSpPr>
            <p:spPr>
              <a:xfrm>
                <a:off x="25320421" y="24400318"/>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Submit for indexing</a:t>
                </a:r>
                <a:endParaRPr lang="en-US" sz="1600" dirty="0"/>
              </a:p>
            </p:txBody>
          </p:sp>
          <p:cxnSp>
            <p:nvCxnSpPr>
              <p:cNvPr id="406" name="Straight Arrow Connector 405"/>
              <p:cNvCxnSpPr>
                <a:stCxn id="402" idx="1"/>
                <a:endCxn id="404" idx="3"/>
              </p:cNvCxnSpPr>
              <p:nvPr/>
            </p:nvCxnSpPr>
            <p:spPr>
              <a:xfrm flipH="1">
                <a:off x="26982141" y="23196835"/>
                <a:ext cx="851478" cy="7287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7" name="Rounded Rectangle 406"/>
              <p:cNvSpPr/>
              <p:nvPr/>
            </p:nvSpPr>
            <p:spPr>
              <a:xfrm>
                <a:off x="27825488" y="24165774"/>
                <a:ext cx="1491492"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answer units</a:t>
                </a:r>
                <a:endParaRPr lang="en-US" sz="1600" dirty="0"/>
              </a:p>
            </p:txBody>
          </p:sp>
          <p:cxnSp>
            <p:nvCxnSpPr>
              <p:cNvPr id="408" name="Straight Arrow Connector 407"/>
              <p:cNvCxnSpPr>
                <a:stCxn id="404" idx="2"/>
                <a:endCxn id="405" idx="0"/>
              </p:cNvCxnSpPr>
              <p:nvPr/>
            </p:nvCxnSpPr>
            <p:spPr>
              <a:xfrm>
                <a:off x="26151281" y="24197977"/>
                <a:ext cx="0" cy="20234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9" name="Rounded Rectangle 408"/>
              <p:cNvSpPr/>
              <p:nvPr/>
            </p:nvSpPr>
            <p:spPr>
              <a:xfrm>
                <a:off x="27777512" y="24912381"/>
                <a:ext cx="1595655"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Add to Index</a:t>
                </a:r>
              </a:p>
            </p:txBody>
          </p:sp>
          <p:cxnSp>
            <p:nvCxnSpPr>
              <p:cNvPr id="410" name="Straight Arrow Connector 409"/>
              <p:cNvCxnSpPr>
                <a:stCxn id="407" idx="2"/>
                <a:endCxn id="409" idx="0"/>
              </p:cNvCxnSpPr>
              <p:nvPr/>
            </p:nvCxnSpPr>
            <p:spPr>
              <a:xfrm>
                <a:off x="28571234" y="24710604"/>
                <a:ext cx="4106" cy="20177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1" name="Rounded Rectangle 410"/>
              <p:cNvSpPr/>
              <p:nvPr/>
            </p:nvSpPr>
            <p:spPr>
              <a:xfrm>
                <a:off x="27729899" y="25630626"/>
                <a:ext cx="159565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Notify completion</a:t>
                </a:r>
                <a:endParaRPr lang="en-US" sz="1600" dirty="0"/>
              </a:p>
            </p:txBody>
          </p:sp>
          <p:cxnSp>
            <p:nvCxnSpPr>
              <p:cNvPr id="412" name="Straight Arrow Connector 411"/>
              <p:cNvCxnSpPr>
                <a:stCxn id="409" idx="3"/>
                <a:endCxn id="370" idx="1"/>
              </p:cNvCxnSpPr>
              <p:nvPr/>
            </p:nvCxnSpPr>
            <p:spPr>
              <a:xfrm flipV="1">
                <a:off x="29373167" y="25016909"/>
                <a:ext cx="319283" cy="3168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3" name="Rounded Rectangle 412"/>
              <p:cNvSpPr/>
              <p:nvPr/>
            </p:nvSpPr>
            <p:spPr>
              <a:xfrm>
                <a:off x="25320421" y="25601643"/>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rPr>
                  <a:t>Notify success to user</a:t>
                </a:r>
                <a:endParaRPr lang="en-US" sz="1600" dirty="0"/>
              </a:p>
            </p:txBody>
          </p:sp>
          <p:cxnSp>
            <p:nvCxnSpPr>
              <p:cNvPr id="414" name="Straight Arrow Connector 413"/>
              <p:cNvCxnSpPr>
                <a:stCxn id="411" idx="1"/>
                <a:endCxn id="413" idx="3"/>
              </p:cNvCxnSpPr>
              <p:nvPr/>
            </p:nvCxnSpPr>
            <p:spPr>
              <a:xfrm flipH="1" flipV="1">
                <a:off x="26982141" y="25874058"/>
                <a:ext cx="747758" cy="2898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a:stCxn id="413" idx="1"/>
                <a:endCxn id="417" idx="3"/>
              </p:cNvCxnSpPr>
              <p:nvPr/>
            </p:nvCxnSpPr>
            <p:spPr>
              <a:xfrm flipH="1" flipV="1">
                <a:off x="24404871" y="23888054"/>
                <a:ext cx="915550" cy="198600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6" name="Straight Arrow Connector 415"/>
              <p:cNvCxnSpPr>
                <a:stCxn id="405" idx="3"/>
                <a:endCxn id="407" idx="1"/>
              </p:cNvCxnSpPr>
              <p:nvPr/>
            </p:nvCxnSpPr>
            <p:spPr>
              <a:xfrm flipV="1">
                <a:off x="26982141" y="24438189"/>
                <a:ext cx="843347" cy="23454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7" name="Rounded Rectangle 416"/>
              <p:cNvSpPr/>
              <p:nvPr/>
            </p:nvSpPr>
            <p:spPr>
              <a:xfrm>
                <a:off x="22960856" y="23615639"/>
                <a:ext cx="144401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a:t>
                </a:r>
              </a:p>
              <a:p>
                <a:pPr algn="ctr"/>
                <a:r>
                  <a:rPr lang="en-US" sz="1600" dirty="0">
                    <a:solidFill>
                      <a:srgbClr val="434343"/>
                    </a:solidFill>
                    <a:latin typeface="Montserrat"/>
                    <a:ea typeface="Montserrat"/>
                    <a:cs typeface="Montserrat"/>
                  </a:rPr>
                  <a:t>report</a:t>
                </a:r>
              </a:p>
            </p:txBody>
          </p:sp>
          <p:grpSp>
            <p:nvGrpSpPr>
              <p:cNvPr id="418" name="Group 417"/>
              <p:cNvGrpSpPr/>
              <p:nvPr/>
            </p:nvGrpSpPr>
            <p:grpSpPr>
              <a:xfrm>
                <a:off x="23565593" y="25943665"/>
                <a:ext cx="234540" cy="218974"/>
                <a:chOff x="1063866" y="6180491"/>
                <a:chExt cx="234540" cy="218974"/>
              </a:xfrm>
            </p:grpSpPr>
            <p:sp>
              <p:nvSpPr>
                <p:cNvPr id="424" name="Oval 423"/>
                <p:cNvSpPr/>
                <p:nvPr/>
              </p:nvSpPr>
              <p:spPr>
                <a:xfrm>
                  <a:off x="1063866" y="6180491"/>
                  <a:ext cx="234540" cy="218974"/>
                </a:xfrm>
                <a:prstGeom prst="ellipse">
                  <a:avLst/>
                </a:prstGeom>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1109143" y="6222763"/>
                  <a:ext cx="143987" cy="134431"/>
                </a:xfrm>
                <a:prstGeom prst="ellipse">
                  <a:avLst/>
                </a:prstGeom>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9" name="Straight Arrow Connector 418"/>
              <p:cNvCxnSpPr>
                <a:stCxn id="417" idx="2"/>
                <a:endCxn id="424" idx="0"/>
              </p:cNvCxnSpPr>
              <p:nvPr/>
            </p:nvCxnSpPr>
            <p:spPr>
              <a:xfrm flipH="1">
                <a:off x="23682863" y="24160469"/>
                <a:ext cx="1" cy="17831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0" name="Rectangle 419"/>
              <p:cNvSpPr/>
              <p:nvPr/>
            </p:nvSpPr>
            <p:spPr>
              <a:xfrm>
                <a:off x="26502684" y="22267258"/>
                <a:ext cx="979434"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a:solidFill>
                      <a:srgbClr val="434343"/>
                    </a:solidFill>
                    <a:latin typeface="Montserrat"/>
                    <a:ea typeface="Montserrat"/>
                    <a:cs typeface="Montserrat"/>
                  </a:rPr>
                  <a:t>[Success]</a:t>
                </a:r>
              </a:p>
            </p:txBody>
          </p:sp>
          <p:sp>
            <p:nvSpPr>
              <p:cNvPr id="421" name="Rectangle 420"/>
              <p:cNvSpPr/>
              <p:nvPr/>
            </p:nvSpPr>
            <p:spPr>
              <a:xfrm>
                <a:off x="25053874" y="22253850"/>
                <a:ext cx="657231"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a:solidFill>
                      <a:srgbClr val="434343"/>
                    </a:solidFill>
                    <a:latin typeface="Montserrat"/>
                    <a:ea typeface="Montserrat"/>
                    <a:cs typeface="Montserrat"/>
                  </a:rPr>
                  <a:t>[Error]</a:t>
                </a:r>
              </a:p>
            </p:txBody>
          </p:sp>
          <p:sp>
            <p:nvSpPr>
              <p:cNvPr id="422" name="Rounded Rectangle 421"/>
              <p:cNvSpPr/>
              <p:nvPr/>
            </p:nvSpPr>
            <p:spPr>
              <a:xfrm>
                <a:off x="26106022" y="22903619"/>
                <a:ext cx="1350069"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Submit for conversion</a:t>
                </a:r>
                <a:endParaRPr lang="en-US" sz="1600" dirty="0"/>
              </a:p>
            </p:txBody>
          </p:sp>
          <p:cxnSp>
            <p:nvCxnSpPr>
              <p:cNvPr id="423" name="Straight Arrow Connector 422"/>
              <p:cNvCxnSpPr>
                <a:stCxn id="422" idx="3"/>
                <a:endCxn id="395" idx="1"/>
              </p:cNvCxnSpPr>
              <p:nvPr/>
            </p:nvCxnSpPr>
            <p:spPr>
              <a:xfrm flipV="1">
                <a:off x="27456091" y="21539628"/>
                <a:ext cx="399738" cy="163640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485" name="Group 484"/>
            <p:cNvGrpSpPr/>
            <p:nvPr/>
          </p:nvGrpSpPr>
          <p:grpSpPr>
            <a:xfrm>
              <a:off x="22772572" y="26702635"/>
              <a:ext cx="8786712" cy="4964622"/>
              <a:chOff x="22717736" y="26702635"/>
              <a:chExt cx="8786712" cy="4964622"/>
            </a:xfrm>
          </p:grpSpPr>
          <p:grpSp>
            <p:nvGrpSpPr>
              <p:cNvPr id="436" name="Group 435"/>
              <p:cNvGrpSpPr/>
              <p:nvPr/>
            </p:nvGrpSpPr>
            <p:grpSpPr>
              <a:xfrm>
                <a:off x="28690196" y="26702635"/>
                <a:ext cx="2814252" cy="4964619"/>
                <a:chOff x="167699" y="1389347"/>
                <a:chExt cx="2613208" cy="4846287"/>
              </a:xfrm>
            </p:grpSpPr>
            <p:sp>
              <p:nvSpPr>
                <p:cNvPr id="481" name="Rectangle 480"/>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434343"/>
                      </a:solidFill>
                      <a:latin typeface="Montserrat"/>
                      <a:ea typeface="Montserrat"/>
                      <a:cs typeface="Montserrat"/>
                    </a:rPr>
                    <a:t>Retrieve and Rank</a:t>
                  </a:r>
                </a:p>
              </p:txBody>
            </p:sp>
            <p:sp>
              <p:nvSpPr>
                <p:cNvPr id="482" name="Rectangle 481"/>
                <p:cNvSpPr/>
                <p:nvPr/>
              </p:nvSpPr>
              <p:spPr>
                <a:xfrm>
                  <a:off x="167699" y="1753829"/>
                  <a:ext cx="2613207" cy="44818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437" name="Group 436"/>
              <p:cNvGrpSpPr/>
              <p:nvPr/>
            </p:nvGrpSpPr>
            <p:grpSpPr>
              <a:xfrm>
                <a:off x="25703966" y="26702635"/>
                <a:ext cx="2814252" cy="4964622"/>
                <a:chOff x="167699" y="1389347"/>
                <a:chExt cx="2613208" cy="5301425"/>
              </a:xfrm>
            </p:grpSpPr>
            <p:sp>
              <p:nvSpPr>
                <p:cNvPr id="479" name="Rectangle 478"/>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rgbClr val="434343"/>
                      </a:solidFill>
                      <a:latin typeface="Montserrat"/>
                      <a:ea typeface="Montserrat"/>
                      <a:cs typeface="Montserrat"/>
                    </a:rPr>
                    <a:t>LegalWise</a:t>
                  </a:r>
                  <a:r>
                    <a:rPr lang="en-US" sz="1800" dirty="0">
                      <a:solidFill>
                        <a:srgbClr val="434343"/>
                      </a:solidFill>
                      <a:latin typeface="Montserrat"/>
                      <a:ea typeface="Montserrat"/>
                      <a:cs typeface="Montserrat"/>
                    </a:rPr>
                    <a:t> 3.0</a:t>
                  </a:r>
                </a:p>
              </p:txBody>
            </p:sp>
            <p:sp>
              <p:nvSpPr>
                <p:cNvPr id="480" name="Rectangle 479"/>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438" name="Group 437"/>
              <p:cNvGrpSpPr/>
              <p:nvPr/>
            </p:nvGrpSpPr>
            <p:grpSpPr>
              <a:xfrm>
                <a:off x="22717736" y="26702635"/>
                <a:ext cx="2814252" cy="4964622"/>
                <a:chOff x="167699" y="1389347"/>
                <a:chExt cx="2613208" cy="5301425"/>
              </a:xfrm>
            </p:grpSpPr>
            <p:sp>
              <p:nvSpPr>
                <p:cNvPr id="477" name="Rectangle 476"/>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434343"/>
                      </a:solidFill>
                      <a:latin typeface="Montserrat"/>
                      <a:ea typeface="Montserrat"/>
                      <a:cs typeface="Montserrat"/>
                    </a:rPr>
                    <a:t>Administrator</a:t>
                  </a:r>
                </a:p>
              </p:txBody>
            </p:sp>
            <p:sp>
              <p:nvSpPr>
                <p:cNvPr id="478" name="Rectangle 477"/>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439" name="Oval 438"/>
              <p:cNvSpPr/>
              <p:nvPr/>
            </p:nvSpPr>
            <p:spPr>
              <a:xfrm>
                <a:off x="24034364" y="27206792"/>
                <a:ext cx="234540" cy="218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ounded Rectangle 439"/>
              <p:cNvSpPr/>
              <p:nvPr/>
            </p:nvSpPr>
            <p:spPr>
              <a:xfrm>
                <a:off x="23320774" y="27584380"/>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Submit text to search</a:t>
                </a:r>
                <a:endParaRPr lang="en-US" sz="1600" dirty="0"/>
              </a:p>
            </p:txBody>
          </p:sp>
          <p:cxnSp>
            <p:nvCxnSpPr>
              <p:cNvPr id="441" name="Straight Arrow Connector 440"/>
              <p:cNvCxnSpPr>
                <a:stCxn id="439" idx="4"/>
                <a:endCxn id="440" idx="0"/>
              </p:cNvCxnSpPr>
              <p:nvPr/>
            </p:nvCxnSpPr>
            <p:spPr>
              <a:xfrm>
                <a:off x="24151634" y="27425766"/>
                <a:ext cx="0" cy="15861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stCxn id="440" idx="3"/>
                <a:endCxn id="444" idx="1"/>
              </p:cNvCxnSpPr>
              <p:nvPr/>
            </p:nvCxnSpPr>
            <p:spPr>
              <a:xfrm flipV="1">
                <a:off x="24982494" y="27472747"/>
                <a:ext cx="1297738" cy="38404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443" name="Group 442"/>
              <p:cNvGrpSpPr/>
              <p:nvPr/>
            </p:nvGrpSpPr>
            <p:grpSpPr>
              <a:xfrm>
                <a:off x="23695738" y="31209721"/>
                <a:ext cx="234540" cy="218974"/>
                <a:chOff x="1063866" y="6180491"/>
                <a:chExt cx="234540" cy="218974"/>
              </a:xfrm>
            </p:grpSpPr>
            <p:sp>
              <p:nvSpPr>
                <p:cNvPr id="475" name="Oval 474"/>
                <p:cNvSpPr/>
                <p:nvPr/>
              </p:nvSpPr>
              <p:spPr>
                <a:xfrm>
                  <a:off x="1063866" y="6180491"/>
                  <a:ext cx="234540" cy="218974"/>
                </a:xfrm>
                <a:prstGeom prst="ellipse">
                  <a:avLst/>
                </a:prstGeom>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109143" y="6222763"/>
                  <a:ext cx="143987" cy="134431"/>
                </a:xfrm>
                <a:prstGeom prst="ellipse">
                  <a:avLst/>
                </a:prstGeom>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4" name="Rounded Rectangle 443"/>
              <p:cNvSpPr/>
              <p:nvPr/>
            </p:nvSpPr>
            <p:spPr>
              <a:xfrm>
                <a:off x="26280232" y="27200332"/>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Validate Request</a:t>
                </a:r>
                <a:endParaRPr lang="en-US" sz="1600" dirty="0"/>
              </a:p>
            </p:txBody>
          </p:sp>
          <p:sp>
            <p:nvSpPr>
              <p:cNvPr id="445" name="Diamond 444"/>
              <p:cNvSpPr/>
              <p:nvPr/>
            </p:nvSpPr>
            <p:spPr>
              <a:xfrm>
                <a:off x="26924626" y="28031272"/>
                <a:ext cx="372933" cy="356913"/>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sz="1600">
                  <a:solidFill>
                    <a:srgbClr val="434343"/>
                  </a:solidFill>
                  <a:latin typeface="Montserrat"/>
                  <a:ea typeface="Montserrat"/>
                  <a:cs typeface="Montserrat"/>
                </a:endParaRPr>
              </a:p>
            </p:txBody>
          </p:sp>
          <p:cxnSp>
            <p:nvCxnSpPr>
              <p:cNvPr id="446" name="Straight Arrow Connector 445"/>
              <p:cNvCxnSpPr>
                <a:stCxn id="444" idx="2"/>
                <a:endCxn id="445" idx="0"/>
              </p:cNvCxnSpPr>
              <p:nvPr/>
            </p:nvCxnSpPr>
            <p:spPr>
              <a:xfrm>
                <a:off x="27111092" y="27745162"/>
                <a:ext cx="1" cy="2861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445" idx="3"/>
                <a:endCxn id="452" idx="0"/>
              </p:cNvCxnSpPr>
              <p:nvPr/>
            </p:nvCxnSpPr>
            <p:spPr>
              <a:xfrm>
                <a:off x="27297559" y="28209729"/>
                <a:ext cx="425631" cy="52972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48" name="Rounded Rectangle 447"/>
              <p:cNvSpPr/>
              <p:nvPr/>
            </p:nvSpPr>
            <p:spPr>
              <a:xfrm>
                <a:off x="25816086" y="28735281"/>
                <a:ext cx="1052427" cy="8172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Send error report</a:t>
                </a:r>
                <a:endParaRPr lang="en-US" sz="1600" dirty="0"/>
              </a:p>
            </p:txBody>
          </p:sp>
          <p:cxnSp>
            <p:nvCxnSpPr>
              <p:cNvPr id="449" name="Straight Arrow Connector 448"/>
              <p:cNvCxnSpPr>
                <a:stCxn id="445" idx="1"/>
                <a:endCxn id="448" idx="0"/>
              </p:cNvCxnSpPr>
              <p:nvPr/>
            </p:nvCxnSpPr>
            <p:spPr>
              <a:xfrm flipH="1">
                <a:off x="26342300" y="28209729"/>
                <a:ext cx="582326" cy="52555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0" name="Rectangle 449"/>
              <p:cNvSpPr/>
              <p:nvPr/>
            </p:nvSpPr>
            <p:spPr>
              <a:xfrm>
                <a:off x="27462495" y="28142618"/>
                <a:ext cx="979434"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a:solidFill>
                      <a:srgbClr val="434343"/>
                    </a:solidFill>
                    <a:latin typeface="Montserrat"/>
                    <a:ea typeface="Montserrat"/>
                    <a:cs typeface="Montserrat"/>
                  </a:rPr>
                  <a:t>[Success]</a:t>
                </a:r>
              </a:p>
            </p:txBody>
          </p:sp>
          <p:sp>
            <p:nvSpPr>
              <p:cNvPr id="451" name="Rectangle 450"/>
              <p:cNvSpPr/>
              <p:nvPr/>
            </p:nvSpPr>
            <p:spPr>
              <a:xfrm>
                <a:off x="26013685" y="28129210"/>
                <a:ext cx="657231"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a:solidFill>
                      <a:srgbClr val="434343"/>
                    </a:solidFill>
                    <a:latin typeface="Montserrat"/>
                    <a:ea typeface="Montserrat"/>
                    <a:cs typeface="Montserrat"/>
                  </a:rPr>
                  <a:t>[Error]</a:t>
                </a:r>
              </a:p>
            </p:txBody>
          </p:sp>
          <p:sp>
            <p:nvSpPr>
              <p:cNvPr id="452" name="Rounded Rectangle 451"/>
              <p:cNvSpPr/>
              <p:nvPr/>
            </p:nvSpPr>
            <p:spPr>
              <a:xfrm>
                <a:off x="27048155" y="28739450"/>
                <a:ext cx="1350069"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Build query</a:t>
                </a:r>
                <a:endParaRPr lang="en-US" sz="1600" dirty="0"/>
              </a:p>
            </p:txBody>
          </p:sp>
          <p:sp>
            <p:nvSpPr>
              <p:cNvPr id="453" name="Rounded Rectangle 452"/>
              <p:cNvSpPr/>
              <p:nvPr/>
            </p:nvSpPr>
            <p:spPr>
              <a:xfrm>
                <a:off x="29167404" y="27773941"/>
                <a:ext cx="1928672"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query</a:t>
                </a:r>
                <a:endParaRPr lang="en-US" sz="1600" dirty="0"/>
              </a:p>
            </p:txBody>
          </p:sp>
          <p:sp>
            <p:nvSpPr>
              <p:cNvPr id="454" name="Rounded Rectangle 453"/>
              <p:cNvSpPr/>
              <p:nvPr/>
            </p:nvSpPr>
            <p:spPr>
              <a:xfrm>
                <a:off x="27048154" y="29267095"/>
                <a:ext cx="1350069"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Submit to R&amp;R</a:t>
                </a:r>
                <a:endParaRPr lang="en-US" sz="1600" dirty="0"/>
              </a:p>
            </p:txBody>
          </p:sp>
          <p:sp>
            <p:nvSpPr>
              <p:cNvPr id="455" name="Rounded Rectangle 454"/>
              <p:cNvSpPr/>
              <p:nvPr/>
            </p:nvSpPr>
            <p:spPr>
              <a:xfrm>
                <a:off x="29167404" y="28295057"/>
                <a:ext cx="1928672" cy="8172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Applied Machine Learning algorithm </a:t>
                </a:r>
                <a:endParaRPr lang="en-US" sz="1600" dirty="0"/>
              </a:p>
            </p:txBody>
          </p:sp>
          <p:cxnSp>
            <p:nvCxnSpPr>
              <p:cNvPr id="456" name="Straight Arrow Connector 455"/>
              <p:cNvCxnSpPr>
                <a:stCxn id="452" idx="2"/>
                <a:endCxn id="454" idx="0"/>
              </p:cNvCxnSpPr>
              <p:nvPr/>
            </p:nvCxnSpPr>
            <p:spPr>
              <a:xfrm flipH="1">
                <a:off x="27723189" y="29011865"/>
                <a:ext cx="1" cy="25523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a:stCxn id="454" idx="3"/>
                <a:endCxn id="453" idx="1"/>
              </p:cNvCxnSpPr>
              <p:nvPr/>
            </p:nvCxnSpPr>
            <p:spPr>
              <a:xfrm flipV="1">
                <a:off x="28398223" y="27910149"/>
                <a:ext cx="769181" cy="162936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8" name="Rounded Rectangle 457"/>
              <p:cNvSpPr/>
              <p:nvPr/>
            </p:nvSpPr>
            <p:spPr>
              <a:xfrm>
                <a:off x="29167404" y="30202074"/>
                <a:ext cx="1928672" cy="8172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600" dirty="0">
                    <a:solidFill>
                      <a:srgbClr val="434343"/>
                    </a:solidFill>
                    <a:latin typeface="Montserrat"/>
                    <a:ea typeface="Montserrat"/>
                    <a:cs typeface="Montserrat"/>
                  </a:rPr>
                  <a:t>Build response whit highlighted text</a:t>
                </a:r>
                <a:endParaRPr lang="en-US" sz="1600" dirty="0"/>
              </a:p>
            </p:txBody>
          </p:sp>
          <p:sp>
            <p:nvSpPr>
              <p:cNvPr id="459" name="Rounded Rectangle 458"/>
              <p:cNvSpPr/>
              <p:nvPr/>
            </p:nvSpPr>
            <p:spPr>
              <a:xfrm>
                <a:off x="29167404" y="31297825"/>
                <a:ext cx="1928672"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Return results</a:t>
                </a:r>
                <a:endParaRPr lang="en-US" sz="1600" dirty="0"/>
              </a:p>
            </p:txBody>
          </p:sp>
          <p:cxnSp>
            <p:nvCxnSpPr>
              <p:cNvPr id="460" name="Straight Arrow Connector 459"/>
              <p:cNvCxnSpPr>
                <a:stCxn id="453" idx="2"/>
                <a:endCxn id="455" idx="0"/>
              </p:cNvCxnSpPr>
              <p:nvPr/>
            </p:nvCxnSpPr>
            <p:spPr>
              <a:xfrm>
                <a:off x="30131740" y="28046356"/>
                <a:ext cx="0" cy="24870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1" name="Straight Arrow Connector 460"/>
              <p:cNvCxnSpPr>
                <a:stCxn id="455" idx="2"/>
                <a:endCxn id="435" idx="0"/>
              </p:cNvCxnSpPr>
              <p:nvPr/>
            </p:nvCxnSpPr>
            <p:spPr>
              <a:xfrm>
                <a:off x="30131740" y="29112302"/>
                <a:ext cx="0" cy="29138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2" name="Straight Arrow Connector 461"/>
              <p:cNvCxnSpPr>
                <a:stCxn id="458" idx="2"/>
                <a:endCxn id="459" idx="0"/>
              </p:cNvCxnSpPr>
              <p:nvPr/>
            </p:nvCxnSpPr>
            <p:spPr>
              <a:xfrm>
                <a:off x="30131740" y="31019319"/>
                <a:ext cx="0" cy="27850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3" name="Straight Arrow Connector 462"/>
              <p:cNvCxnSpPr>
                <a:stCxn id="459" idx="1"/>
                <a:endCxn id="464" idx="3"/>
              </p:cNvCxnSpPr>
              <p:nvPr/>
            </p:nvCxnSpPr>
            <p:spPr>
              <a:xfrm flipH="1" flipV="1">
                <a:off x="28010826" y="30186912"/>
                <a:ext cx="1156578" cy="124712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4" name="Rounded Rectangle 463"/>
              <p:cNvSpPr/>
              <p:nvPr/>
            </p:nvSpPr>
            <p:spPr>
              <a:xfrm>
                <a:off x="26189469" y="30050704"/>
                <a:ext cx="1821357"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results</a:t>
                </a:r>
                <a:endParaRPr lang="en-US" sz="1600" dirty="0"/>
              </a:p>
            </p:txBody>
          </p:sp>
          <p:sp>
            <p:nvSpPr>
              <p:cNvPr id="465" name="Rounded Rectangle 464"/>
              <p:cNvSpPr/>
              <p:nvPr/>
            </p:nvSpPr>
            <p:spPr>
              <a:xfrm>
                <a:off x="26189469" y="30555711"/>
                <a:ext cx="1821356"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Build result list</a:t>
                </a:r>
                <a:endParaRPr lang="en-US" sz="1600" dirty="0"/>
              </a:p>
            </p:txBody>
          </p:sp>
          <p:sp>
            <p:nvSpPr>
              <p:cNvPr id="466" name="Rounded Rectangle 465"/>
              <p:cNvSpPr/>
              <p:nvPr/>
            </p:nvSpPr>
            <p:spPr>
              <a:xfrm>
                <a:off x="26189469" y="31136834"/>
                <a:ext cx="1821357" cy="27241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rPr>
                  <a:t>Return </a:t>
                </a:r>
                <a:r>
                  <a:rPr lang="en-US" sz="1600" dirty="0">
                    <a:solidFill>
                      <a:srgbClr val="434343"/>
                    </a:solidFill>
                    <a:latin typeface="Montserrat"/>
                    <a:ea typeface="Montserrat"/>
                    <a:cs typeface="Montserrat"/>
                  </a:rPr>
                  <a:t>result list</a:t>
                </a:r>
                <a:endParaRPr lang="en-US" sz="1600" dirty="0"/>
              </a:p>
            </p:txBody>
          </p:sp>
          <p:cxnSp>
            <p:nvCxnSpPr>
              <p:cNvPr id="467" name="Straight Arrow Connector 466"/>
              <p:cNvCxnSpPr>
                <a:stCxn id="465" idx="2"/>
                <a:endCxn id="466" idx="0"/>
              </p:cNvCxnSpPr>
              <p:nvPr/>
            </p:nvCxnSpPr>
            <p:spPr>
              <a:xfrm>
                <a:off x="27100147" y="30828126"/>
                <a:ext cx="1" cy="3087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8" name="Straight Arrow Connector 467"/>
              <p:cNvCxnSpPr>
                <a:stCxn id="464" idx="2"/>
                <a:endCxn id="465" idx="0"/>
              </p:cNvCxnSpPr>
              <p:nvPr/>
            </p:nvCxnSpPr>
            <p:spPr>
              <a:xfrm flipH="1">
                <a:off x="27100147" y="30323119"/>
                <a:ext cx="1" cy="23259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9" name="Rounded Rectangle 468"/>
              <p:cNvSpPr/>
              <p:nvPr/>
            </p:nvSpPr>
            <p:spPr>
              <a:xfrm>
                <a:off x="22883124" y="28822514"/>
                <a:ext cx="144401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a:t>
                </a:r>
              </a:p>
              <a:p>
                <a:pPr algn="ctr"/>
                <a:r>
                  <a:rPr lang="en-US" sz="1600" dirty="0">
                    <a:solidFill>
                      <a:srgbClr val="434343"/>
                    </a:solidFill>
                    <a:latin typeface="Montserrat"/>
                    <a:ea typeface="Montserrat"/>
                    <a:cs typeface="Montserrat"/>
                  </a:rPr>
                  <a:t>Error report</a:t>
                </a:r>
              </a:p>
            </p:txBody>
          </p:sp>
          <p:sp>
            <p:nvSpPr>
              <p:cNvPr id="470" name="Rounded Rectangle 469"/>
              <p:cNvSpPr/>
              <p:nvPr/>
            </p:nvSpPr>
            <p:spPr>
              <a:xfrm>
                <a:off x="23894851" y="30249819"/>
                <a:ext cx="1444015"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a:solidFill>
                      <a:srgbClr val="434343"/>
                    </a:solidFill>
                    <a:latin typeface="Montserrat"/>
                    <a:ea typeface="Montserrat"/>
                    <a:cs typeface="Montserrat"/>
                  </a:rPr>
                  <a:t>Receive results</a:t>
                </a:r>
              </a:p>
            </p:txBody>
          </p:sp>
          <p:cxnSp>
            <p:nvCxnSpPr>
              <p:cNvPr id="471" name="Straight Arrow Connector 470"/>
              <p:cNvCxnSpPr>
                <a:stCxn id="470" idx="2"/>
                <a:endCxn id="475" idx="7"/>
              </p:cNvCxnSpPr>
              <p:nvPr/>
            </p:nvCxnSpPr>
            <p:spPr>
              <a:xfrm flipH="1">
                <a:off x="23895930" y="30794649"/>
                <a:ext cx="720929" cy="44714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2" name="Straight Arrow Connector 471"/>
              <p:cNvCxnSpPr>
                <a:stCxn id="469" idx="2"/>
                <a:endCxn id="475" idx="0"/>
              </p:cNvCxnSpPr>
              <p:nvPr/>
            </p:nvCxnSpPr>
            <p:spPr>
              <a:xfrm>
                <a:off x="23605132" y="29367344"/>
                <a:ext cx="207876" cy="184237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a:stCxn id="448" idx="1"/>
                <a:endCxn id="469" idx="3"/>
              </p:cNvCxnSpPr>
              <p:nvPr/>
            </p:nvCxnSpPr>
            <p:spPr>
              <a:xfrm flipH="1" flipV="1">
                <a:off x="24327139" y="29094929"/>
                <a:ext cx="1488947" cy="4897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a:stCxn id="466" idx="1"/>
                <a:endCxn id="470" idx="3"/>
              </p:cNvCxnSpPr>
              <p:nvPr/>
            </p:nvCxnSpPr>
            <p:spPr>
              <a:xfrm flipH="1" flipV="1">
                <a:off x="25338866" y="30522234"/>
                <a:ext cx="850603" cy="7508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83" name="Shape 95"/>
            <p:cNvSpPr txBox="1"/>
            <p:nvPr/>
          </p:nvSpPr>
          <p:spPr>
            <a:xfrm>
              <a:off x="22751531" y="25973561"/>
              <a:ext cx="8828794" cy="553998"/>
            </a:xfrm>
            <a:prstGeom prst="rect">
              <a:avLst/>
            </a:prstGeom>
            <a:noFill/>
            <a:ln>
              <a:noFill/>
            </a:ln>
          </p:spPr>
          <p:txBody>
            <a:bodyPr wrap="square" lIns="0" tIns="0" rIns="0" bIns="0" anchor="t" anchorCtr="0">
              <a:spAutoFit/>
            </a:bodyPr>
            <a:lstStyle/>
            <a:p>
              <a:pPr lvl="0"/>
              <a:r>
                <a:rPr lang="en-US" sz="1800" dirty="0">
                  <a:solidFill>
                    <a:srgbClr val="434343"/>
                  </a:solidFill>
                  <a:latin typeface="Montserrat"/>
                  <a:ea typeface="Montserrat"/>
                  <a:cs typeface="Montserrat"/>
                  <a:sym typeface="Montserrat"/>
                </a:rPr>
                <a:t>The </a:t>
              </a:r>
              <a:r>
                <a:rPr lang="en-US" sz="1800" i="1" dirty="0">
                  <a:solidFill>
                    <a:srgbClr val="434343"/>
                  </a:solidFill>
                  <a:latin typeface="Montserrat"/>
                  <a:ea typeface="Montserrat"/>
                  <a:cs typeface="Montserrat"/>
                  <a:sym typeface="Montserrat"/>
                </a:rPr>
                <a:t>Search</a:t>
              </a:r>
              <a:r>
                <a:rPr lang="en-US" sz="1800" dirty="0">
                  <a:solidFill>
                    <a:srgbClr val="434343"/>
                  </a:solidFill>
                  <a:latin typeface="Montserrat"/>
                  <a:ea typeface="Montserrat"/>
                  <a:cs typeface="Montserrat"/>
                  <a:sym typeface="Montserrat"/>
                </a:rPr>
                <a:t> service return legal documents that match a specified text criteria. </a:t>
              </a:r>
            </a:p>
          </p:txBody>
        </p:sp>
        <p:sp>
          <p:nvSpPr>
            <p:cNvPr id="484" name="Shape 96"/>
            <p:cNvSpPr/>
            <p:nvPr/>
          </p:nvSpPr>
          <p:spPr>
            <a:xfrm>
              <a:off x="25467401" y="25519579"/>
              <a:ext cx="3044393" cy="430887"/>
            </a:xfrm>
            <a:prstGeom prst="rect">
              <a:avLst/>
            </a:prstGeom>
            <a:solidFill>
              <a:srgbClr val="00B050"/>
            </a:solidFill>
            <a:ln>
              <a:noFill/>
            </a:ln>
          </p:spPr>
          <p:txBody>
            <a:bodyPr wrap="none" lIns="91425" tIns="0" rIns="91425" bIns="0" anchor="ctr" anchorCtr="0">
              <a:spAutoFit/>
            </a:bodyPr>
            <a:lstStyle/>
            <a:p>
              <a:pPr lvl="0">
                <a:spcBef>
                  <a:spcPts val="0"/>
                </a:spcBef>
                <a:buNone/>
              </a:pPr>
              <a:r>
                <a:rPr lang="en-US" sz="2800" cap="small" dirty="0">
                  <a:solidFill>
                    <a:srgbClr val="FFFFFF"/>
                  </a:solidFill>
                  <a:latin typeface="Montserrat"/>
                  <a:ea typeface="Montserrat"/>
                  <a:cs typeface="Montserrat"/>
                  <a:sym typeface="Montserrat"/>
                </a:rPr>
                <a:t>Search Services</a:t>
              </a:r>
            </a:p>
          </p:txBody>
        </p:sp>
      </p:grpSp>
      <p:grpSp>
        <p:nvGrpSpPr>
          <p:cNvPr id="592" name="Group 591"/>
          <p:cNvGrpSpPr/>
          <p:nvPr/>
        </p:nvGrpSpPr>
        <p:grpSpPr>
          <a:xfrm>
            <a:off x="852486" y="42514585"/>
            <a:ext cx="31223048" cy="1153896"/>
            <a:chOff x="548839" y="6781069"/>
            <a:chExt cx="31223048" cy="1187698"/>
          </a:xfrm>
        </p:grpSpPr>
        <p:sp>
          <p:nvSpPr>
            <p:cNvPr id="593" name="TextBox 592"/>
            <p:cNvSpPr txBox="1"/>
            <p:nvPr/>
          </p:nvSpPr>
          <p:spPr>
            <a:xfrm>
              <a:off x="548839" y="7112049"/>
              <a:ext cx="31223048" cy="856718"/>
            </a:xfrm>
            <a:prstGeom prst="rect">
              <a:avLst/>
            </a:prstGeom>
            <a:solidFill>
              <a:schemeClr val="bg1"/>
            </a:solidFill>
          </p:spPr>
          <p:txBody>
            <a:bodyPr wrap="square" lIns="274320" tIns="274320" rIns="274320" bIns="182880" rtlCol="0">
              <a:noAutofit/>
            </a:bodyPr>
            <a:lstStyle/>
            <a:p>
              <a:r>
                <a:rPr lang="en-US" sz="1600" kern="1200" dirty="0">
                  <a:solidFill>
                    <a:srgbClr val="434343"/>
                  </a:solidFill>
                  <a:latin typeface="Montserrat"/>
                  <a:ea typeface="Montserrat"/>
                  <a:cs typeface="Montserrat"/>
                </a:rPr>
                <a:t>The completion of </a:t>
              </a:r>
              <a:r>
                <a:rPr lang="en-US" sz="1600" kern="1200" dirty="0" err="1">
                  <a:solidFill>
                    <a:srgbClr val="434343"/>
                  </a:solidFill>
                  <a:latin typeface="Montserrat"/>
                  <a:ea typeface="Montserrat"/>
                  <a:cs typeface="Montserrat"/>
                </a:rPr>
                <a:t>Legal</a:t>
              </a:r>
              <a:r>
                <a:rPr lang="en-US" sz="1600" kern="1200" dirty="0" err="1">
                  <a:solidFill>
                    <a:srgbClr val="00B050"/>
                  </a:solidFill>
                  <a:latin typeface="Montserrat"/>
                  <a:ea typeface="Montserrat"/>
                  <a:cs typeface="Montserrat"/>
                </a:rPr>
                <a:t>Wise</a:t>
              </a:r>
              <a:r>
                <a:rPr lang="en-US" sz="1600" kern="1200" dirty="0">
                  <a:solidFill>
                    <a:srgbClr val="00B050"/>
                  </a:solidFill>
                  <a:latin typeface="Montserrat"/>
                  <a:ea typeface="Montserrat"/>
                  <a:cs typeface="Montserrat"/>
                </a:rPr>
                <a:t> 3.0</a:t>
              </a:r>
              <a:r>
                <a:rPr lang="en-US" sz="1600" kern="1200" dirty="0">
                  <a:solidFill>
                    <a:srgbClr val="434343"/>
                  </a:solidFill>
                  <a:latin typeface="Montserrat"/>
                  <a:ea typeface="Montserrat"/>
                  <a:cs typeface="Montserrat"/>
                </a:rPr>
                <a:t> would not have been possible without the help and support received from team member (Renato Almeida), previous member of Legal</a:t>
              </a:r>
              <a:r>
                <a:rPr lang="en-US" sz="1600" kern="1200" dirty="0">
                  <a:solidFill>
                    <a:srgbClr val="FF0000"/>
                  </a:solidFill>
                  <a:latin typeface="Montserrat"/>
                  <a:ea typeface="Montserrat"/>
                  <a:cs typeface="Montserrat"/>
                </a:rPr>
                <a:t>Wise2.0</a:t>
              </a:r>
              <a:r>
                <a:rPr lang="en-US" sz="1600" kern="1200" dirty="0">
                  <a:solidFill>
                    <a:srgbClr val="434343"/>
                  </a:solidFill>
                  <a:latin typeface="Montserrat"/>
                  <a:ea typeface="Montserrat"/>
                  <a:cs typeface="Montserrat"/>
                </a:rPr>
                <a:t>, and project owner/tutor Jaime </a:t>
              </a:r>
              <a:r>
                <a:rPr lang="en-US" sz="1600" kern="1200" dirty="0" err="1">
                  <a:solidFill>
                    <a:srgbClr val="434343"/>
                  </a:solidFill>
                  <a:latin typeface="Montserrat"/>
                  <a:ea typeface="Montserrat"/>
                  <a:cs typeface="Montserrat"/>
                </a:rPr>
                <a:t>Borras</a:t>
              </a:r>
              <a:r>
                <a:rPr lang="en-US" sz="1600" kern="1200" dirty="0">
                  <a:solidFill>
                    <a:srgbClr val="434343"/>
                  </a:solidFill>
                  <a:latin typeface="Montserrat"/>
                  <a:ea typeface="Montserrat"/>
                  <a:cs typeface="Montserrat"/>
                </a:rPr>
                <a:t>. Also, I would like to mention Dr. </a:t>
              </a:r>
              <a:r>
                <a:rPr lang="en-US" sz="1600" kern="1200" dirty="0" err="1">
                  <a:solidFill>
                    <a:srgbClr val="434343"/>
                  </a:solidFill>
                  <a:latin typeface="Montserrat"/>
                  <a:ea typeface="Montserrat"/>
                  <a:cs typeface="Montserrat"/>
                </a:rPr>
                <a:t>Masoud</a:t>
              </a:r>
              <a:r>
                <a:rPr lang="en-US" sz="1600" kern="1200" dirty="0">
                  <a:solidFill>
                    <a:srgbClr val="434343"/>
                  </a:solidFill>
                  <a:latin typeface="Montserrat"/>
                  <a:ea typeface="Montserrat"/>
                  <a:cs typeface="Montserrat"/>
                </a:rPr>
                <a:t> </a:t>
              </a:r>
              <a:r>
                <a:rPr lang="en-US" sz="1600" kern="1200" dirty="0" err="1">
                  <a:solidFill>
                    <a:srgbClr val="434343"/>
                  </a:solidFill>
                  <a:latin typeface="Montserrat"/>
                  <a:ea typeface="Montserrat"/>
                  <a:cs typeface="Montserrat"/>
                </a:rPr>
                <a:t>Sadjadi</a:t>
              </a:r>
              <a:r>
                <a:rPr lang="en-US" sz="1600" kern="1200" dirty="0">
                  <a:solidFill>
                    <a:srgbClr val="434343"/>
                  </a:solidFill>
                  <a:latin typeface="Montserrat"/>
                  <a:ea typeface="Montserrat"/>
                  <a:cs typeface="Montserrat"/>
                </a:rPr>
                <a:t> and Mohsen Taheri for their valuable guidance and feedback. </a:t>
              </a:r>
            </a:p>
          </p:txBody>
        </p:sp>
        <p:sp>
          <p:nvSpPr>
            <p:cNvPr id="594" name="Shape 93"/>
            <p:cNvSpPr txBox="1"/>
            <p:nvPr/>
          </p:nvSpPr>
          <p:spPr>
            <a:xfrm>
              <a:off x="592537" y="6781069"/>
              <a:ext cx="3027111" cy="570227"/>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2400" b="1" i="0" u="none" strike="noStrike" cap="small" dirty="0">
                  <a:solidFill>
                    <a:schemeClr val="bg1"/>
                  </a:solidFill>
                  <a:latin typeface="Montserrat"/>
                  <a:ea typeface="Montserrat"/>
                  <a:cs typeface="Montserrat"/>
                  <a:sym typeface="Montserrat"/>
                </a:rPr>
                <a:t>Acknowledgment</a:t>
              </a:r>
            </a:p>
          </p:txBody>
        </p:sp>
      </p:grpSp>
      <p:pic>
        <p:nvPicPr>
          <p:cNvPr id="2" name="Picture 1"/>
          <p:cNvPicPr>
            <a:picLocks noChangeAspect="1"/>
          </p:cNvPicPr>
          <p:nvPr/>
        </p:nvPicPr>
        <p:blipFill>
          <a:blip r:embed="rId3"/>
          <a:stretch>
            <a:fillRect/>
          </a:stretch>
        </p:blipFill>
        <p:spPr>
          <a:xfrm>
            <a:off x="918768" y="386887"/>
            <a:ext cx="6900365" cy="353298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986792347"/>
              </p:ext>
            </p:extLst>
          </p:nvPr>
        </p:nvGraphicFramePr>
        <p:xfrm>
          <a:off x="11959013" y="3549976"/>
          <a:ext cx="9583090" cy="3200400"/>
        </p:xfrm>
        <a:graphic>
          <a:graphicData uri="http://schemas.openxmlformats.org/drawingml/2006/table">
            <a:tbl>
              <a:tblPr firstRow="1" bandRow="1">
                <a:tableStyleId>{2D5ABB26-0587-4C30-8999-92F81FD0307C}</a:tableStyleId>
              </a:tblPr>
              <a:tblGrid>
                <a:gridCol w="2591671">
                  <a:extLst>
                    <a:ext uri="{9D8B030D-6E8A-4147-A177-3AD203B41FA5}">
                      <a16:colId xmlns:a16="http://schemas.microsoft.com/office/drawing/2014/main" val="1966700746"/>
                    </a:ext>
                  </a:extLst>
                </a:gridCol>
                <a:gridCol w="6991419">
                  <a:extLst>
                    <a:ext uri="{9D8B030D-6E8A-4147-A177-3AD203B41FA5}">
                      <a16:colId xmlns:a16="http://schemas.microsoft.com/office/drawing/2014/main" val="1429810205"/>
                    </a:ext>
                  </a:extLst>
                </a:gridCol>
              </a:tblGrid>
              <a:tr h="710533">
                <a:tc>
                  <a:txBody>
                    <a:bodyPr/>
                    <a:lstStyle/>
                    <a:p>
                      <a:r>
                        <a:rPr lang="en-US" sz="3200" b="1" dirty="0">
                          <a:latin typeface="Montserrat" panose="020B0604020202020204" charset="0"/>
                        </a:rPr>
                        <a:t>Student</a:t>
                      </a:r>
                    </a:p>
                  </a:txBody>
                  <a:tcPr/>
                </a:tc>
                <a:tc>
                  <a:txBody>
                    <a:bodyPr/>
                    <a:lstStyle/>
                    <a:p>
                      <a:r>
                        <a:rPr lang="en-US" sz="3600" dirty="0">
                          <a:latin typeface="Montserrat" panose="020B0604020202020204" charset="0"/>
                        </a:rPr>
                        <a:t>Michel</a:t>
                      </a:r>
                      <a:r>
                        <a:rPr lang="en-US" sz="3600" baseline="0" dirty="0">
                          <a:latin typeface="Montserrat" panose="020B0604020202020204" charset="0"/>
                        </a:rPr>
                        <a:t> Angelo Roger</a:t>
                      </a:r>
                    </a:p>
                    <a:p>
                      <a:r>
                        <a:rPr lang="en-US" sz="2800" baseline="0" dirty="0">
                          <a:solidFill>
                            <a:schemeClr val="bg1">
                              <a:lumMod val="65000"/>
                            </a:schemeClr>
                          </a:solidFill>
                          <a:latin typeface="Montserrat" panose="020B0604020202020204" charset="0"/>
                        </a:rPr>
                        <a:t>Florida International University</a:t>
                      </a:r>
                      <a:endParaRPr lang="en-US" sz="2800" dirty="0">
                        <a:solidFill>
                          <a:schemeClr val="bg1">
                            <a:lumMod val="65000"/>
                          </a:schemeClr>
                        </a:solidFill>
                        <a:latin typeface="Montserrat" panose="020B0604020202020204" charset="0"/>
                      </a:endParaRPr>
                    </a:p>
                  </a:txBody>
                  <a:tcPr/>
                </a:tc>
                <a:extLst>
                  <a:ext uri="{0D108BD9-81ED-4DB2-BD59-A6C34878D82A}">
                    <a16:rowId xmlns:a16="http://schemas.microsoft.com/office/drawing/2014/main" val="2826064215"/>
                  </a:ext>
                </a:extLst>
              </a:tr>
              <a:tr h="710533">
                <a:tc>
                  <a:txBody>
                    <a:bodyPr/>
                    <a:lstStyle/>
                    <a:p>
                      <a:r>
                        <a:rPr lang="en-US" sz="3200" b="1" dirty="0">
                          <a:latin typeface="Montserrat" panose="020B0604020202020204" charset="0"/>
                        </a:rPr>
                        <a:t>Mentor</a:t>
                      </a:r>
                    </a:p>
                  </a:txBody>
                  <a:tcPr/>
                </a:tc>
                <a:tc>
                  <a:txBody>
                    <a:bodyPr/>
                    <a:lstStyle/>
                    <a:p>
                      <a:r>
                        <a:rPr lang="en-US" sz="3600" dirty="0">
                          <a:latin typeface="Montserrat" panose="020B0604020202020204" charset="0"/>
                        </a:rPr>
                        <a:t>Jaime </a:t>
                      </a:r>
                      <a:r>
                        <a:rPr lang="en-US" sz="3600" dirty="0" err="1">
                          <a:latin typeface="Montserrat" panose="020B0604020202020204" charset="0"/>
                        </a:rPr>
                        <a:t>Borras</a:t>
                      </a:r>
                      <a:endParaRPr lang="en-US" sz="3600" dirty="0">
                        <a:latin typeface="Montserrat" panose="020B0604020202020204" charset="0"/>
                      </a:endParaRPr>
                    </a:p>
                    <a:p>
                      <a:r>
                        <a:rPr lang="en-US" sz="2800" dirty="0">
                          <a:solidFill>
                            <a:schemeClr val="bg1">
                              <a:lumMod val="65000"/>
                            </a:schemeClr>
                          </a:solidFill>
                          <a:latin typeface="Montserrat" panose="020B0604020202020204" charset="0"/>
                        </a:rPr>
                        <a:t>CTO at </a:t>
                      </a:r>
                      <a:r>
                        <a:rPr lang="en-US" sz="2800" dirty="0" err="1">
                          <a:solidFill>
                            <a:schemeClr val="bg1">
                              <a:lumMod val="65000"/>
                            </a:schemeClr>
                          </a:solidFill>
                          <a:latin typeface="Montserrat" panose="020B0604020202020204" charset="0"/>
                        </a:rPr>
                        <a:t>GeoToll</a:t>
                      </a:r>
                      <a:endParaRPr lang="en-US" sz="2800" dirty="0">
                        <a:solidFill>
                          <a:schemeClr val="bg1">
                            <a:lumMod val="65000"/>
                          </a:schemeClr>
                        </a:solidFill>
                        <a:latin typeface="Montserrat" panose="020B0604020202020204" charset="0"/>
                      </a:endParaRPr>
                    </a:p>
                  </a:txBody>
                  <a:tcPr/>
                </a:tc>
                <a:extLst>
                  <a:ext uri="{0D108BD9-81ED-4DB2-BD59-A6C34878D82A}">
                    <a16:rowId xmlns:a16="http://schemas.microsoft.com/office/drawing/2014/main" val="493940885"/>
                  </a:ext>
                </a:extLst>
              </a:tr>
              <a:tr h="710533">
                <a:tc>
                  <a:txBody>
                    <a:bodyPr/>
                    <a:lstStyle/>
                    <a:p>
                      <a:r>
                        <a:rPr lang="en-US" sz="3200" b="1" dirty="0">
                          <a:latin typeface="Montserrat" panose="020B0604020202020204" charset="0"/>
                        </a:rPr>
                        <a:t>Instructor</a:t>
                      </a:r>
                    </a:p>
                  </a:txBody>
                  <a:tcPr/>
                </a:tc>
                <a:tc>
                  <a:txBody>
                    <a:bodyPr/>
                    <a:lstStyle/>
                    <a:p>
                      <a:pPr marL="0" algn="l" defTabSz="2468880" rtl="0" eaLnBrk="1" latinLnBrk="0" hangingPunct="1"/>
                      <a:r>
                        <a:rPr lang="en-US" sz="3600" kern="1200" dirty="0" err="1">
                          <a:solidFill>
                            <a:schemeClr val="tx1"/>
                          </a:solidFill>
                          <a:latin typeface="Montserrat" panose="020B0604020202020204" charset="0"/>
                          <a:ea typeface="+mn-ea"/>
                          <a:cs typeface="+mn-cs"/>
                          <a:sym typeface="Arial"/>
                        </a:rPr>
                        <a:t>Masoud</a:t>
                      </a:r>
                      <a:r>
                        <a:rPr lang="en-US" sz="3600" kern="1200" dirty="0">
                          <a:solidFill>
                            <a:schemeClr val="tx1"/>
                          </a:solidFill>
                          <a:latin typeface="Montserrat" panose="020B0604020202020204" charset="0"/>
                          <a:ea typeface="+mn-ea"/>
                          <a:cs typeface="+mn-cs"/>
                          <a:sym typeface="Arial"/>
                        </a:rPr>
                        <a:t> </a:t>
                      </a:r>
                      <a:r>
                        <a:rPr lang="en-US" sz="3600" kern="1200" dirty="0" err="1">
                          <a:solidFill>
                            <a:schemeClr val="tx1"/>
                          </a:solidFill>
                          <a:latin typeface="Montserrat" panose="020B0604020202020204" charset="0"/>
                          <a:ea typeface="+mn-ea"/>
                          <a:cs typeface="+mn-cs"/>
                          <a:sym typeface="Arial"/>
                        </a:rPr>
                        <a:t>Sadjadi</a:t>
                      </a:r>
                      <a:endParaRPr lang="en-US" sz="3600" kern="1200" dirty="0">
                        <a:solidFill>
                          <a:schemeClr val="tx1"/>
                        </a:solidFill>
                        <a:latin typeface="Montserrat" panose="020B0604020202020204" charset="0"/>
                        <a:ea typeface="+mn-ea"/>
                        <a:cs typeface="+mn-cs"/>
                        <a:sym typeface="Arial"/>
                      </a:endParaRPr>
                    </a:p>
                    <a:p>
                      <a:pPr marL="0" algn="l" defTabSz="2468880" rtl="0" eaLnBrk="1" latinLnBrk="0" hangingPunct="1"/>
                      <a:r>
                        <a:rPr lang="en-US" sz="2800" b="0" i="0" u="none" strike="noStrike" kern="1200" cap="none" dirty="0">
                          <a:solidFill>
                            <a:schemeClr val="bg1">
                              <a:lumMod val="65000"/>
                            </a:schemeClr>
                          </a:solidFill>
                          <a:latin typeface="Montserrat"/>
                          <a:ea typeface="Montserrat"/>
                          <a:cs typeface="Montserrat"/>
                          <a:sym typeface="Arial"/>
                        </a:rPr>
                        <a:t>Florida International University</a:t>
                      </a:r>
                    </a:p>
                  </a:txBody>
                  <a:tcPr/>
                </a:tc>
                <a:extLst>
                  <a:ext uri="{0D108BD9-81ED-4DB2-BD59-A6C34878D82A}">
                    <a16:rowId xmlns:a16="http://schemas.microsoft.com/office/drawing/2014/main" val="1496213317"/>
                  </a:ext>
                </a:extLst>
              </a:tr>
            </a:tbl>
          </a:graphicData>
        </a:graphic>
      </p:graphicFrame>
      <p:grpSp>
        <p:nvGrpSpPr>
          <p:cNvPr id="39" name="Group 38"/>
          <p:cNvGrpSpPr/>
          <p:nvPr/>
        </p:nvGrpSpPr>
        <p:grpSpPr>
          <a:xfrm>
            <a:off x="23803881" y="355759"/>
            <a:ext cx="8287528" cy="6594517"/>
            <a:chOff x="23622124" y="630067"/>
            <a:chExt cx="8103523" cy="6425607"/>
          </a:xfrm>
        </p:grpSpPr>
        <p:sp>
          <p:nvSpPr>
            <p:cNvPr id="23" name="TextBox 22"/>
            <p:cNvSpPr txBox="1"/>
            <p:nvPr/>
          </p:nvSpPr>
          <p:spPr>
            <a:xfrm>
              <a:off x="24089200" y="1399711"/>
              <a:ext cx="7243782" cy="5655963"/>
            </a:xfrm>
            <a:prstGeom prst="rect">
              <a:avLst/>
            </a:prstGeom>
            <a:solidFill>
              <a:schemeClr val="bg1"/>
            </a:solidFill>
          </p:spPr>
          <p:txBody>
            <a:bodyPr wrap="square" rtlCol="0">
              <a:spAutoFit/>
            </a:bodyPr>
            <a:lstStyle/>
            <a:p>
              <a:endParaRPr lang="en-US" dirty="0"/>
            </a:p>
          </p:txBody>
        </p:sp>
        <p:pic>
          <p:nvPicPr>
            <p:cNvPr id="301" name="Picture 3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6252" y="5515152"/>
              <a:ext cx="771198" cy="1413606"/>
            </a:xfrm>
            <a:prstGeom prst="rect">
              <a:avLst/>
            </a:prstGeom>
          </p:spPr>
        </p:pic>
        <p:pic>
          <p:nvPicPr>
            <p:cNvPr id="302" name="Picture 3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9367" y="5838136"/>
              <a:ext cx="2126443" cy="991690"/>
            </a:xfrm>
            <a:prstGeom prst="rect">
              <a:avLst/>
            </a:prstGeom>
          </p:spPr>
        </p:pic>
        <p:sp>
          <p:nvSpPr>
            <p:cNvPr id="304" name="Shape 89"/>
            <p:cNvSpPr txBox="1"/>
            <p:nvPr/>
          </p:nvSpPr>
          <p:spPr>
            <a:xfrm>
              <a:off x="23622124" y="630067"/>
              <a:ext cx="8103523" cy="861774"/>
            </a:xfrm>
            <a:prstGeom prst="rect">
              <a:avLst/>
            </a:prstGeom>
            <a:solidFill>
              <a:srgbClr val="00B0F0"/>
            </a:solidFill>
            <a:ln>
              <a:noFill/>
            </a:ln>
          </p:spPr>
          <p:txBody>
            <a:bodyPr wrap="square" lIns="274320" tIns="91440" rIns="274320" bIns="91440" anchor="ctr" anchorCtr="0">
              <a:spAutoFit/>
            </a:bodyPr>
            <a:lstStyle/>
            <a:p>
              <a:pPr lvl="0" algn="ctr">
                <a:buSzPct val="25000"/>
              </a:pPr>
              <a:r>
                <a:rPr lang="en-US" sz="4400" dirty="0">
                  <a:solidFill>
                    <a:schemeClr val="bg1"/>
                  </a:solidFill>
                  <a:latin typeface="Montserrat"/>
                  <a:ea typeface="Montserrat"/>
                  <a:cs typeface="Montserrat"/>
                  <a:sym typeface="Montserrat"/>
                </a:rPr>
                <a:t>Technology Stack</a:t>
              </a:r>
              <a:endParaRPr lang="en-US" sz="4400" i="0" u="none" strike="noStrike" cap="none" dirty="0">
                <a:solidFill>
                  <a:schemeClr val="bg1"/>
                </a:solidFill>
                <a:latin typeface="Montserrat"/>
                <a:ea typeface="Montserrat"/>
                <a:cs typeface="Montserrat"/>
                <a:sym typeface="Montserrat"/>
              </a:endParaRPr>
            </a:p>
          </p:txBody>
        </p:sp>
        <p:pic>
          <p:nvPicPr>
            <p:cNvPr id="1030" name="Picture 6" descr="Image result for mongo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98812" y="4512225"/>
              <a:ext cx="3617681" cy="9827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ol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3632" y="5479005"/>
              <a:ext cx="26955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bm bluemix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2507" y="1619099"/>
              <a:ext cx="2176708" cy="25647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IBM watson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84745" y="1821608"/>
              <a:ext cx="2436754" cy="24146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angularjs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21499" y="2055342"/>
              <a:ext cx="2327374" cy="23273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html css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96960" y="4152192"/>
              <a:ext cx="2772765" cy="1623328"/>
            </a:xfrm>
            <a:prstGeom prst="rect">
              <a:avLst/>
            </a:prstGeom>
            <a:noFill/>
            <a:extLst>
              <a:ext uri="{909E8E84-426E-40DD-AFC4-6F175D3DCCD1}">
                <a14:hiddenFill xmlns:a14="http://schemas.microsoft.com/office/drawing/2010/main">
                  <a:solidFill>
                    <a:srgbClr val="FFFFFF"/>
                  </a:solidFill>
                </a14:hiddenFill>
              </a:ext>
            </a:extLst>
          </p:spPr>
        </p:pic>
      </p:grpSp>
      <p:sp>
        <p:nvSpPr>
          <p:cNvPr id="323" name="Shape 95"/>
          <p:cNvSpPr txBox="1"/>
          <p:nvPr/>
        </p:nvSpPr>
        <p:spPr>
          <a:xfrm>
            <a:off x="11995487" y="13040812"/>
            <a:ext cx="8904288" cy="1661993"/>
          </a:xfrm>
          <a:prstGeom prst="rect">
            <a:avLst/>
          </a:prstGeom>
          <a:noFill/>
          <a:ln>
            <a:noFill/>
          </a:ln>
        </p:spPr>
        <p:txBody>
          <a:bodyPr lIns="1188720" tIns="91440" rIns="182880" bIns="91440" anchor="t" anchorCtr="0">
            <a:spAutoFit/>
          </a:bodyPr>
          <a:lstStyle/>
          <a:p>
            <a:pPr lvl="0" algn="just"/>
            <a:r>
              <a:rPr lang="en-US" sz="2400" b="1" dirty="0">
                <a:solidFill>
                  <a:srgbClr val="434343"/>
                </a:solidFill>
                <a:latin typeface="Montserrat"/>
                <a:ea typeface="Montserrat"/>
                <a:cs typeface="Montserrat"/>
                <a:sym typeface="Montserrat"/>
              </a:rPr>
              <a:t>Lack of visual results matching the user criteria.</a:t>
            </a:r>
            <a:r>
              <a:rPr lang="en-US" sz="2400" dirty="0">
                <a:solidFill>
                  <a:srgbClr val="434343"/>
                </a:solidFill>
                <a:latin typeface="Montserrat"/>
                <a:ea typeface="Montserrat"/>
                <a:cs typeface="Montserrat"/>
                <a:sym typeface="Montserrat"/>
              </a:rPr>
              <a:t> User is not able to easily  identified the matching section of the documents from the results presented.</a:t>
            </a:r>
          </a:p>
        </p:txBody>
      </p:sp>
      <p:sp>
        <p:nvSpPr>
          <p:cNvPr id="324" name="Cross 323"/>
          <p:cNvSpPr/>
          <p:nvPr/>
        </p:nvSpPr>
        <p:spPr>
          <a:xfrm rot="2642696">
            <a:off x="12357279" y="13207138"/>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95"/>
          <p:cNvSpPr txBox="1"/>
          <p:nvPr/>
        </p:nvSpPr>
        <p:spPr>
          <a:xfrm>
            <a:off x="22748317" y="10750674"/>
            <a:ext cx="8864997" cy="1046440"/>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High visual to matching queries.</a:t>
            </a:r>
            <a:r>
              <a:rPr lang="en-US" sz="2800" dirty="0">
                <a:solidFill>
                  <a:srgbClr val="434343"/>
                </a:solidFill>
                <a:latin typeface="Montserrat"/>
                <a:ea typeface="Montserrat"/>
                <a:cs typeface="Montserrat"/>
                <a:sym typeface="Montserrat"/>
              </a:rPr>
              <a:t> </a:t>
            </a:r>
          </a:p>
          <a:p>
            <a:pPr lvl="0" algn="just"/>
            <a:r>
              <a:rPr lang="en-US" sz="2000" dirty="0">
                <a:solidFill>
                  <a:srgbClr val="434343"/>
                </a:solidFill>
                <a:latin typeface="Montserrat"/>
                <a:ea typeface="Montserrat"/>
                <a:cs typeface="Montserrat"/>
                <a:sym typeface="Montserrat"/>
              </a:rPr>
              <a:t>User will \receive a highlighted text as part of the results of the matching documents.</a:t>
            </a:r>
          </a:p>
        </p:txBody>
      </p:sp>
      <p:sp>
        <p:nvSpPr>
          <p:cNvPr id="326" name="Oval 325"/>
          <p:cNvSpPr/>
          <p:nvPr/>
        </p:nvSpPr>
        <p:spPr>
          <a:xfrm>
            <a:off x="22707172" y="10740958"/>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2</a:t>
            </a:r>
            <a:endParaRPr lang="en-US" sz="3200" dirty="0">
              <a:solidFill>
                <a:schemeClr val="bg1"/>
              </a:solidFill>
            </a:endParaRPr>
          </a:p>
        </p:txBody>
      </p:sp>
      <p:sp>
        <p:nvSpPr>
          <p:cNvPr id="330" name="Shape 93"/>
          <p:cNvSpPr txBox="1"/>
          <p:nvPr/>
        </p:nvSpPr>
        <p:spPr>
          <a:xfrm>
            <a:off x="1409973" y="16009032"/>
            <a:ext cx="2650406" cy="800219"/>
          </a:xfrm>
          <a:prstGeom prst="rect">
            <a:avLst/>
          </a:prstGeom>
          <a:solidFill>
            <a:srgbClr val="00B0F0"/>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000" cap="small" dirty="0">
                <a:solidFill>
                  <a:schemeClr val="bg1"/>
                </a:solidFill>
                <a:latin typeface="Montserrat"/>
                <a:ea typeface="Montserrat"/>
                <a:cs typeface="Montserrat"/>
                <a:sym typeface="Montserrat"/>
              </a:rPr>
              <a:t>Solution</a:t>
            </a:r>
            <a:endParaRPr lang="en-US" sz="4000" i="0" u="none" strike="noStrike" cap="small" dirty="0">
              <a:solidFill>
                <a:schemeClr val="bg1"/>
              </a:solidFill>
              <a:latin typeface="Montserrat"/>
              <a:ea typeface="Montserrat"/>
              <a:cs typeface="Montserrat"/>
              <a:sym typeface="Montserrat"/>
            </a:endParaRPr>
          </a:p>
        </p:txBody>
      </p:sp>
      <p:sp>
        <p:nvSpPr>
          <p:cNvPr id="331" name="Shape 95"/>
          <p:cNvSpPr txBox="1"/>
          <p:nvPr/>
        </p:nvSpPr>
        <p:spPr>
          <a:xfrm>
            <a:off x="1387121" y="17049278"/>
            <a:ext cx="8749680" cy="1292662"/>
          </a:xfrm>
          <a:prstGeom prst="rect">
            <a:avLst/>
          </a:prstGeom>
          <a:noFill/>
          <a:ln>
            <a:noFill/>
          </a:ln>
        </p:spPr>
        <p:txBody>
          <a:bodyPr wrap="square" lIns="0" tIns="0" rIns="0" bIns="0" anchor="t" anchorCtr="0">
            <a:spAutoFit/>
          </a:bodyPr>
          <a:lstStyle/>
          <a:p>
            <a:pPr lvl="0" algn="just"/>
            <a:r>
              <a:rPr lang="en-US" sz="2800" dirty="0">
                <a:solidFill>
                  <a:srgbClr val="434343"/>
                </a:solidFill>
                <a:latin typeface="Montserrat"/>
                <a:ea typeface="Montserrat"/>
                <a:cs typeface="Montserrat"/>
                <a:sym typeface="Montserrat"/>
              </a:rPr>
              <a:t>Legal</a:t>
            </a:r>
            <a:r>
              <a:rPr lang="en-US" sz="2800" dirty="0">
                <a:solidFill>
                  <a:srgbClr val="00B050"/>
                </a:solidFill>
                <a:latin typeface="Montserrat"/>
                <a:ea typeface="Montserrat"/>
                <a:cs typeface="Montserrat"/>
                <a:sym typeface="Montserrat"/>
              </a:rPr>
              <a:t>Wise3.0</a:t>
            </a:r>
            <a:r>
              <a:rPr lang="en-US" sz="2800" dirty="0">
                <a:solidFill>
                  <a:srgbClr val="434343"/>
                </a:solidFill>
                <a:latin typeface="Montserrat"/>
                <a:ea typeface="Montserrat"/>
                <a:cs typeface="Montserrat"/>
                <a:sym typeface="Montserrat"/>
              </a:rPr>
              <a:t>, A User friendly system that provided an easy to use search engine that provided effectives results of legal documents.</a:t>
            </a:r>
          </a:p>
        </p:txBody>
      </p:sp>
      <p:sp>
        <p:nvSpPr>
          <p:cNvPr id="332" name="Rectangle 331"/>
          <p:cNvSpPr/>
          <p:nvPr/>
        </p:nvSpPr>
        <p:spPr>
          <a:xfrm>
            <a:off x="5548604" y="23402543"/>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err="1">
                <a:solidFill>
                  <a:srgbClr val="434343"/>
                </a:solidFill>
                <a:latin typeface="Montserrat"/>
                <a:sym typeface="Alfa Slab One"/>
              </a:rPr>
              <a:t>Solr</a:t>
            </a:r>
            <a:r>
              <a:rPr lang="en-US" dirty="0">
                <a:solidFill>
                  <a:srgbClr val="434343"/>
                </a:solidFill>
                <a:latin typeface="Montserrat"/>
                <a:sym typeface="Alfa Slab One"/>
              </a:rPr>
              <a:t> (Indexing)</a:t>
            </a:r>
            <a:endParaRPr lang="en-US" dirty="0">
              <a:solidFill>
                <a:srgbClr val="434343"/>
              </a:solidFill>
              <a:latin typeface="Montserrat"/>
            </a:endParaRPr>
          </a:p>
        </p:txBody>
      </p:sp>
      <p:sp>
        <p:nvSpPr>
          <p:cNvPr id="333" name="Rectangle 332"/>
          <p:cNvSpPr/>
          <p:nvPr/>
        </p:nvSpPr>
        <p:spPr>
          <a:xfrm>
            <a:off x="5255816" y="23578416"/>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5255815" y="2389113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Arrow Connector 334"/>
          <p:cNvCxnSpPr/>
          <p:nvPr/>
        </p:nvCxnSpPr>
        <p:spPr>
          <a:xfrm flipV="1">
            <a:off x="6462792" y="23082679"/>
            <a:ext cx="2392" cy="357586"/>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4" name="Rectangle 343"/>
          <p:cNvSpPr/>
          <p:nvPr/>
        </p:nvSpPr>
        <p:spPr>
          <a:xfrm>
            <a:off x="27720335" y="24099116"/>
            <a:ext cx="1777344" cy="3821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434343"/>
                </a:solidFill>
                <a:latin typeface="Montserrat"/>
                <a:ea typeface="Montserrat"/>
                <a:cs typeface="Montserrat"/>
              </a:rPr>
              <a:t>Document Conversion</a:t>
            </a:r>
          </a:p>
        </p:txBody>
      </p:sp>
      <p:sp>
        <p:nvSpPr>
          <p:cNvPr id="347" name="Rounded Rectangle 346"/>
          <p:cNvSpPr/>
          <p:nvPr/>
        </p:nvSpPr>
        <p:spPr>
          <a:xfrm>
            <a:off x="29712721" y="21845836"/>
            <a:ext cx="1738200" cy="8172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600" dirty="0">
                <a:solidFill>
                  <a:srgbClr val="434343"/>
                </a:solidFill>
                <a:latin typeface="Montserrat"/>
                <a:ea typeface="Montserrat"/>
                <a:cs typeface="Montserrat"/>
              </a:rPr>
              <a:t>Create Document with pending status</a:t>
            </a:r>
            <a:endParaRPr lang="en-US" sz="1600" dirty="0"/>
          </a:p>
        </p:txBody>
      </p:sp>
      <p:cxnSp>
        <p:nvCxnSpPr>
          <p:cNvPr id="348" name="Straight Arrow Connector 347"/>
          <p:cNvCxnSpPr>
            <a:stCxn id="395" idx="3"/>
            <a:endCxn id="347" idx="1"/>
          </p:cNvCxnSpPr>
          <p:nvPr/>
        </p:nvCxnSpPr>
        <p:spPr>
          <a:xfrm>
            <a:off x="29394706" y="21949126"/>
            <a:ext cx="318015" cy="30533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70" name="Rounded Rectangle 369"/>
          <p:cNvSpPr/>
          <p:nvPr/>
        </p:nvSpPr>
        <p:spPr>
          <a:xfrm>
            <a:off x="29730223" y="25017784"/>
            <a:ext cx="1738200" cy="8172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600" dirty="0">
                <a:solidFill>
                  <a:srgbClr val="434343"/>
                </a:solidFill>
                <a:latin typeface="Montserrat"/>
                <a:ea typeface="Montserrat"/>
                <a:cs typeface="Montserrat"/>
              </a:rPr>
              <a:t>Persists Document with active status</a:t>
            </a:r>
            <a:endParaRPr lang="en-US" sz="1600" dirty="0"/>
          </a:p>
        </p:txBody>
      </p:sp>
      <p:cxnSp>
        <p:nvCxnSpPr>
          <p:cNvPr id="375" name="Straight Arrow Connector 374"/>
          <p:cNvCxnSpPr>
            <a:stCxn id="370" idx="2"/>
            <a:endCxn id="411" idx="3"/>
          </p:cNvCxnSpPr>
          <p:nvPr/>
        </p:nvCxnSpPr>
        <p:spPr>
          <a:xfrm flipH="1">
            <a:off x="29363327" y="25835029"/>
            <a:ext cx="1235996" cy="4775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5" name="Rounded Rectangle 434"/>
          <p:cNvSpPr/>
          <p:nvPr/>
        </p:nvSpPr>
        <p:spPr>
          <a:xfrm>
            <a:off x="29203482" y="30787050"/>
            <a:ext cx="1928672" cy="5448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600" dirty="0">
                <a:solidFill>
                  <a:srgbClr val="434343"/>
                </a:solidFill>
                <a:latin typeface="Montserrat"/>
              </a:rPr>
              <a:t>Search on the Index Store</a:t>
            </a:r>
            <a:endParaRPr lang="en-US" sz="1600" dirty="0"/>
          </a:p>
        </p:txBody>
      </p:sp>
      <p:cxnSp>
        <p:nvCxnSpPr>
          <p:cNvPr id="486" name="Straight Arrow Connector 485"/>
          <p:cNvCxnSpPr>
            <a:stCxn id="435" idx="2"/>
            <a:endCxn id="458" idx="0"/>
          </p:cNvCxnSpPr>
          <p:nvPr/>
        </p:nvCxnSpPr>
        <p:spPr>
          <a:xfrm>
            <a:off x="30167818" y="31331880"/>
            <a:ext cx="0" cy="25355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87" name="Shape 95"/>
          <p:cNvSpPr txBox="1"/>
          <p:nvPr/>
        </p:nvSpPr>
        <p:spPr>
          <a:xfrm>
            <a:off x="22802342" y="33378013"/>
            <a:ext cx="8828794" cy="369332"/>
          </a:xfrm>
          <a:prstGeom prst="rect">
            <a:avLst/>
          </a:prstGeom>
          <a:noFill/>
          <a:ln>
            <a:noFill/>
          </a:ln>
        </p:spPr>
        <p:txBody>
          <a:bodyPr wrap="square" lIns="0" tIns="0" rIns="0" bIns="0" anchor="t" anchorCtr="0">
            <a:spAutoFit/>
          </a:bodyPr>
          <a:lstStyle/>
          <a:p>
            <a:pPr lvl="0"/>
            <a:r>
              <a:rPr lang="en-US" sz="2400" b="1" dirty="0">
                <a:solidFill>
                  <a:srgbClr val="434343"/>
                </a:solidFill>
                <a:latin typeface="Montserrat"/>
                <a:ea typeface="Montserrat"/>
                <a:cs typeface="Montserrat"/>
                <a:sym typeface="Montserrat"/>
              </a:rPr>
              <a:t>Note: </a:t>
            </a:r>
            <a:r>
              <a:rPr lang="en-US" sz="1800" dirty="0">
                <a:solidFill>
                  <a:srgbClr val="434343"/>
                </a:solidFill>
                <a:latin typeface="Montserrat"/>
                <a:ea typeface="Montserrat"/>
                <a:cs typeface="Montserrat"/>
                <a:sym typeface="Montserrat"/>
              </a:rPr>
              <a:t>Green boxes are enhancements or contributions of </a:t>
            </a:r>
            <a:r>
              <a:rPr lang="en-US" sz="1800" dirty="0" err="1">
                <a:solidFill>
                  <a:srgbClr val="434343"/>
                </a:solidFill>
                <a:latin typeface="Montserrat"/>
                <a:ea typeface="Montserrat"/>
                <a:cs typeface="Montserrat"/>
                <a:sym typeface="Montserrat"/>
              </a:rPr>
              <a:t>Legal</a:t>
            </a:r>
            <a:r>
              <a:rPr lang="en-US" sz="1800" dirty="0" err="1">
                <a:solidFill>
                  <a:srgbClr val="00B050"/>
                </a:solidFill>
                <a:latin typeface="Montserrat"/>
                <a:ea typeface="Montserrat"/>
                <a:cs typeface="Montserrat"/>
                <a:sym typeface="Montserrat"/>
              </a:rPr>
              <a:t>Wise</a:t>
            </a:r>
            <a:r>
              <a:rPr lang="en-US" sz="1800" dirty="0">
                <a:solidFill>
                  <a:srgbClr val="00B050"/>
                </a:solidFill>
                <a:latin typeface="Montserrat"/>
                <a:ea typeface="Montserrat"/>
                <a:cs typeface="Montserrat"/>
                <a:sym typeface="Montserrat"/>
              </a:rPr>
              <a:t> 3.0</a:t>
            </a:r>
          </a:p>
        </p:txBody>
      </p:sp>
      <p:pic>
        <p:nvPicPr>
          <p:cNvPr id="242" name="Picture 241"/>
          <p:cNvPicPr>
            <a:picLocks noChangeAspect="1"/>
          </p:cNvPicPr>
          <p:nvPr/>
        </p:nvPicPr>
        <p:blipFill>
          <a:blip r:embed="rId12"/>
          <a:stretch>
            <a:fillRect/>
          </a:stretch>
        </p:blipFill>
        <p:spPr>
          <a:xfrm>
            <a:off x="12706448" y="32117623"/>
            <a:ext cx="2201361" cy="2503029"/>
          </a:xfrm>
          <a:prstGeom prst="rect">
            <a:avLst/>
          </a:prstGeom>
        </p:spPr>
      </p:pic>
      <p:pic>
        <p:nvPicPr>
          <p:cNvPr id="244" name="Picture 243"/>
          <p:cNvPicPr>
            <a:picLocks noChangeAspect="1"/>
          </p:cNvPicPr>
          <p:nvPr/>
        </p:nvPicPr>
        <p:blipFill>
          <a:blip r:embed="rId13"/>
          <a:stretch>
            <a:fillRect/>
          </a:stretch>
        </p:blipFill>
        <p:spPr>
          <a:xfrm>
            <a:off x="16466547" y="32058399"/>
            <a:ext cx="4503907" cy="7513154"/>
          </a:xfrm>
          <a:prstGeom prst="rect">
            <a:avLst/>
          </a:prstGeom>
        </p:spPr>
      </p:pic>
      <p:pic>
        <p:nvPicPr>
          <p:cNvPr id="247" name="Picture 246"/>
          <p:cNvPicPr>
            <a:picLocks noChangeAspect="1"/>
          </p:cNvPicPr>
          <p:nvPr/>
        </p:nvPicPr>
        <p:blipFill>
          <a:blip r:embed="rId14"/>
          <a:stretch>
            <a:fillRect/>
          </a:stretch>
        </p:blipFill>
        <p:spPr>
          <a:xfrm>
            <a:off x="11715993" y="36068618"/>
            <a:ext cx="4533900" cy="4533900"/>
          </a:xfrm>
          <a:prstGeom prst="rect">
            <a:avLst/>
          </a:prstGeom>
        </p:spPr>
      </p:pic>
      <p:sp>
        <p:nvSpPr>
          <p:cNvPr id="314" name="Shape 95"/>
          <p:cNvSpPr txBox="1"/>
          <p:nvPr/>
        </p:nvSpPr>
        <p:spPr>
          <a:xfrm>
            <a:off x="22722100" y="13318306"/>
            <a:ext cx="8864997" cy="1354217"/>
          </a:xfrm>
          <a:prstGeom prst="rect">
            <a:avLst/>
          </a:prstGeom>
          <a:noFill/>
          <a:ln>
            <a:noFill/>
          </a:ln>
        </p:spPr>
        <p:txBody>
          <a:bodyPr lIns="1188720" tIns="0" rIns="0" bIns="0" anchor="t" anchorCtr="0">
            <a:spAutoFit/>
          </a:bodyPr>
          <a:lstStyle/>
          <a:p>
            <a:pPr lvl="0"/>
            <a:r>
              <a:rPr lang="en-US" sz="2800" b="1" dirty="0">
                <a:solidFill>
                  <a:srgbClr val="434343"/>
                </a:solidFill>
                <a:latin typeface="Montserrat"/>
                <a:ea typeface="Montserrat"/>
                <a:cs typeface="Montserrat"/>
                <a:sym typeface="Montserrat"/>
              </a:rPr>
              <a:t>Register and Reset Password.</a:t>
            </a:r>
            <a:r>
              <a:rPr lang="en-US" sz="2800" dirty="0">
                <a:solidFill>
                  <a:srgbClr val="434343"/>
                </a:solidFill>
                <a:latin typeface="Montserrat"/>
                <a:ea typeface="Montserrat"/>
                <a:cs typeface="Montserrat"/>
                <a:sym typeface="Montserrat"/>
              </a:rPr>
              <a:t> </a:t>
            </a:r>
          </a:p>
          <a:p>
            <a:pPr lvl="0" algn="just"/>
            <a:r>
              <a:rPr lang="en-US" sz="2000" dirty="0">
                <a:solidFill>
                  <a:srgbClr val="434343"/>
                </a:solidFill>
                <a:latin typeface="Montserrat"/>
                <a:ea typeface="Montserrat"/>
                <a:cs typeface="Montserrat"/>
                <a:sym typeface="Montserrat"/>
              </a:rPr>
              <a:t>System needs to provide a access to individual person through a registration process and a process to reset their passwords.</a:t>
            </a:r>
          </a:p>
        </p:txBody>
      </p:sp>
      <p:sp>
        <p:nvSpPr>
          <p:cNvPr id="315" name="Oval 314"/>
          <p:cNvSpPr/>
          <p:nvPr/>
        </p:nvSpPr>
        <p:spPr>
          <a:xfrm>
            <a:off x="22713134" y="13342161"/>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a:solidFill>
                  <a:schemeClr val="bg1"/>
                </a:solidFill>
                <a:latin typeface="Montserrat"/>
                <a:sym typeface="Montserrat"/>
              </a:rPr>
              <a:t>4</a:t>
            </a:r>
            <a:endParaRPr lang="en-US" sz="3200" dirty="0">
              <a:solidFill>
                <a:schemeClr val="bg1"/>
              </a:solidFill>
            </a:endParaRPr>
          </a:p>
        </p:txBody>
      </p:sp>
      <p:pic>
        <p:nvPicPr>
          <p:cNvPr id="3" name="Picture 2"/>
          <p:cNvPicPr>
            <a:picLocks noChangeAspect="1"/>
          </p:cNvPicPr>
          <p:nvPr/>
        </p:nvPicPr>
        <p:blipFill>
          <a:blip r:embed="rId15"/>
          <a:stretch>
            <a:fillRect/>
          </a:stretch>
        </p:blipFill>
        <p:spPr>
          <a:xfrm>
            <a:off x="1746851" y="4568705"/>
            <a:ext cx="5770895" cy="1810239"/>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5385</TotalTime>
  <Words>1567</Words>
  <Application>Microsoft Office PowerPoint</Application>
  <PresentationFormat>Custom</PresentationFormat>
  <Paragraphs>187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Consolas</vt:lpstr>
      <vt:lpstr>Montserrat</vt:lpstr>
      <vt:lpstr>Alfa Slab One</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Michel Roger</cp:lastModifiedBy>
  <cp:revision>165</cp:revision>
  <dcterms:modified xsi:type="dcterms:W3CDTF">2016-11-29T03:40:45Z</dcterms:modified>
</cp:coreProperties>
</file>