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theme/themeOverride6.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0"/>
  </p:notesMasterIdLst>
  <p:sldIdLst>
    <p:sldId id="256" r:id="rId3"/>
    <p:sldId id="257" r:id="rId4"/>
    <p:sldId id="297" r:id="rId5"/>
    <p:sldId id="298" r:id="rId6"/>
    <p:sldId id="285" r:id="rId7"/>
    <p:sldId id="265" r:id="rId8"/>
    <p:sldId id="286" r:id="rId9"/>
    <p:sldId id="284" r:id="rId10"/>
    <p:sldId id="305" r:id="rId11"/>
    <p:sldId id="307" r:id="rId12"/>
    <p:sldId id="308" r:id="rId13"/>
    <p:sldId id="300" r:id="rId14"/>
    <p:sldId id="306" r:id="rId15"/>
    <p:sldId id="304" r:id="rId16"/>
    <p:sldId id="274" r:id="rId17"/>
    <p:sldId id="309" r:id="rId18"/>
    <p:sldId id="302" r:id="rId19"/>
  </p:sldIdLst>
  <p:sldSz cx="9144000" cy="6858000" type="screen4x3"/>
  <p:notesSz cx="6858000" cy="9144000"/>
  <p:embeddedFontLst>
    <p:embeddedFont>
      <p:font typeface="Alfa Slab One" panose="020B0604020202020204" charset="0"/>
      <p:regular r:id="rId21"/>
    </p:embeddedFont>
    <p:embeddedFont>
      <p:font typeface="Montserrat" panose="02000505000000020004" pitchFamily="2" charset="0"/>
      <p:regular r:id="rId22"/>
      <p:bold r:id="rId23"/>
    </p:embeddedFont>
    <p:embeddedFont>
      <p:font typeface="Trebuchet MS" panose="020B060302020202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Gomez Reyes"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EB8F2C-D762-42FA-B282-4D259E055BB6}">
  <a:tblStyle styleId="{9FEB8F2C-D762-42FA-B282-4D259E055BB6}" styleName="Table_0">
    <a:wholeTbl>
      <a:tcStyle>
        <a:tcBdr>
          <a:left>
            <a:ln w="12700" cap="flat" cmpd="sng">
              <a:solidFill>
                <a:srgbClr val="CCCCCC"/>
              </a:solidFill>
              <a:prstDash val="solid"/>
              <a:round/>
              <a:headEnd type="none" w="med" len="med"/>
              <a:tailEnd type="none" w="med" len="med"/>
            </a:ln>
          </a:left>
          <a:right>
            <a:ln w="12700" cap="flat" cmpd="sng">
              <a:solidFill>
                <a:srgbClr val="CCCCCC"/>
              </a:solidFill>
              <a:prstDash val="solid"/>
              <a:round/>
              <a:headEnd type="none" w="med" len="med"/>
              <a:tailEnd type="none" w="med" len="med"/>
            </a:ln>
          </a:right>
          <a:top>
            <a:ln w="12700" cap="flat" cmpd="sng">
              <a:solidFill>
                <a:srgbClr val="CCCCCC"/>
              </a:solidFill>
              <a:prstDash val="solid"/>
              <a:round/>
              <a:headEnd type="none" w="med" len="med"/>
              <a:tailEnd type="none" w="med" len="med"/>
            </a:ln>
          </a:top>
          <a:bottom>
            <a:ln w="12700" cap="flat" cmpd="sng">
              <a:solidFill>
                <a:srgbClr val="CCCCCC"/>
              </a:solidFill>
              <a:prstDash val="solid"/>
              <a:round/>
              <a:headEnd type="none" w="med" len="med"/>
              <a:tailEnd type="none" w="med" len="med"/>
            </a:ln>
          </a:bottom>
          <a:insideH>
            <a:ln w="12700" cap="flat" cmpd="sng">
              <a:solidFill>
                <a:srgbClr val="CCCCCC"/>
              </a:solidFill>
              <a:prstDash val="solid"/>
              <a:round/>
              <a:headEnd type="none" w="med" len="med"/>
              <a:tailEnd type="none" w="med" len="med"/>
            </a:ln>
          </a:insideH>
          <a:insideV>
            <a:ln w="12700" cap="flat" cmpd="sng">
              <a:solidFill>
                <a:srgbClr val="CCCCCC"/>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02" autoAdjust="0"/>
    <p:restoredTop sz="82950" autoAdjust="0"/>
  </p:normalViewPr>
  <p:slideViewPr>
    <p:cSldViewPr snapToGrid="0">
      <p:cViewPr varScale="1">
        <p:scale>
          <a:sx n="68" d="100"/>
          <a:sy n="68" d="100"/>
        </p:scale>
        <p:origin x="23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72663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Greet your audience, thank them for attending your presentation, introduce yourself, introduce your project, introduce your team members, and quickly indicate what each of you did in a high-level manner, and put more emphasis on your part/contribution.</a:t>
            </a:r>
          </a:p>
          <a:p>
            <a:pPr marL="0" marR="0" lvl="0" indent="0" algn="l" rtl="0">
              <a:spcBef>
                <a:spcPts val="0"/>
              </a:spcBef>
              <a:spcAft>
                <a:spcPts val="0"/>
              </a:spcAft>
              <a:buSzPct val="25000"/>
              <a:buNone/>
            </a:pPr>
            <a:endParaRP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6" name="Shape 6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7455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10</a:t>
            </a:fld>
            <a:endParaRPr lang="en-US" sz="1200"/>
          </a:p>
        </p:txBody>
      </p:sp>
    </p:spTree>
    <p:extLst>
      <p:ext uri="{BB962C8B-B14F-4D97-AF65-F5344CB8AC3E}">
        <p14:creationId xmlns:p14="http://schemas.microsoft.com/office/powerpoint/2010/main" val="397651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11</a:t>
            </a:fld>
            <a:endParaRPr lang="en-US" sz="1200"/>
          </a:p>
        </p:txBody>
      </p:sp>
    </p:spTree>
    <p:extLst>
      <p:ext uri="{BB962C8B-B14F-4D97-AF65-F5344CB8AC3E}">
        <p14:creationId xmlns:p14="http://schemas.microsoft.com/office/powerpoint/2010/main" val="418805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12</a:t>
            </a:fld>
            <a:endParaRPr lang="en-US" sz="1200"/>
          </a:p>
        </p:txBody>
      </p:sp>
    </p:spTree>
    <p:extLst>
      <p:ext uri="{BB962C8B-B14F-4D97-AF65-F5344CB8AC3E}">
        <p14:creationId xmlns:p14="http://schemas.microsoft.com/office/powerpoint/2010/main" val="3628616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SzPct val="25000"/>
              <a:buNone/>
            </a:pPr>
            <a:r>
              <a:rPr lang="en-US" sz="1200" b="0" i="0" u="none" strike="noStrike" cap="none" dirty="0">
                <a:solidFill>
                  <a:schemeClr val="dk1"/>
                </a:solidFill>
                <a:latin typeface="Calibri"/>
                <a:ea typeface="Calibri"/>
                <a:cs typeface="Calibri"/>
                <a:sym typeface="Calibri"/>
              </a:rPr>
              <a:t>First</a:t>
            </a:r>
            <a:r>
              <a:rPr lang="en-US" sz="1200" b="0" i="0" u="none" strike="noStrike" cap="none" baseline="0" dirty="0">
                <a:solidFill>
                  <a:schemeClr val="dk1"/>
                </a:solidFill>
                <a:latin typeface="Calibri"/>
                <a:ea typeface="Calibri"/>
                <a:cs typeface="Calibri"/>
                <a:sym typeface="Calibri"/>
              </a:rPr>
              <a:t> screenshot: System send verification link and in the back end the system verifies if user is </a:t>
            </a:r>
            <a:r>
              <a:rPr lang="en-US" sz="1200" b="0" i="0" u="none" strike="noStrike" cap="none" baseline="0" dirty="0" err="1">
                <a:solidFill>
                  <a:schemeClr val="dk1"/>
                </a:solidFill>
                <a:latin typeface="Calibri"/>
                <a:ea typeface="Calibri"/>
                <a:cs typeface="Calibri"/>
                <a:sym typeface="Calibri"/>
              </a:rPr>
              <a:t>registesred</a:t>
            </a:r>
            <a:r>
              <a:rPr lang="en-US" sz="1200" b="0" i="0" u="none" strike="noStrike" cap="none" baseline="0" dirty="0">
                <a:solidFill>
                  <a:schemeClr val="dk1"/>
                </a:solidFill>
                <a:latin typeface="Calibri"/>
                <a:ea typeface="Calibri"/>
                <a:cs typeface="Calibri"/>
                <a:sym typeface="Calibri"/>
              </a:rPr>
              <a:t> or not in DB. Then creates hash code encrypted in the link and sends email tot the registered user. Once email received, user will be able to reset their password by clicking on the </a:t>
            </a:r>
            <a:r>
              <a:rPr lang="en-US" sz="1200" b="0" i="0" u="none" strike="noStrike" cap="none" baseline="0" dirty="0" err="1">
                <a:solidFill>
                  <a:schemeClr val="dk1"/>
                </a:solidFill>
                <a:latin typeface="Calibri"/>
                <a:ea typeface="Calibri"/>
                <a:cs typeface="Calibri"/>
                <a:sym typeface="Calibri"/>
              </a:rPr>
              <a:t>linlk</a:t>
            </a:r>
            <a:endParaRPr sz="1200" b="0" i="0" u="none" strike="noStrike" cap="none" dirty="0">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13</a:t>
            </a:fld>
            <a:endParaRPr lang="en-US" sz="1200"/>
          </a:p>
        </p:txBody>
      </p:sp>
    </p:spTree>
    <p:extLst>
      <p:ext uri="{BB962C8B-B14F-4D97-AF65-F5344CB8AC3E}">
        <p14:creationId xmlns:p14="http://schemas.microsoft.com/office/powerpoint/2010/main" val="4117576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14</a:t>
            </a:fld>
            <a:endParaRPr lang="en-US" sz="1200"/>
          </a:p>
        </p:txBody>
      </p:sp>
    </p:spTree>
    <p:extLst>
      <p:ext uri="{BB962C8B-B14F-4D97-AF65-F5344CB8AC3E}">
        <p14:creationId xmlns:p14="http://schemas.microsoft.com/office/powerpoint/2010/main" val="348692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Summarize your contribution</a:t>
            </a:r>
          </a:p>
          <a:p>
            <a:pPr lvl="0" rtl="0">
              <a:spcBef>
                <a:spcPts val="0"/>
              </a:spcBef>
              <a:buSzPct val="25000"/>
              <a:buNone/>
            </a:pPr>
            <a:r>
              <a:rPr lang="en-US"/>
              <a:t>Include your contact information</a:t>
            </a:r>
          </a:p>
          <a:p>
            <a:pPr lvl="0" rtl="0">
              <a:spcBef>
                <a:spcPts val="0"/>
              </a:spcBef>
              <a:buSzPct val="25000"/>
              <a:buNone/>
            </a:pPr>
            <a:r>
              <a:rPr lang="en-US"/>
              <a:t>Ask if anyone has any questions for you.</a:t>
            </a:r>
          </a:p>
          <a:p>
            <a:pPr lvl="0" rtl="0">
              <a:spcBef>
                <a:spcPts val="0"/>
              </a:spcBef>
              <a:buSzPct val="25000"/>
              <a:buNone/>
            </a:pPr>
            <a:r>
              <a:rPr lang="en-US"/>
              <a:t>Thank your audience</a:t>
            </a:r>
          </a:p>
        </p:txBody>
      </p:sp>
      <p:sp>
        <p:nvSpPr>
          <p:cNvPr id="367" name="Shape 36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5802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dirty="0"/>
              <a:t>Summarize your contribution</a:t>
            </a:r>
          </a:p>
          <a:p>
            <a:pPr lvl="0" rtl="0">
              <a:spcBef>
                <a:spcPts val="0"/>
              </a:spcBef>
              <a:buSzPct val="25000"/>
              <a:buNone/>
            </a:pPr>
            <a:r>
              <a:rPr lang="en-US" dirty="0"/>
              <a:t>Include your contact information</a:t>
            </a:r>
          </a:p>
          <a:p>
            <a:pPr lvl="0" rtl="0">
              <a:spcBef>
                <a:spcPts val="0"/>
              </a:spcBef>
              <a:buSzPct val="25000"/>
              <a:buNone/>
            </a:pPr>
            <a:r>
              <a:rPr lang="en-US" dirty="0"/>
              <a:t>Ask if anyone has any questions for you.</a:t>
            </a:r>
          </a:p>
          <a:p>
            <a:pPr lvl="0" rtl="0">
              <a:spcBef>
                <a:spcPts val="0"/>
              </a:spcBef>
              <a:buSzPct val="25000"/>
              <a:buNone/>
            </a:pPr>
            <a:r>
              <a:rPr lang="en-US" dirty="0"/>
              <a:t>Thank your audience</a:t>
            </a:r>
          </a:p>
          <a:p>
            <a:pPr lvl="0" rtl="0">
              <a:spcBef>
                <a:spcPts val="0"/>
              </a:spcBef>
              <a:buSzPct val="25000"/>
              <a:buNone/>
            </a:pPr>
            <a:endParaRPr lang="en-US" dirty="0"/>
          </a:p>
          <a:p>
            <a:pPr lvl="0" rtl="0">
              <a:spcBef>
                <a:spcPts val="0"/>
              </a:spcBef>
              <a:buSzPct val="25000"/>
              <a:buNone/>
            </a:pPr>
            <a:r>
              <a:rPr lang="en-US" dirty="0"/>
              <a:t>This is the end</a:t>
            </a:r>
            <a:r>
              <a:rPr lang="en-US" baseline="0" dirty="0"/>
              <a:t> of the introduction video  and the read slide</a:t>
            </a:r>
            <a:endParaRPr lang="en-US" dirty="0"/>
          </a:p>
        </p:txBody>
      </p:sp>
      <p:sp>
        <p:nvSpPr>
          <p:cNvPr id="367" name="Shape 36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3879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6" name="Shape 36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Summarize your contribution</a:t>
            </a:r>
          </a:p>
          <a:p>
            <a:pPr lvl="0" rtl="0">
              <a:spcBef>
                <a:spcPts val="0"/>
              </a:spcBef>
              <a:buSzPct val="25000"/>
              <a:buNone/>
            </a:pPr>
            <a:r>
              <a:rPr lang="en-US"/>
              <a:t>Include your contact information</a:t>
            </a:r>
          </a:p>
          <a:p>
            <a:pPr lvl="0" rtl="0">
              <a:spcBef>
                <a:spcPts val="0"/>
              </a:spcBef>
              <a:buSzPct val="25000"/>
              <a:buNone/>
            </a:pPr>
            <a:r>
              <a:rPr lang="en-US"/>
              <a:t>Ask if anyone has any questions for you.</a:t>
            </a:r>
          </a:p>
          <a:p>
            <a:pPr lvl="0" rtl="0">
              <a:spcBef>
                <a:spcPts val="0"/>
              </a:spcBef>
              <a:buSzPct val="25000"/>
              <a:buNone/>
            </a:pPr>
            <a:r>
              <a:rPr lang="en-US"/>
              <a:t>Thank your audience</a:t>
            </a:r>
          </a:p>
        </p:txBody>
      </p:sp>
      <p:sp>
        <p:nvSpPr>
          <p:cNvPr id="367" name="Shape 36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323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dirty="0"/>
              <a:t>HERE: </a:t>
            </a:r>
            <a:r>
              <a:rPr lang="en-US" sz="1200" b="0" i="0" u="none" strike="noStrike" cap="none" dirty="0">
                <a:solidFill>
                  <a:schemeClr val="dk1"/>
                </a:solidFill>
                <a:latin typeface="Calibri"/>
                <a:ea typeface="Calibri"/>
                <a:cs typeface="Calibri"/>
                <a:sym typeface="Calibri"/>
              </a:rPr>
              <a:t>Introduce the problem that the whole project tackles</a:t>
            </a:r>
          </a:p>
          <a:p>
            <a:pPr marL="0" marR="0" lvl="0" indent="0" algn="l" rtl="0">
              <a:spcBef>
                <a:spcPts val="0"/>
              </a:spcBef>
              <a:spcAft>
                <a:spcPts val="0"/>
              </a:spcAft>
              <a:buSzPct val="25000"/>
              <a:buNone/>
            </a:pPr>
            <a:r>
              <a:rPr lang="en-US" dirty="0"/>
              <a:t>NEXT TO NEXT SLIDE: </a:t>
            </a:r>
            <a:r>
              <a:rPr lang="en-US" sz="1200" b="0" i="0" u="none" strike="noStrike" cap="none" dirty="0">
                <a:solidFill>
                  <a:schemeClr val="dk1"/>
                </a:solidFill>
                <a:latin typeface="Calibri"/>
                <a:ea typeface="Calibri"/>
                <a:cs typeface="Calibri"/>
                <a:sym typeface="Calibri"/>
              </a:rPr>
              <a:t>and stay focused on the parts that you have been working. </a:t>
            </a:r>
          </a:p>
          <a:p>
            <a:pPr marL="0" marR="0" lvl="0" indent="0" algn="l" rtl="0">
              <a:spcBef>
                <a:spcPts val="0"/>
              </a:spcBef>
              <a:spcAft>
                <a:spcPts val="0"/>
              </a:spcAft>
              <a:buSzPct val="25000"/>
              <a:buNone/>
            </a:pPr>
            <a:r>
              <a:rPr lang="en-US" dirty="0"/>
              <a:t>NEXT SILDE: </a:t>
            </a:r>
            <a:r>
              <a:rPr lang="en-US" sz="1200" b="0" i="0" u="none" strike="noStrike" cap="none" dirty="0">
                <a:solidFill>
                  <a:schemeClr val="dk1"/>
                </a:solidFill>
                <a:latin typeface="Calibri"/>
                <a:ea typeface="Calibri"/>
                <a:cs typeface="Calibri"/>
                <a:sym typeface="Calibri"/>
              </a:rPr>
              <a:t>Indicate if there is an existing previous system, enumerate its problems/limitations, etc.</a:t>
            </a:r>
          </a:p>
          <a:p>
            <a:pPr marL="0" marR="0" lvl="0" indent="0" algn="l" rtl="0">
              <a:spcBef>
                <a:spcPts val="360"/>
              </a:spcBef>
              <a:spcAft>
                <a:spcPts val="0"/>
              </a:spcAft>
              <a:buSzPct val="25000"/>
              <a:buNone/>
            </a:pPr>
            <a:endParaRPr sz="1200" b="0" i="0" u="none" strike="noStrike" cap="none" dirty="0">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973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HERE: </a:t>
            </a:r>
            <a:r>
              <a:rPr lang="en-US" sz="1200" b="0" i="0" u="none" strike="noStrike" cap="none">
                <a:solidFill>
                  <a:schemeClr val="dk1"/>
                </a:solidFill>
                <a:latin typeface="Calibri"/>
                <a:ea typeface="Calibri"/>
                <a:cs typeface="Calibri"/>
                <a:sym typeface="Calibri"/>
              </a:rPr>
              <a:t>Introduce the problem that the whole project tackles</a:t>
            </a:r>
          </a:p>
          <a:p>
            <a:pPr marL="0" marR="0" lvl="0" indent="0" algn="l" rtl="0">
              <a:spcBef>
                <a:spcPts val="0"/>
              </a:spcBef>
              <a:spcAft>
                <a:spcPts val="0"/>
              </a:spcAft>
              <a:buSzPct val="25000"/>
              <a:buNone/>
            </a:pPr>
            <a:r>
              <a:rPr lang="en-US"/>
              <a:t>NEXT TO NEXT SLIDE: </a:t>
            </a:r>
            <a:r>
              <a:rPr lang="en-US" sz="1200" b="0" i="0" u="none" strike="noStrike" cap="none">
                <a:solidFill>
                  <a:schemeClr val="dk1"/>
                </a:solidFill>
                <a:latin typeface="Calibri"/>
                <a:ea typeface="Calibri"/>
                <a:cs typeface="Calibri"/>
                <a:sym typeface="Calibri"/>
              </a:rPr>
              <a:t>and stay focused on the parts that you have been working. </a:t>
            </a:r>
          </a:p>
          <a:p>
            <a:pPr marL="0" marR="0" lvl="0" indent="0" algn="l" rtl="0">
              <a:spcBef>
                <a:spcPts val="0"/>
              </a:spcBef>
              <a:spcAft>
                <a:spcPts val="0"/>
              </a:spcAft>
              <a:buSzPct val="25000"/>
              <a:buNone/>
            </a:pPr>
            <a:r>
              <a:rPr lang="en-US"/>
              <a:t>NEXT SILDE: </a:t>
            </a:r>
            <a:r>
              <a:rPr lang="en-US" sz="1200" b="0" i="0" u="none" strike="noStrike" cap="none">
                <a:solidFill>
                  <a:schemeClr val="dk1"/>
                </a:solidFill>
                <a:latin typeface="Calibri"/>
                <a:ea typeface="Calibri"/>
                <a:cs typeface="Calibri"/>
                <a:sym typeface="Calibri"/>
              </a:rPr>
              <a:t>Indicate if there is an existing previous system, enumerate its problems/limitations, etc.</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5739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a:t>HERE: </a:t>
            </a:r>
            <a:r>
              <a:rPr lang="en-US" sz="1200" b="0" i="0" u="none" strike="noStrike" cap="none">
                <a:solidFill>
                  <a:schemeClr val="dk1"/>
                </a:solidFill>
                <a:latin typeface="Calibri"/>
                <a:ea typeface="Calibri"/>
                <a:cs typeface="Calibri"/>
                <a:sym typeface="Calibri"/>
              </a:rPr>
              <a:t>Introduce the problem that the whole project tackles</a:t>
            </a:r>
          </a:p>
          <a:p>
            <a:pPr marL="0" marR="0" lvl="0" indent="0" algn="l" rtl="0">
              <a:spcBef>
                <a:spcPts val="0"/>
              </a:spcBef>
              <a:spcAft>
                <a:spcPts val="0"/>
              </a:spcAft>
              <a:buSzPct val="25000"/>
              <a:buNone/>
            </a:pPr>
            <a:r>
              <a:rPr lang="en-US"/>
              <a:t>NEXT TO NEXT SLIDE: </a:t>
            </a:r>
            <a:r>
              <a:rPr lang="en-US" sz="1200" b="0" i="0" u="none" strike="noStrike" cap="none">
                <a:solidFill>
                  <a:schemeClr val="dk1"/>
                </a:solidFill>
                <a:latin typeface="Calibri"/>
                <a:ea typeface="Calibri"/>
                <a:cs typeface="Calibri"/>
                <a:sym typeface="Calibri"/>
              </a:rPr>
              <a:t>and stay focused on the parts that you have been working. </a:t>
            </a:r>
          </a:p>
          <a:p>
            <a:pPr marL="0" marR="0" lvl="0" indent="0" algn="l" rtl="0">
              <a:spcBef>
                <a:spcPts val="0"/>
              </a:spcBef>
              <a:spcAft>
                <a:spcPts val="0"/>
              </a:spcAft>
              <a:buSzPct val="25000"/>
              <a:buNone/>
            </a:pPr>
            <a:r>
              <a:rPr lang="en-US"/>
              <a:t>NEXT SILDE: </a:t>
            </a:r>
            <a:r>
              <a:rPr lang="en-US" sz="1200" b="0" i="0" u="none" strike="noStrike" cap="none">
                <a:solidFill>
                  <a:schemeClr val="dk1"/>
                </a:solidFill>
                <a:latin typeface="Calibri"/>
                <a:ea typeface="Calibri"/>
                <a:cs typeface="Calibri"/>
                <a:sym typeface="Calibri"/>
              </a:rPr>
              <a:t>Indicate if there is an existing previous system, enumerate its problems/limitations, etc.</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90" name="Shape 9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46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System design:</a:t>
            </a:r>
          </a:p>
          <a:p>
            <a:pPr lvl="0" rtl="0">
              <a:spcBef>
                <a:spcPts val="0"/>
              </a:spcBef>
              <a:buSzPct val="25000"/>
              <a:buNone/>
            </a:pPr>
            <a:r>
              <a:rPr lang="en-US"/>
              <a:t>5.1. System decomposition; identify the architecture patterns used (one slide).</a:t>
            </a:r>
          </a:p>
          <a:p>
            <a:pPr lvl="0" rtl="0">
              <a:spcBef>
                <a:spcPts val="0"/>
              </a:spcBef>
              <a:buSzPct val="25000"/>
              <a:buNone/>
            </a:pPr>
            <a:r>
              <a:rPr lang="en-US"/>
              <a:t>5.2. System deployment – h/w and s/w requirements (one slide).</a:t>
            </a:r>
          </a:p>
          <a:p>
            <a:pPr lvl="0" rtl="0">
              <a:spcBef>
                <a:spcPts val="0"/>
              </a:spcBef>
              <a:buSzPct val="25000"/>
              <a:buNone/>
            </a:pPr>
            <a:r>
              <a:rPr lang="en-US"/>
              <a:t>5.3. Persistent data design (one slide).</a:t>
            </a:r>
          </a:p>
          <a:p>
            <a:pPr lvl="0" rtl="0">
              <a:spcBef>
                <a:spcPts val="0"/>
              </a:spcBef>
              <a:buSzPct val="25000"/>
              <a:buNone/>
            </a:pPr>
            <a:r>
              <a:rPr lang="en-US"/>
              <a:t>5.4. Security/Privacy (one slide).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66" name="Shape 26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5</a:t>
            </a:fld>
            <a:endParaRPr lang="en-US" sz="1200"/>
          </a:p>
        </p:txBody>
      </p:sp>
    </p:spTree>
    <p:extLst>
      <p:ext uri="{BB962C8B-B14F-4D97-AF65-F5344CB8AC3E}">
        <p14:creationId xmlns:p14="http://schemas.microsoft.com/office/powerpoint/2010/main" val="82105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dirty="0"/>
              <a:t>5. System design:</a:t>
            </a:r>
          </a:p>
          <a:p>
            <a:pPr lvl="0" rtl="0">
              <a:spcBef>
                <a:spcPts val="0"/>
              </a:spcBef>
              <a:buSzPct val="25000"/>
              <a:buNone/>
            </a:pPr>
            <a:r>
              <a:rPr lang="en-US" dirty="0"/>
              <a:t>5.1. System decomposition; identify the architecture patterns used (one slide).</a:t>
            </a:r>
          </a:p>
          <a:p>
            <a:pPr lvl="0" rtl="0">
              <a:spcBef>
                <a:spcPts val="0"/>
              </a:spcBef>
              <a:buSzPct val="25000"/>
              <a:buNone/>
            </a:pPr>
            <a:r>
              <a:rPr lang="en-US" dirty="0"/>
              <a:t>5.2. System deployment – h/w and s/w requirements (one slide).</a:t>
            </a:r>
          </a:p>
          <a:p>
            <a:pPr lvl="0" rtl="0">
              <a:spcBef>
                <a:spcPts val="0"/>
              </a:spcBef>
              <a:buSzPct val="25000"/>
              <a:buNone/>
            </a:pPr>
            <a:r>
              <a:rPr lang="en-US" dirty="0"/>
              <a:t>5.3. Persistent data design (one slide).</a:t>
            </a:r>
          </a:p>
          <a:p>
            <a:pPr lvl="0" rtl="0">
              <a:spcBef>
                <a:spcPts val="0"/>
              </a:spcBef>
              <a:buSzPct val="25000"/>
              <a:buNone/>
            </a:pPr>
            <a:r>
              <a:rPr lang="en-US" dirty="0"/>
              <a:t>5.4. Security/Privacy (one slide).</a:t>
            </a:r>
          </a:p>
          <a:p>
            <a:pPr marL="0" marR="0" lvl="0" indent="0" algn="l" rtl="0">
              <a:spcBef>
                <a:spcPts val="360"/>
              </a:spcBef>
              <a:spcAft>
                <a:spcPts val="0"/>
              </a:spcAft>
              <a:buSzPct val="25000"/>
              <a:buNone/>
            </a:pPr>
            <a:endParaRPr sz="1200" b="0" i="0" u="none" strike="noStrike" cap="none" dirty="0">
              <a:solidFill>
                <a:schemeClr val="dk1"/>
              </a:solidFill>
              <a:latin typeface="Calibri"/>
              <a:ea typeface="Calibri"/>
              <a:cs typeface="Calibri"/>
              <a:sym typeface="Calibri"/>
            </a:endParaRPr>
          </a:p>
        </p:txBody>
      </p:sp>
      <p:sp>
        <p:nvSpPr>
          <p:cNvPr id="235" name="Shape 23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7004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5. System design:</a:t>
            </a:r>
          </a:p>
          <a:p>
            <a:pPr lvl="0" rtl="0">
              <a:spcBef>
                <a:spcPts val="0"/>
              </a:spcBef>
              <a:buSzPct val="25000"/>
              <a:buNone/>
            </a:pPr>
            <a:r>
              <a:rPr lang="en-US"/>
              <a:t>5.1. System decomposition; identify the architecture patterns used (one slide).</a:t>
            </a:r>
          </a:p>
          <a:p>
            <a:pPr lvl="0" rtl="0">
              <a:spcBef>
                <a:spcPts val="0"/>
              </a:spcBef>
              <a:buSzPct val="25000"/>
              <a:buNone/>
            </a:pPr>
            <a:r>
              <a:rPr lang="en-US"/>
              <a:t>5.2. System deployment – h/w and s/w requirements (one slide).</a:t>
            </a:r>
          </a:p>
          <a:p>
            <a:pPr lvl="0" rtl="0">
              <a:spcBef>
                <a:spcPts val="0"/>
              </a:spcBef>
              <a:buSzPct val="25000"/>
              <a:buNone/>
            </a:pPr>
            <a:r>
              <a:rPr lang="en-US"/>
              <a:t>5.3. Persistent data design (one slide).</a:t>
            </a:r>
          </a:p>
          <a:p>
            <a:pPr lvl="0" rtl="0">
              <a:spcBef>
                <a:spcPts val="0"/>
              </a:spcBef>
              <a:buSzPct val="25000"/>
              <a:buNone/>
            </a:pPr>
            <a:r>
              <a:rPr lang="en-US"/>
              <a:t>5.4. Security/Privacy (one slide).</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78" name="Shape 27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7</a:t>
            </a:fld>
            <a:endParaRPr lang="en-US" sz="1200"/>
          </a:p>
        </p:txBody>
      </p:sp>
    </p:spTree>
    <p:extLst>
      <p:ext uri="{BB962C8B-B14F-4D97-AF65-F5344CB8AC3E}">
        <p14:creationId xmlns:p14="http://schemas.microsoft.com/office/powerpoint/2010/main" val="301597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8</a:t>
            </a:fld>
            <a:endParaRPr lang="en-US" sz="1200"/>
          </a:p>
        </p:txBody>
      </p:sp>
    </p:spTree>
    <p:extLst>
      <p:ext uri="{BB962C8B-B14F-4D97-AF65-F5344CB8AC3E}">
        <p14:creationId xmlns:p14="http://schemas.microsoft.com/office/powerpoint/2010/main" val="362931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lvl="0" rtl="0">
              <a:spcBef>
                <a:spcPts val="0"/>
              </a:spcBef>
              <a:buSzPct val="25000"/>
              <a:buNone/>
            </a:pPr>
            <a:r>
              <a:rPr lang="en-US"/>
              <a:t>4. Requirements:</a:t>
            </a:r>
          </a:p>
          <a:p>
            <a:pPr lvl="0" rtl="0">
              <a:spcBef>
                <a:spcPts val="0"/>
              </a:spcBef>
              <a:buSzPct val="25000"/>
              <a:buNone/>
            </a:pPr>
            <a:r>
              <a:rPr lang="en-US"/>
              <a:t>4.1. User stories implemented (one or more slides).</a:t>
            </a:r>
          </a:p>
          <a:p>
            <a:pPr lvl="0" rtl="0">
              <a:spcBef>
                <a:spcPts val="0"/>
              </a:spcBef>
              <a:buSzPct val="25000"/>
              <a:buNone/>
            </a:pPr>
            <a:r>
              <a:rPr lang="en-US"/>
              <a:t>4.2. UML use cases and the use case diagram for the implemented use cases (one or more slides).</a:t>
            </a:r>
          </a:p>
          <a:p>
            <a:pPr lvl="0" rtl="0">
              <a:spcBef>
                <a:spcPts val="0"/>
              </a:spcBef>
              <a:buSzPct val="25000"/>
              <a:buNone/>
            </a:pPr>
            <a:r>
              <a:rPr lang="en-US"/>
              <a:t>4.3. UML sequence diagrams for the implemented use cases.</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pPr algn="r">
                <a:buSzPct val="25000"/>
              </a:pPr>
              <a:t>9</a:t>
            </a:fld>
            <a:endParaRPr lang="en-US" sz="1200"/>
          </a:p>
        </p:txBody>
      </p:sp>
    </p:spTree>
    <p:extLst>
      <p:ext uri="{BB962C8B-B14F-4D97-AF65-F5344CB8AC3E}">
        <p14:creationId xmlns:p14="http://schemas.microsoft.com/office/powerpoint/2010/main" val="94462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cxnSp>
        <p:nvCxnSpPr>
          <p:cNvPr id="14" name="Shape 14"/>
          <p:cNvCxnSpPr/>
          <p:nvPr/>
        </p:nvCxnSpPr>
        <p:spPr>
          <a:xfrm>
            <a:off x="4278300" y="3668216"/>
            <a:ext cx="587400" cy="0"/>
          </a:xfrm>
          <a:prstGeom prst="straightConnector1">
            <a:avLst/>
          </a:prstGeom>
          <a:noFill/>
          <a:ln w="76200" cap="flat" cmpd="sng">
            <a:solidFill>
              <a:schemeClr val="dk1"/>
            </a:solidFill>
            <a:prstDash val="solid"/>
            <a:round/>
            <a:headEnd type="none" w="med" len="med"/>
            <a:tailEnd type="none" w="med" len="med"/>
          </a:ln>
        </p:spPr>
      </p:cxnSp>
      <p:sp>
        <p:nvSpPr>
          <p:cNvPr id="15" name="Shape 15"/>
          <p:cNvSpPr txBox="1">
            <a:spLocks noGrp="1"/>
          </p:cNvSpPr>
          <p:nvPr>
            <p:ph type="ctrTitle"/>
          </p:nvPr>
        </p:nvSpPr>
        <p:spPr>
          <a:xfrm>
            <a:off x="311700" y="794633"/>
            <a:ext cx="8520600" cy="26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6" name="Shape 16"/>
          <p:cNvSpPr txBox="1">
            <a:spLocks noGrp="1"/>
          </p:cNvSpPr>
          <p:nvPr>
            <p:ph type="subTitle" idx="1"/>
          </p:nvPr>
        </p:nvSpPr>
        <p:spPr>
          <a:xfrm>
            <a:off x="311700" y="4221097"/>
            <a:ext cx="8520600" cy="9780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17" name="Shape 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1557233"/>
            <a:ext cx="8520600" cy="2640000"/>
          </a:xfrm>
          <a:prstGeom prst="rect">
            <a:avLst/>
          </a:prstGeom>
        </p:spPr>
        <p:txBody>
          <a:bodyPr lIns="91425" tIns="91425" rIns="91425" bIns="91425" anchor="ctr" anchorCtr="0"/>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a:endParaRPr/>
          </a:p>
        </p:txBody>
      </p:sp>
      <p:sp>
        <p:nvSpPr>
          <p:cNvPr id="52" name="Shape 52"/>
          <p:cNvSpPr txBox="1">
            <a:spLocks noGrp="1"/>
          </p:cNvSpPr>
          <p:nvPr>
            <p:ph type="body" idx="1"/>
          </p:nvPr>
        </p:nvSpPr>
        <p:spPr>
          <a:xfrm>
            <a:off x="311700" y="4299000"/>
            <a:ext cx="8520600" cy="14289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3" name="Shape 5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56"/>
        <p:cNvGrpSpPr/>
        <p:nvPr/>
      </p:nvGrpSpPr>
      <p:grpSpPr>
        <a:xfrm>
          <a:off x="0" y="0"/>
          <a:ext cx="0" cy="0"/>
          <a:chOff x="0" y="0"/>
          <a:chExt cx="0" cy="0"/>
        </a:xfrm>
      </p:grpSpPr>
      <p:sp>
        <p:nvSpPr>
          <p:cNvPr id="62" name="Shape 62"/>
          <p:cNvSpPr txBox="1">
            <a:spLocks noGrp="1"/>
          </p:cNvSpPr>
          <p:nvPr>
            <p:ph type="sldNum" idx="12"/>
          </p:nvPr>
        </p:nvSpPr>
        <p:spPr>
          <a:xfrm>
            <a:off x="85381" y="6331916"/>
            <a:ext cx="574166" cy="461624"/>
          </a:xfrm>
          <a:prstGeom prst="rect">
            <a:avLst/>
          </a:prstGeom>
          <a:solidFill>
            <a:srgbClr val="00B050"/>
          </a:solidFill>
          <a:ln w="63500">
            <a:solidFill>
              <a:schemeClr val="bg1">
                <a:lumMod val="95000"/>
              </a:schemeClr>
            </a:solidFill>
          </a:ln>
        </p:spPr>
        <p:txBody>
          <a:bodyPr wrap="none" lIns="91425" tIns="45700" rIns="91425" bIns="45700" anchor="ctr" anchorCtr="0">
            <a:spAutoFit/>
          </a:bodyPr>
          <a:lstStyle>
            <a:lvl1pPr>
              <a:defRPr sz="2400"/>
            </a:lvl1pPr>
          </a:lstStyle>
          <a:p>
            <a:pPr algn="r">
              <a:buSzPct val="25000"/>
            </a:pPr>
            <a:fld id="{00000000-1234-1234-1234-123412341234}" type="slidenum">
              <a:rPr lang="en-US" smtClean="0">
                <a:solidFill>
                  <a:schemeClr val="dk2"/>
                </a:solidFill>
                <a:latin typeface="Trebuchet MS"/>
                <a:ea typeface="Trebuchet MS"/>
                <a:cs typeface="Trebuchet MS"/>
                <a:sym typeface="Trebuchet MS"/>
              </a:rPr>
              <a:pPr algn="r">
                <a:buSzPct val="25000"/>
              </a:pPr>
              <a:t>‹#›</a:t>
            </a:fld>
            <a:endParaRPr lang="en-US">
              <a:solidFill>
                <a:schemeClr val="dk2"/>
              </a:solidFill>
              <a:latin typeface="Trebuchet MS"/>
              <a:ea typeface="Trebuchet MS"/>
              <a:cs typeface="Trebuchet MS"/>
              <a:sym typeface="Trebuchet MS"/>
            </a:endParaRPr>
          </a:p>
        </p:txBody>
      </p:sp>
      <p:pic>
        <p:nvPicPr>
          <p:cNvPr id="8" name="Shape 98"/>
          <p:cNvPicPr preferRelativeResize="0"/>
          <p:nvPr userDrawn="1"/>
        </p:nvPicPr>
        <p:blipFill>
          <a:blip r:embed="rId2">
            <a:alphaModFix/>
          </a:blip>
          <a:stretch>
            <a:fillRect/>
          </a:stretch>
        </p:blipFill>
        <p:spPr bwMode="ltGray">
          <a:xfrm>
            <a:off x="6934881" y="6387699"/>
            <a:ext cx="2132918" cy="3822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50812" y="187325"/>
            <a:ext cx="8828100" cy="6481800"/>
          </a:xfrm>
          <a:prstGeom prst="rect">
            <a:avLst/>
          </a:prstGeom>
          <a:noFill/>
          <a:ln>
            <a:noFill/>
          </a:ln>
        </p:spPr>
      </p:pic>
      <p:sp>
        <p:nvSpPr>
          <p:cNvPr id="58" name="Shape 58"/>
          <p:cNvSpPr txBox="1">
            <a:spLocks noGrp="1"/>
          </p:cNvSpPr>
          <p:nvPr>
            <p:ph type="title"/>
          </p:nvPr>
        </p:nvSpPr>
        <p:spPr>
          <a:xfrm>
            <a:off x="779462" y="381000"/>
            <a:ext cx="7583400" cy="10446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1pPr>
            <a:lvl2pPr marL="0" marR="0" lvl="1"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2pPr>
            <a:lvl3pPr marL="0" marR="0" lvl="2"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3pPr>
            <a:lvl4pPr marL="0" marR="0" lvl="3"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4pPr>
            <a:lvl5pPr marL="0" marR="0" lvl="4"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5pPr>
            <a:lvl6pPr marL="457200" marR="0" lvl="5"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6pPr>
            <a:lvl7pPr marL="914400" marR="0" lvl="6"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7pPr>
            <a:lvl8pPr marL="1371600" marR="0" lvl="7"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8pPr>
            <a:lvl9pPr marL="1828800" marR="0" lvl="8" indent="0" algn="l" rtl="0">
              <a:spcBef>
                <a:spcPts val="0"/>
              </a:spcBef>
              <a:spcAft>
                <a:spcPts val="0"/>
              </a:spcAft>
              <a:buNone/>
              <a:defRPr sz="3800" b="0" i="0" u="none" strike="noStrike" cap="none">
                <a:solidFill>
                  <a:srgbClr val="001D4D"/>
                </a:solidFill>
                <a:latin typeface="Trebuchet MS"/>
                <a:ea typeface="Trebuchet MS"/>
                <a:cs typeface="Trebuchet MS"/>
                <a:sym typeface="Trebuchet MS"/>
              </a:defRPr>
            </a:lvl9pPr>
          </a:lstStyle>
          <a:p>
            <a:endParaRPr/>
          </a:p>
        </p:txBody>
      </p:sp>
      <p:sp>
        <p:nvSpPr>
          <p:cNvPr id="59" name="Shape 59"/>
          <p:cNvSpPr txBox="1">
            <a:spLocks noGrp="1"/>
          </p:cNvSpPr>
          <p:nvPr>
            <p:ph type="body" idx="1"/>
          </p:nvPr>
        </p:nvSpPr>
        <p:spPr>
          <a:xfrm>
            <a:off x="779462" y="1828800"/>
            <a:ext cx="7583400" cy="4208400"/>
          </a:xfrm>
          <a:prstGeom prst="rect">
            <a:avLst/>
          </a:prstGeom>
          <a:noFill/>
          <a:ln>
            <a:noFill/>
          </a:ln>
        </p:spPr>
        <p:txBody>
          <a:bodyPr lIns="91425" tIns="91425" rIns="91425" bIns="91425" anchor="t" anchorCtr="0"/>
          <a:lstStyle>
            <a:lvl1pPr marL="282575" marR="0" lvl="0" indent="-142875" algn="l" rtl="0">
              <a:spcBef>
                <a:spcPts val="2000"/>
              </a:spcBef>
              <a:spcAft>
                <a:spcPts val="0"/>
              </a:spcAft>
              <a:buClr>
                <a:srgbClr val="001D4D"/>
              </a:buClr>
              <a:buSzPct val="100000"/>
              <a:buFont typeface="Noto Sans Symbols"/>
              <a:buChar char="●"/>
              <a:defRPr sz="2200" b="0" i="0" u="none" strike="noStrike" cap="none">
                <a:solidFill>
                  <a:srgbClr val="001D4D"/>
                </a:solidFill>
                <a:latin typeface="Trebuchet MS"/>
                <a:ea typeface="Trebuchet MS"/>
                <a:cs typeface="Trebuchet MS"/>
                <a:sym typeface="Trebuchet MS"/>
              </a:defRPr>
            </a:lvl1pPr>
            <a:lvl2pPr marL="577850" marR="0" lvl="1" indent="-171450" algn="l" rtl="0">
              <a:spcBef>
                <a:spcPts val="600"/>
              </a:spcBef>
              <a:spcAft>
                <a:spcPts val="0"/>
              </a:spcAft>
              <a:buClr>
                <a:srgbClr val="001D4D"/>
              </a:buClr>
              <a:buSzPct val="100000"/>
              <a:buFont typeface="Noto Sans Symbols"/>
              <a:buChar char="●"/>
              <a:defRPr sz="2000" b="0" i="0" u="none" strike="noStrike" cap="none">
                <a:solidFill>
                  <a:srgbClr val="001D4D"/>
                </a:solidFill>
                <a:latin typeface="Trebuchet MS"/>
                <a:ea typeface="Trebuchet MS"/>
                <a:cs typeface="Trebuchet MS"/>
                <a:sym typeface="Trebuchet MS"/>
              </a:defRPr>
            </a:lvl2pPr>
            <a:lvl3pPr marL="860425" marR="0" lvl="2" indent="-17462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3pPr>
            <a:lvl4pPr marL="1143000" marR="0" lvl="3" indent="-177800"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4pPr>
            <a:lvl5pPr marL="1425575" marR="0" lvl="4" indent="-168275" algn="l" rtl="0">
              <a:spcBef>
                <a:spcPts val="600"/>
              </a:spcBef>
              <a:spcAft>
                <a:spcPts val="0"/>
              </a:spcAft>
              <a:buClr>
                <a:srgbClr val="001D4D"/>
              </a:buClr>
              <a:buSzPct val="100000"/>
              <a:buFont typeface="Noto Sans Symbols"/>
              <a:buChar char="●"/>
              <a:defRPr sz="1800" b="0" i="0" u="none" strike="noStrike" cap="none">
                <a:solidFill>
                  <a:srgbClr val="001D4D"/>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dt" idx="10"/>
          </p:nvPr>
        </p:nvSpPr>
        <p:spPr>
          <a:xfrm>
            <a:off x="381000" y="6288087"/>
            <a:ext cx="1887600" cy="3651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305175" y="6288087"/>
            <a:ext cx="5238900" cy="365100"/>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1200" b="0" i="0" u="none" strike="noStrike" cap="none">
                <a:solidFill>
                  <a:schemeClr val="lt2"/>
                </a:solidFill>
                <a:latin typeface="Trebuchet MS"/>
                <a:ea typeface="Trebuchet MS"/>
                <a:cs typeface="Trebuchet MS"/>
                <a:sym typeface="Trebuchet MS"/>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8404225" y="219075"/>
            <a:ext cx="493800" cy="3651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2"/>
                </a:solidFill>
                <a:latin typeface="Trebuchet MS"/>
                <a:ea typeface="Trebuchet MS"/>
                <a:cs typeface="Trebuchet MS"/>
                <a:sym typeface="Trebuchet MS"/>
              </a:rPr>
              <a:t>‹#›</a:t>
            </a:fld>
            <a:endParaRPr lang="en-US" sz="1200" b="0" i="0" u="none" strike="noStrike" cap="none">
              <a:solidFill>
                <a:schemeClr val="dk2"/>
              </a:solidFill>
              <a:latin typeface="Trebuchet MS"/>
              <a:ea typeface="Trebuchet MS"/>
              <a:cs typeface="Trebuchet MS"/>
              <a:sym typeface="Trebuchet MS"/>
            </a:endParaRPr>
          </a:p>
        </p:txBody>
      </p:sp>
    </p:spTree>
    <p:extLst>
      <p:ext uri="{BB962C8B-B14F-4D97-AF65-F5344CB8AC3E}">
        <p14:creationId xmlns:p14="http://schemas.microsoft.com/office/powerpoint/2010/main" val="3094509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388687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3591187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3032368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1613106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490564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378294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3307400"/>
            <a:ext cx="8114400" cy="3261300"/>
          </a:xfrm>
          <a:prstGeom prst="rect">
            <a:avLst/>
          </a:prstGeom>
        </p:spPr>
        <p:txBody>
          <a:bodyPr lIns="91425" tIns="91425" rIns="91425" bIns="91425" anchor="b" anchorCtr="0"/>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a:endParaRPr/>
          </a:p>
        </p:txBody>
      </p:sp>
      <p:sp>
        <p:nvSpPr>
          <p:cNvPr id="20" name="Shape 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958105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3333793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517791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497395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CA428-F2B2-41C6-9173-F777EFF9C434}" type="slidenum">
              <a:rPr lang="en-US" smtClean="0"/>
              <a:t>‹#›</a:t>
            </a:fld>
            <a:endParaRPr lang="en-US"/>
          </a:p>
        </p:txBody>
      </p:sp>
    </p:spTree>
    <p:extLst>
      <p:ext uri="{BB962C8B-B14F-4D97-AF65-F5344CB8AC3E}">
        <p14:creationId xmlns:p14="http://schemas.microsoft.com/office/powerpoint/2010/main" val="424795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8424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987833"/>
            <a:ext cx="2808000" cy="41040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701800"/>
            <a:ext cx="5683800" cy="54543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9" name="Shape 3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133"/>
            <a:ext cx="4572000" cy="6858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834132"/>
            <a:ext cx="4045200" cy="20691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4" name="Shape 44"/>
          <p:cNvSpPr txBox="1">
            <a:spLocks noGrp="1"/>
          </p:cNvSpPr>
          <p:nvPr>
            <p:ph type="subTitle" idx="1"/>
          </p:nvPr>
        </p:nvSpPr>
        <p:spPr>
          <a:xfrm>
            <a:off x="265500" y="3974833"/>
            <a:ext cx="4045200" cy="17940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5" name="Shape 45"/>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5644966"/>
            <a:ext cx="5998800" cy="798300"/>
          </a:xfrm>
          <a:prstGeom prst="rect">
            <a:avLst/>
          </a:prstGeom>
        </p:spPr>
        <p:txBody>
          <a:bodyPr lIns="91425" tIns="91425" rIns="91425" bIns="91425" anchor="ctr" anchorCtr="0"/>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a:endParaRPr/>
          </a:p>
        </p:txBody>
      </p:sp>
      <p:sp>
        <p:nvSpPr>
          <p:cNvPr id="12" name="Shape 12"/>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latin typeface="Proxima Nova"/>
                <a:ea typeface="Proxima Nova"/>
                <a:cs typeface="Proxima Nova"/>
                <a:sym typeface="Proxima Nova"/>
              </a:rPr>
              <a:t>‹#›</a:t>
            </a:fld>
            <a:endParaRPr lang="en-US" sz="1000">
              <a:solidFill>
                <a:schemeClr val="dk2"/>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CA428-F2B2-41C6-9173-F777EFF9C434}" type="slidenum">
              <a:rPr lang="en-US" smtClean="0"/>
              <a:t>‹#›</a:t>
            </a:fld>
            <a:endParaRPr lang="en-US"/>
          </a:p>
        </p:txBody>
      </p:sp>
    </p:spTree>
    <p:extLst>
      <p:ext uri="{BB962C8B-B14F-4D97-AF65-F5344CB8AC3E}">
        <p14:creationId xmlns:p14="http://schemas.microsoft.com/office/powerpoint/2010/main" val="31345900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6.xml"/><Relationship Id="rId5" Type="http://schemas.openxmlformats.org/officeDocument/2006/relationships/image" Target="../media/image17.jpe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legalwise3.mybluemix.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3F3F3"/>
        </a:solidFill>
        <a:effectLst/>
      </p:bgPr>
    </p:bg>
    <p:spTree>
      <p:nvGrpSpPr>
        <p:cNvPr id="1" name="Shape 67"/>
        <p:cNvGrpSpPr/>
        <p:nvPr/>
      </p:nvGrpSpPr>
      <p:grpSpPr>
        <a:xfrm>
          <a:off x="0" y="0"/>
          <a:ext cx="0" cy="0"/>
          <a:chOff x="0" y="0"/>
          <a:chExt cx="0" cy="0"/>
        </a:xfrm>
      </p:grpSpPr>
      <p:sp>
        <p:nvSpPr>
          <p:cNvPr id="39" name="Shape 68"/>
          <p:cNvSpPr/>
          <p:nvPr/>
        </p:nvSpPr>
        <p:spPr>
          <a:xfrm>
            <a:off x="380900" y="5200550"/>
            <a:ext cx="8382000" cy="14460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0" name="Shape 69"/>
          <p:cNvSpPr txBox="1">
            <a:spLocks noGrp="1"/>
          </p:cNvSpPr>
          <p:nvPr>
            <p:ph type="ctrTitle"/>
          </p:nvPr>
        </p:nvSpPr>
        <p:spPr>
          <a:xfrm>
            <a:off x="380900" y="5341650"/>
            <a:ext cx="8382000" cy="676500"/>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1800" dirty="0">
                <a:solidFill>
                  <a:srgbClr val="434343"/>
                </a:solidFill>
                <a:latin typeface="Montserrat"/>
                <a:ea typeface="Montserrat"/>
                <a:cs typeface="Montserrat"/>
                <a:sym typeface="Montserrat"/>
              </a:rPr>
              <a:t>S</a:t>
            </a:r>
            <a:r>
              <a:rPr lang="en-US" sz="1800" b="0" i="0" u="none" strike="noStrike" cap="none" dirty="0">
                <a:solidFill>
                  <a:srgbClr val="434343"/>
                </a:solidFill>
                <a:latin typeface="Montserrat"/>
                <a:ea typeface="Montserrat"/>
                <a:cs typeface="Montserrat"/>
                <a:sym typeface="Montserrat"/>
              </a:rPr>
              <a:t>chool of Computing and Information Sciences</a:t>
            </a:r>
            <a:br>
              <a:rPr lang="en-US" sz="1800" b="0" i="0" u="none" strike="noStrike" cap="none" dirty="0">
                <a:solidFill>
                  <a:srgbClr val="434343"/>
                </a:solidFill>
                <a:latin typeface="Montserrat"/>
                <a:ea typeface="Montserrat"/>
                <a:cs typeface="Montserrat"/>
                <a:sym typeface="Montserrat"/>
              </a:rPr>
            </a:br>
            <a:r>
              <a:rPr lang="en-US" sz="1800" b="0" i="0" u="none" strike="noStrike" cap="none" dirty="0">
                <a:solidFill>
                  <a:srgbClr val="434343"/>
                </a:solidFill>
                <a:latin typeface="Montserrat"/>
                <a:ea typeface="Montserrat"/>
                <a:cs typeface="Montserrat"/>
                <a:sym typeface="Montserrat"/>
              </a:rPr>
              <a:t>Florida International University</a:t>
            </a:r>
          </a:p>
        </p:txBody>
      </p:sp>
      <p:sp>
        <p:nvSpPr>
          <p:cNvPr id="41" name="Shape 70"/>
          <p:cNvSpPr txBox="1">
            <a:spLocks noGrp="1"/>
          </p:cNvSpPr>
          <p:nvPr>
            <p:ph type="subTitle" idx="1"/>
          </p:nvPr>
        </p:nvSpPr>
        <p:spPr>
          <a:xfrm>
            <a:off x="380900" y="6018150"/>
            <a:ext cx="8382000" cy="418175"/>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lt1"/>
              </a:buClr>
              <a:buSzPct val="25000"/>
              <a:buFont typeface="Noto Sans Symbols"/>
              <a:buNone/>
            </a:pPr>
            <a:r>
              <a:rPr lang="en-US" sz="1800" dirty="0">
                <a:solidFill>
                  <a:srgbClr val="B7B7B7"/>
                </a:solidFill>
                <a:latin typeface="Montserrat"/>
                <a:ea typeface="Montserrat"/>
                <a:cs typeface="Montserrat"/>
                <a:sym typeface="Montserrat"/>
              </a:rPr>
              <a:t>December 2th, 2016</a:t>
            </a:r>
          </a:p>
        </p:txBody>
      </p:sp>
      <p:pic>
        <p:nvPicPr>
          <p:cNvPr id="42" name="Shape 71"/>
          <p:cNvPicPr preferRelativeResize="0"/>
          <p:nvPr/>
        </p:nvPicPr>
        <p:blipFill>
          <a:blip r:embed="rId3">
            <a:alphaModFix/>
          </a:blip>
          <a:stretch>
            <a:fillRect/>
          </a:stretch>
        </p:blipFill>
        <p:spPr>
          <a:xfrm>
            <a:off x="6477251" y="6149689"/>
            <a:ext cx="2132918" cy="382299"/>
          </a:xfrm>
          <a:prstGeom prst="rect">
            <a:avLst/>
          </a:prstGeom>
          <a:noFill/>
          <a:ln>
            <a:noFill/>
          </a:ln>
        </p:spPr>
      </p:pic>
      <p:grpSp>
        <p:nvGrpSpPr>
          <p:cNvPr id="35" name="Group 34"/>
          <p:cNvGrpSpPr/>
          <p:nvPr/>
        </p:nvGrpSpPr>
        <p:grpSpPr>
          <a:xfrm>
            <a:off x="305173" y="566902"/>
            <a:ext cx="8457727" cy="4423424"/>
            <a:chOff x="1232769" y="2255052"/>
            <a:chExt cx="12496800" cy="4215089"/>
          </a:xfrm>
        </p:grpSpPr>
        <p:sp>
          <p:nvSpPr>
            <p:cNvPr id="36" name="Rectangle 35"/>
            <p:cNvSpPr/>
            <p:nvPr/>
          </p:nvSpPr>
          <p:spPr>
            <a:xfrm>
              <a:off x="1232769" y="2673677"/>
              <a:ext cx="12496800" cy="3796464"/>
            </a:xfrm>
            <a:prstGeom prst="rect">
              <a:avLst/>
            </a:prstGeom>
            <a:solidFill>
              <a:sysClr val="window" lastClr="FFFFFF"/>
            </a:solidFill>
            <a:ln w="12700" cap="flat" cmpd="sng" algn="ctr">
              <a:noFill/>
              <a:prstDash val="solid"/>
              <a:miter lim="800000"/>
            </a:ln>
            <a:effectLst/>
          </p:spPr>
          <p:txBody>
            <a:bodyPr lIns="91440" tIns="182880" rIns="91440" bIns="9144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err="1">
                  <a:ln>
                    <a:noFill/>
                  </a:ln>
                  <a:solidFill>
                    <a:prstClr val="black">
                      <a:lumMod val="65000"/>
                      <a:lumOff val="35000"/>
                    </a:prstClr>
                  </a:solidFill>
                  <a:effectLst/>
                  <a:uLnTx/>
                  <a:uFillTx/>
                  <a:latin typeface="Montserrat"/>
                  <a:ea typeface="Montserrat"/>
                  <a:cs typeface="Montserrat"/>
                  <a:sym typeface="Montserrat"/>
                </a:rPr>
                <a:t>Legal</a:t>
              </a:r>
              <a:r>
                <a:rPr kumimoji="0" lang="en-US" sz="4400" b="0" i="0" u="none" strike="noStrike" kern="0" cap="none" spc="0" normalizeH="0" baseline="0" noProof="0" dirty="0" err="1">
                  <a:ln>
                    <a:noFill/>
                  </a:ln>
                  <a:solidFill>
                    <a:srgbClr val="40BF40"/>
                  </a:solidFill>
                  <a:effectLst/>
                  <a:uLnTx/>
                  <a:uFillTx/>
                  <a:latin typeface="Montserrat"/>
                  <a:ea typeface="Montserrat"/>
                  <a:cs typeface="Montserrat"/>
                  <a:sym typeface="Montserrat"/>
                </a:rPr>
                <a:t>Wise</a:t>
              </a:r>
              <a:r>
                <a:rPr kumimoji="0" lang="en-US" sz="4400" b="0" i="0" u="none" strike="noStrike" kern="0" cap="none" spc="0" normalizeH="0" baseline="0" noProof="0" dirty="0">
                  <a:ln>
                    <a:noFill/>
                  </a:ln>
                  <a:solidFill>
                    <a:srgbClr val="40BF40"/>
                  </a:solidFill>
                  <a:effectLst/>
                  <a:uLnTx/>
                  <a:uFillTx/>
                  <a:latin typeface="Montserrat"/>
                  <a:ea typeface="Montserrat"/>
                  <a:cs typeface="Montserrat"/>
                  <a:sym typeface="Montserrat"/>
                </a:rPr>
                <a:t> 3.0</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Montserrat"/>
                <a:ea typeface="+mn-ea"/>
                <a:cs typeface="+mn-cs"/>
                <a:sym typeface="Montserra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prstClr val="black"/>
                </a:solidFill>
                <a:effectLst/>
                <a:uLnTx/>
                <a:uFillTx/>
                <a:latin typeface="Montserrat"/>
                <a:ea typeface="+mn-ea"/>
                <a:cs typeface="+mn-cs"/>
                <a:sym typeface="Montserrat"/>
              </a:endParaRPr>
            </a:p>
          </p:txBody>
        </p:sp>
        <p:sp>
          <p:nvSpPr>
            <p:cNvPr id="37" name="Shape 89"/>
            <p:cNvSpPr txBox="1"/>
            <p:nvPr/>
          </p:nvSpPr>
          <p:spPr>
            <a:xfrm>
              <a:off x="1482692" y="2255052"/>
              <a:ext cx="11996950" cy="586562"/>
            </a:xfrm>
            <a:prstGeom prst="rect">
              <a:avLst/>
            </a:prstGeom>
            <a:solidFill>
              <a:srgbClr val="00B0F0"/>
            </a:solidFill>
            <a:ln>
              <a:noFill/>
            </a:ln>
          </p:spPr>
          <p:txBody>
            <a:bodyPr wrap="square" lIns="274320" tIns="91440" rIns="274320" bIns="91440" anchor="ctr" anchorCtr="0">
              <a:spAutoFit/>
            </a:bodyPr>
            <a:lstStyle/>
            <a:p>
              <a:pPr marL="0" marR="0" lvl="0" indent="0" algn="ctr" defTabSz="914400" eaLnBrk="1" fontAlgn="auto" latinLnBrk="0" hangingPunct="1">
                <a:lnSpc>
                  <a:spcPct val="100000"/>
                </a:lnSpc>
                <a:spcBef>
                  <a:spcPts val="0"/>
                </a:spcBef>
                <a:spcAft>
                  <a:spcPts val="0"/>
                </a:spcAft>
                <a:buClrTx/>
                <a:buSzPct val="25000"/>
                <a:buFontTx/>
                <a:buNone/>
                <a:tabLst/>
                <a:defRPr/>
              </a:pPr>
              <a:r>
                <a:rPr kumimoji="0" lang="en-US" sz="2800" b="0" i="0" u="none" strike="noStrike" kern="0" cap="none" spc="0" normalizeH="0" baseline="0" noProof="0" dirty="0">
                  <a:ln>
                    <a:noFill/>
                  </a:ln>
                  <a:solidFill>
                    <a:prstClr val="white"/>
                  </a:solidFill>
                  <a:effectLst/>
                  <a:uLnTx/>
                  <a:uFillTx/>
                  <a:latin typeface="Montserrat"/>
                  <a:ea typeface="Montserrat"/>
                  <a:cs typeface="Montserrat"/>
                  <a:sym typeface="Montserrat"/>
                </a:rPr>
                <a:t>Advanced software Engineering, Fall 2016</a:t>
              </a:r>
            </a:p>
          </p:txBody>
        </p:sp>
      </p:grpSp>
      <p:graphicFrame>
        <p:nvGraphicFramePr>
          <p:cNvPr id="38" name="Table 37"/>
          <p:cNvGraphicFramePr>
            <a:graphicFrameLocks noGrp="1"/>
          </p:cNvGraphicFramePr>
          <p:nvPr>
            <p:extLst>
              <p:ext uri="{D42A27DB-BD31-4B8C-83A1-F6EECF244321}">
                <p14:modId xmlns:p14="http://schemas.microsoft.com/office/powerpoint/2010/main" val="2211291692"/>
              </p:ext>
            </p:extLst>
          </p:nvPr>
        </p:nvGraphicFramePr>
        <p:xfrm>
          <a:off x="1739856" y="2400810"/>
          <a:ext cx="6503329" cy="2407920"/>
        </p:xfrm>
        <a:graphic>
          <a:graphicData uri="http://schemas.openxmlformats.org/drawingml/2006/table">
            <a:tbl>
              <a:tblPr firstRow="1" bandRow="1"/>
              <a:tblGrid>
                <a:gridCol w="1771597">
                  <a:extLst>
                    <a:ext uri="{9D8B030D-6E8A-4147-A177-3AD203B41FA5}">
                      <a16:colId xmlns:a16="http://schemas.microsoft.com/office/drawing/2014/main" val="1966700746"/>
                    </a:ext>
                  </a:extLst>
                </a:gridCol>
                <a:gridCol w="4731732">
                  <a:extLst>
                    <a:ext uri="{9D8B030D-6E8A-4147-A177-3AD203B41FA5}">
                      <a16:colId xmlns:a16="http://schemas.microsoft.com/office/drawing/2014/main" val="1429810205"/>
                    </a:ext>
                  </a:extLst>
                </a:gridCol>
              </a:tblGrid>
              <a:tr h="665449">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r>
                        <a:rPr lang="en-US" sz="2000" b="1" dirty="0">
                          <a:solidFill>
                            <a:schemeClr val="bg2"/>
                          </a:solidFill>
                          <a:latin typeface="Montserrat" panose="020B0604020202020204" charset="0"/>
                        </a:rPr>
                        <a:t>Students</a:t>
                      </a: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r>
                        <a:rPr lang="en-US" sz="2000" b="1" dirty="0">
                          <a:solidFill>
                            <a:schemeClr val="bg2">
                              <a:lumMod val="50000"/>
                            </a:schemeClr>
                          </a:solidFill>
                          <a:latin typeface="Montserrat" panose="020B0604020202020204" charset="0"/>
                        </a:rPr>
                        <a:t>Michel</a:t>
                      </a:r>
                      <a:r>
                        <a:rPr lang="en-US" sz="2000" b="1" baseline="0" dirty="0">
                          <a:solidFill>
                            <a:schemeClr val="bg2">
                              <a:lumMod val="50000"/>
                            </a:schemeClr>
                          </a:solidFill>
                          <a:latin typeface="Montserrat" panose="020B0604020202020204" charset="0"/>
                        </a:rPr>
                        <a:t> Angelo Roger</a:t>
                      </a:r>
                    </a:p>
                    <a:p>
                      <a:r>
                        <a:rPr lang="en-US" sz="2000" b="1" baseline="0" dirty="0">
                          <a:solidFill>
                            <a:schemeClr val="bg2">
                              <a:lumMod val="50000"/>
                            </a:schemeClr>
                          </a:solidFill>
                          <a:latin typeface="Montserrat" panose="020B0604020202020204" charset="0"/>
                        </a:rPr>
                        <a:t>Renato Almeida</a:t>
                      </a:r>
                    </a:p>
                    <a:p>
                      <a:r>
                        <a:rPr lang="en-US" sz="2000" baseline="0" dirty="0">
                          <a:solidFill>
                            <a:schemeClr val="bg1">
                              <a:lumMod val="65000"/>
                            </a:schemeClr>
                          </a:solidFill>
                          <a:latin typeface="Montserrat" panose="020B0604020202020204" charset="0"/>
                        </a:rPr>
                        <a:t>Florida International University</a:t>
                      </a:r>
                      <a:endParaRPr lang="en-US" sz="2000" dirty="0">
                        <a:solidFill>
                          <a:schemeClr val="bg1">
                            <a:lumMod val="65000"/>
                          </a:schemeClr>
                        </a:solidFill>
                        <a:latin typeface="Montserrat" panose="020B060402020202020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26064215"/>
                  </a:ext>
                </a:extLst>
              </a:tr>
              <a:tr h="665449">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pPr marR="0" algn="l" rtl="0">
                        <a:lnSpc>
                          <a:spcPct val="100000"/>
                        </a:lnSpc>
                        <a:spcBef>
                          <a:spcPts val="0"/>
                        </a:spcBef>
                        <a:spcAft>
                          <a:spcPts val="0"/>
                        </a:spcAft>
                        <a:buNone/>
                      </a:pPr>
                      <a:r>
                        <a:rPr lang="en-US" sz="2000" b="1" i="0" u="none" strike="noStrike" cap="none" dirty="0">
                          <a:solidFill>
                            <a:schemeClr val="bg2"/>
                          </a:solidFill>
                          <a:latin typeface="Montserrat" panose="020B0604020202020204" charset="0"/>
                          <a:ea typeface="+mn-ea"/>
                          <a:cs typeface="+mn-cs"/>
                          <a:sym typeface="Arial"/>
                        </a:rPr>
                        <a:t>Product Owner</a:t>
                      </a: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r>
                        <a:rPr lang="en-US" sz="2000" b="1" dirty="0">
                          <a:solidFill>
                            <a:schemeClr val="bg2">
                              <a:lumMod val="50000"/>
                            </a:schemeClr>
                          </a:solidFill>
                          <a:latin typeface="Montserrat" panose="020B0604020202020204" charset="0"/>
                        </a:rPr>
                        <a:t>Jaime </a:t>
                      </a:r>
                      <a:r>
                        <a:rPr lang="en-US" sz="2000" b="1" dirty="0" err="1">
                          <a:solidFill>
                            <a:schemeClr val="bg2">
                              <a:lumMod val="50000"/>
                            </a:schemeClr>
                          </a:solidFill>
                          <a:latin typeface="Montserrat" panose="020B0604020202020204" charset="0"/>
                        </a:rPr>
                        <a:t>Borras</a:t>
                      </a:r>
                      <a:endParaRPr lang="en-US" sz="2000" b="1" dirty="0">
                        <a:solidFill>
                          <a:schemeClr val="bg2">
                            <a:lumMod val="50000"/>
                          </a:schemeClr>
                        </a:solidFill>
                        <a:latin typeface="Montserrat" panose="020B0604020202020204" charset="0"/>
                      </a:endParaRPr>
                    </a:p>
                    <a:p>
                      <a:r>
                        <a:rPr lang="en-US" sz="2000" dirty="0">
                          <a:solidFill>
                            <a:schemeClr val="bg1">
                              <a:lumMod val="65000"/>
                            </a:schemeClr>
                          </a:solidFill>
                          <a:latin typeface="Montserrat" panose="020B0604020202020204" charset="0"/>
                        </a:rPr>
                        <a:t>CTO at </a:t>
                      </a:r>
                      <a:r>
                        <a:rPr lang="en-US" sz="2000" dirty="0" err="1">
                          <a:solidFill>
                            <a:schemeClr val="bg1">
                              <a:lumMod val="65000"/>
                            </a:schemeClr>
                          </a:solidFill>
                          <a:latin typeface="Montserrat" panose="020B0604020202020204" charset="0"/>
                        </a:rPr>
                        <a:t>GeoToll</a:t>
                      </a:r>
                      <a:endParaRPr lang="en-US" sz="2000" dirty="0">
                        <a:solidFill>
                          <a:schemeClr val="bg1">
                            <a:lumMod val="65000"/>
                          </a:schemeClr>
                        </a:solidFill>
                        <a:latin typeface="Montserrat" panose="020B060402020202020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93940885"/>
                  </a:ext>
                </a:extLst>
              </a:tr>
              <a:tr h="665449">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pPr marR="0" algn="l" rtl="0">
                        <a:lnSpc>
                          <a:spcPct val="100000"/>
                        </a:lnSpc>
                        <a:spcBef>
                          <a:spcPts val="0"/>
                        </a:spcBef>
                        <a:spcAft>
                          <a:spcPts val="0"/>
                        </a:spcAft>
                        <a:buNone/>
                      </a:pPr>
                      <a:r>
                        <a:rPr lang="en-US" sz="2000" b="1" i="0" u="none" strike="noStrike" cap="none" dirty="0">
                          <a:solidFill>
                            <a:schemeClr val="bg2"/>
                          </a:solidFill>
                          <a:latin typeface="Montserrat" panose="020B0604020202020204" charset="0"/>
                          <a:ea typeface="+mn-ea"/>
                          <a:cs typeface="+mn-cs"/>
                          <a:sym typeface="Arial"/>
                        </a:rPr>
                        <a:t>Instructor</a:t>
                      </a: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1pPr>
                      <a:lvl2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2pPr>
                      <a:lvl3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3pPr>
                      <a:lvl4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4pPr>
                      <a:lvl5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5pPr>
                      <a:lvl6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6pPr>
                      <a:lvl7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7pPr>
                      <a:lvl8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8pPr>
                      <a:lvl9pPr marR="0" algn="l" rtl="0">
                        <a:lnSpc>
                          <a:spcPct val="100000"/>
                        </a:lnSpc>
                        <a:spcBef>
                          <a:spcPts val="0"/>
                        </a:spcBef>
                        <a:spcAft>
                          <a:spcPts val="0"/>
                        </a:spcAft>
                        <a:buNone/>
                        <a:defRPr sz="1400" b="0" i="0" u="none" strike="noStrike" cap="none">
                          <a:solidFill>
                            <a:schemeClr val="tx1"/>
                          </a:solidFill>
                          <a:latin typeface="Calibri" panose="020F0502020204030204"/>
                          <a:sym typeface="Arial"/>
                        </a:defRPr>
                      </a:lvl9pPr>
                    </a:lstStyle>
                    <a:p>
                      <a:pPr marL="0" algn="l" defTabSz="2468880" rtl="0" eaLnBrk="1" latinLnBrk="0" hangingPunct="1"/>
                      <a:r>
                        <a:rPr lang="en-US" sz="2000" b="1" kern="1200" dirty="0" err="1">
                          <a:solidFill>
                            <a:schemeClr val="bg2">
                              <a:lumMod val="50000"/>
                            </a:schemeClr>
                          </a:solidFill>
                          <a:latin typeface="Montserrat" panose="020B0604020202020204" charset="0"/>
                          <a:ea typeface="+mn-ea"/>
                          <a:cs typeface="+mn-cs"/>
                          <a:sym typeface="Arial"/>
                        </a:rPr>
                        <a:t>Masoud</a:t>
                      </a:r>
                      <a:r>
                        <a:rPr lang="en-US" sz="2000" b="1" kern="1200" dirty="0">
                          <a:solidFill>
                            <a:schemeClr val="bg2">
                              <a:lumMod val="50000"/>
                            </a:schemeClr>
                          </a:solidFill>
                          <a:latin typeface="Montserrat" panose="020B0604020202020204" charset="0"/>
                          <a:ea typeface="+mn-ea"/>
                          <a:cs typeface="+mn-cs"/>
                          <a:sym typeface="Arial"/>
                        </a:rPr>
                        <a:t> </a:t>
                      </a:r>
                      <a:r>
                        <a:rPr lang="en-US" sz="2000" b="1" kern="1200" dirty="0" err="1">
                          <a:solidFill>
                            <a:schemeClr val="bg2">
                              <a:lumMod val="50000"/>
                            </a:schemeClr>
                          </a:solidFill>
                          <a:latin typeface="Montserrat" panose="020B0604020202020204" charset="0"/>
                          <a:ea typeface="+mn-ea"/>
                          <a:cs typeface="+mn-cs"/>
                          <a:sym typeface="Arial"/>
                        </a:rPr>
                        <a:t>Sadjadi</a:t>
                      </a:r>
                      <a:endParaRPr lang="en-US" sz="2000" b="1" kern="1200" dirty="0">
                        <a:solidFill>
                          <a:schemeClr val="bg2">
                            <a:lumMod val="50000"/>
                          </a:schemeClr>
                        </a:solidFill>
                        <a:latin typeface="Montserrat" panose="020B0604020202020204" charset="0"/>
                        <a:ea typeface="+mn-ea"/>
                        <a:cs typeface="+mn-cs"/>
                        <a:sym typeface="Arial"/>
                      </a:endParaRPr>
                    </a:p>
                    <a:p>
                      <a:pPr marL="0" algn="l" defTabSz="2468880" rtl="0" eaLnBrk="1" latinLnBrk="0" hangingPunct="1"/>
                      <a:r>
                        <a:rPr lang="en-US" sz="2000" b="0" i="0" u="none" strike="noStrike" kern="1200" cap="none" dirty="0">
                          <a:solidFill>
                            <a:schemeClr val="bg1">
                              <a:lumMod val="65000"/>
                            </a:schemeClr>
                          </a:solidFill>
                          <a:latin typeface="Montserrat"/>
                          <a:ea typeface="Montserrat"/>
                          <a:cs typeface="Montserrat"/>
                          <a:sym typeface="Arial"/>
                        </a:rPr>
                        <a:t>Florida International University</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96213317"/>
                  </a:ext>
                </a:extLst>
              </a:tr>
            </a:tbl>
          </a:graphicData>
        </a:graphic>
      </p:graphicFrame>
      <p:pic>
        <p:nvPicPr>
          <p:cNvPr id="43" name="Picture 42"/>
          <p:cNvPicPr>
            <a:picLocks noChangeAspect="1"/>
          </p:cNvPicPr>
          <p:nvPr/>
        </p:nvPicPr>
        <p:blipFill>
          <a:blip r:embed="rId4"/>
          <a:stretch>
            <a:fillRect/>
          </a:stretch>
        </p:blipFill>
        <p:spPr>
          <a:xfrm>
            <a:off x="759125" y="6058635"/>
            <a:ext cx="1509012" cy="47335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pic>
        <p:nvPicPr>
          <p:cNvPr id="227" name="Shape 227"/>
          <p:cNvPicPr preferRelativeResize="0"/>
          <p:nvPr/>
        </p:nvPicPr>
        <p:blipFill>
          <a:blip r:embed="rId4">
            <a:alphaModFix/>
          </a:blip>
          <a:stretch>
            <a:fillRect/>
          </a:stretch>
        </p:blipFill>
        <p:spPr>
          <a:xfrm>
            <a:off x="6934881" y="6387699"/>
            <a:ext cx="2132918" cy="382299"/>
          </a:xfrm>
          <a:prstGeom prst="rect">
            <a:avLst/>
          </a:prstGeom>
          <a:noFill/>
          <a:ln>
            <a:noFill/>
          </a:ln>
        </p:spPr>
      </p:pic>
      <p:sp>
        <p:nvSpPr>
          <p:cNvPr id="229" name="Shape 229"/>
          <p:cNvSpPr/>
          <p:nvPr/>
        </p:nvSpPr>
        <p:spPr>
          <a:xfrm>
            <a:off x="347999" y="810875"/>
            <a:ext cx="8448000" cy="5417397"/>
          </a:xfrm>
          <a:prstGeom prst="rect">
            <a:avLst/>
          </a:prstGeom>
          <a:solidFill>
            <a:srgbClr val="FFFFFF"/>
          </a:solidFill>
          <a:ln>
            <a:noFill/>
          </a:ln>
        </p:spPr>
        <p:txBody>
          <a:bodyPr lIns="91425" tIns="91425" rIns="91425" bIns="91425" anchor="ctr" anchorCtr="0">
            <a:noAutofit/>
          </a:bodyPr>
          <a:lstStyle/>
          <a:p>
            <a:endParaRPr dirty="0"/>
          </a:p>
        </p:txBody>
      </p:sp>
      <p:sp>
        <p:nvSpPr>
          <p:cNvPr id="8" name="Shape 280"/>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Different Storage Layer</a:t>
            </a:r>
            <a:endParaRPr lang="en-US" sz="2800" cap="small" dirty="0">
              <a:solidFill>
                <a:prstClr val="white"/>
              </a:solidFill>
              <a:latin typeface="Montserrat"/>
              <a:ea typeface="Montserrat"/>
              <a:cs typeface="Montserrat"/>
              <a:sym typeface="Montserrat"/>
            </a:endParaRPr>
          </a:p>
        </p:txBody>
      </p:sp>
      <p:sp>
        <p:nvSpPr>
          <p:cNvPr id="6" name="Shape 95"/>
          <p:cNvSpPr txBox="1"/>
          <p:nvPr/>
        </p:nvSpPr>
        <p:spPr>
          <a:xfrm>
            <a:off x="813522" y="1089287"/>
            <a:ext cx="7672597" cy="5078599"/>
          </a:xfrm>
          <a:prstGeom prst="rect">
            <a:avLst/>
          </a:prstGeom>
          <a:noFill/>
          <a:ln>
            <a:noFill/>
          </a:ln>
        </p:spPr>
        <p:txBody>
          <a:bodyPr lIns="91425" tIns="91425" rIns="91425" bIns="91425" anchor="t" anchorCtr="0">
            <a:noAutofit/>
          </a:bodyPr>
          <a:lstStyle/>
          <a:p>
            <a:r>
              <a:rPr lang="en-US" sz="2400" dirty="0">
                <a:solidFill>
                  <a:srgbClr val="434343"/>
                </a:solidFill>
                <a:latin typeface="Montserrat"/>
                <a:ea typeface="Montserrat"/>
                <a:cs typeface="Montserrat"/>
                <a:sym typeface="Montserrat"/>
              </a:rPr>
              <a:t>Why is there a need for a different storage layer other than SQL relational database?</a:t>
            </a:r>
          </a:p>
          <a:p>
            <a:r>
              <a:rPr lang="en-US" sz="2800" dirty="0">
                <a:solidFill>
                  <a:srgbClr val="434343"/>
                </a:solidFill>
                <a:latin typeface="Montserrat"/>
                <a:ea typeface="Montserrat"/>
                <a:cs typeface="Montserrat"/>
                <a:sym typeface="Montserrat"/>
              </a:rPr>
              <a:t> </a:t>
            </a:r>
          </a:p>
          <a:p>
            <a:r>
              <a:rPr lang="en-US" sz="2400" b="1" i="1" dirty="0">
                <a:solidFill>
                  <a:srgbClr val="434343"/>
                </a:solidFill>
                <a:latin typeface="Montserrat"/>
                <a:ea typeface="Montserrat"/>
                <a:cs typeface="Montserrat"/>
                <a:sym typeface="Montserrat"/>
              </a:rPr>
              <a:t>Principal focus of the application</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Documents are subdivided in different parts, hard to maintain and retrieve from a relation database.</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Easy training of the system; current system is cumbersome without a place to reference label data at once.</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Cost associated and scalability of the application </a:t>
            </a:r>
          </a:p>
          <a:p>
            <a:endParaRPr lang="en-US" sz="2000" dirty="0">
              <a:solidFill>
                <a:srgbClr val="434343"/>
              </a:solidFill>
              <a:latin typeface="Montserrat"/>
              <a:ea typeface="Montserrat"/>
              <a:cs typeface="Montserrat"/>
              <a:sym typeface="Montserrat"/>
            </a:endParaRPr>
          </a:p>
          <a:p>
            <a:r>
              <a:rPr lang="en-US" sz="2400" b="1" i="1" dirty="0">
                <a:solidFill>
                  <a:srgbClr val="434343"/>
                </a:solidFill>
                <a:latin typeface="Montserrat"/>
                <a:ea typeface="Montserrat"/>
                <a:cs typeface="Montserrat"/>
                <a:sym typeface="Montserrat"/>
              </a:rPr>
              <a:t>Additional Features,</a:t>
            </a:r>
          </a:p>
          <a:p>
            <a:pPr marL="342900" indent="-342900">
              <a:buFont typeface="Arial" panose="020B0604020202020204" pitchFamily="34" charset="0"/>
              <a:buChar char="•"/>
            </a:pPr>
            <a:r>
              <a:rPr lang="en-US" sz="2000" dirty="0">
                <a:solidFill>
                  <a:srgbClr val="434343"/>
                </a:solidFill>
                <a:latin typeface="Montserrat"/>
                <a:ea typeface="Montserrat"/>
                <a:cs typeface="Montserrat"/>
              </a:rPr>
              <a:t>Short time to market new features, improve agility, and lower the cost.</a:t>
            </a:r>
          </a:p>
          <a:p>
            <a:pPr marL="342900" indent="-342900">
              <a:buFont typeface="Arial" panose="020B0604020202020204" pitchFamily="34" charset="0"/>
              <a:buChar char="•"/>
            </a:pPr>
            <a:r>
              <a:rPr lang="en-US" sz="2000" dirty="0">
                <a:solidFill>
                  <a:srgbClr val="434343"/>
                </a:solidFill>
                <a:latin typeface="Montserrat"/>
                <a:ea typeface="Montserrat"/>
                <a:cs typeface="Montserrat"/>
              </a:rPr>
              <a:t>Schema design, focus on what really matter, quick and effective responses of legal questions.</a:t>
            </a:r>
          </a:p>
        </p:txBody>
      </p:sp>
    </p:spTree>
    <p:extLst>
      <p:ext uri="{BB962C8B-B14F-4D97-AF65-F5344CB8AC3E}">
        <p14:creationId xmlns:p14="http://schemas.microsoft.com/office/powerpoint/2010/main" val="1121142012"/>
      </p:ext>
    </p:extLst>
  </p:cSld>
  <p:clrMapOvr>
    <a:overrideClrMapping bg1="lt1" tx1="dk1" bg2="dk2" tx2="lt2" accent1="accent1" accent2="accent2" accent3="accent3" accent4="accent4" accent5="accent5" accent6="accent6" hlink="hlink" folHlink="folHlink"/>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pic>
        <p:nvPicPr>
          <p:cNvPr id="227" name="Shape 227"/>
          <p:cNvPicPr preferRelativeResize="0"/>
          <p:nvPr/>
        </p:nvPicPr>
        <p:blipFill>
          <a:blip r:embed="rId4">
            <a:alphaModFix/>
          </a:blip>
          <a:stretch>
            <a:fillRect/>
          </a:stretch>
        </p:blipFill>
        <p:spPr>
          <a:xfrm>
            <a:off x="6934881" y="6387699"/>
            <a:ext cx="2132918" cy="382299"/>
          </a:xfrm>
          <a:prstGeom prst="rect">
            <a:avLst/>
          </a:prstGeom>
          <a:noFill/>
          <a:ln>
            <a:noFill/>
          </a:ln>
        </p:spPr>
      </p:pic>
      <p:sp>
        <p:nvSpPr>
          <p:cNvPr id="229" name="Shape 229"/>
          <p:cNvSpPr/>
          <p:nvPr/>
        </p:nvSpPr>
        <p:spPr>
          <a:xfrm>
            <a:off x="347999" y="810875"/>
            <a:ext cx="8448000" cy="5417397"/>
          </a:xfrm>
          <a:prstGeom prst="rect">
            <a:avLst/>
          </a:prstGeom>
          <a:solidFill>
            <a:srgbClr val="FFFFFF"/>
          </a:solidFill>
          <a:ln>
            <a:noFill/>
          </a:ln>
        </p:spPr>
        <p:txBody>
          <a:bodyPr lIns="91425" tIns="91425" rIns="91425" bIns="91425" anchor="ctr" anchorCtr="0">
            <a:noAutofit/>
          </a:bodyPr>
          <a:lstStyle/>
          <a:p>
            <a:endParaRPr dirty="0"/>
          </a:p>
        </p:txBody>
      </p:sp>
      <p:sp>
        <p:nvSpPr>
          <p:cNvPr id="8" name="Shape 280"/>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Different Storage Layer</a:t>
            </a:r>
            <a:endParaRPr lang="en-US" sz="2800" cap="small" dirty="0">
              <a:solidFill>
                <a:prstClr val="white"/>
              </a:solidFill>
              <a:latin typeface="Montserrat"/>
              <a:ea typeface="Montserrat"/>
              <a:cs typeface="Montserrat"/>
              <a:sym typeface="Montserrat"/>
            </a:endParaRPr>
          </a:p>
        </p:txBody>
      </p:sp>
      <p:sp>
        <p:nvSpPr>
          <p:cNvPr id="6" name="Shape 95"/>
          <p:cNvSpPr txBox="1"/>
          <p:nvPr/>
        </p:nvSpPr>
        <p:spPr>
          <a:xfrm>
            <a:off x="813522" y="1089287"/>
            <a:ext cx="7672597" cy="575611"/>
          </a:xfrm>
          <a:prstGeom prst="rect">
            <a:avLst/>
          </a:prstGeom>
          <a:noFill/>
          <a:ln>
            <a:noFill/>
          </a:ln>
        </p:spPr>
        <p:txBody>
          <a:bodyPr lIns="91425" tIns="91425" rIns="91425" bIns="91425" anchor="t" anchorCtr="0">
            <a:noAutofit/>
          </a:bodyPr>
          <a:lstStyle/>
          <a:p>
            <a:pPr algn="ctr"/>
            <a:r>
              <a:rPr lang="en-US" sz="2400" dirty="0">
                <a:solidFill>
                  <a:srgbClr val="434343"/>
                </a:solidFill>
                <a:latin typeface="Montserrat"/>
                <a:ea typeface="Montserrat"/>
                <a:cs typeface="Montserrat"/>
                <a:sym typeface="Montserrat"/>
              </a:rPr>
              <a:t>MongoDB as a proposed solution</a:t>
            </a:r>
            <a:endParaRPr lang="en-US" sz="2800" dirty="0">
              <a:solidFill>
                <a:srgbClr val="434343"/>
              </a:solidFill>
              <a:latin typeface="Montserrat"/>
              <a:ea typeface="Montserrat"/>
              <a:cs typeface="Montserrat"/>
              <a:sym typeface="Montserrat"/>
            </a:endParaRPr>
          </a:p>
        </p:txBody>
      </p:sp>
      <p:pic>
        <p:nvPicPr>
          <p:cNvPr id="2" name="Picture 1"/>
          <p:cNvPicPr>
            <a:picLocks noChangeAspect="1"/>
          </p:cNvPicPr>
          <p:nvPr/>
        </p:nvPicPr>
        <p:blipFill>
          <a:blip r:embed="rId5"/>
          <a:stretch>
            <a:fillRect/>
          </a:stretch>
        </p:blipFill>
        <p:spPr>
          <a:xfrm>
            <a:off x="437701" y="1979432"/>
            <a:ext cx="2969734" cy="3239710"/>
          </a:xfrm>
          <a:prstGeom prst="rect">
            <a:avLst/>
          </a:prstGeom>
        </p:spPr>
      </p:pic>
      <p:pic>
        <p:nvPicPr>
          <p:cNvPr id="3" name="Picture 2"/>
          <p:cNvPicPr>
            <a:picLocks noChangeAspect="1"/>
          </p:cNvPicPr>
          <p:nvPr/>
        </p:nvPicPr>
        <p:blipFill>
          <a:blip r:embed="rId6"/>
          <a:stretch>
            <a:fillRect/>
          </a:stretch>
        </p:blipFill>
        <p:spPr>
          <a:xfrm>
            <a:off x="3795623" y="2148375"/>
            <a:ext cx="4810652" cy="3070767"/>
          </a:xfrm>
          <a:prstGeom prst="rect">
            <a:avLst/>
          </a:prstGeom>
        </p:spPr>
      </p:pic>
      <p:sp>
        <p:nvSpPr>
          <p:cNvPr id="5" name="TextBox 4"/>
          <p:cNvSpPr txBox="1"/>
          <p:nvPr/>
        </p:nvSpPr>
        <p:spPr>
          <a:xfrm>
            <a:off x="437701" y="5533676"/>
            <a:ext cx="3357922" cy="646331"/>
          </a:xfrm>
          <a:prstGeom prst="rect">
            <a:avLst/>
          </a:prstGeom>
          <a:noFill/>
        </p:spPr>
        <p:txBody>
          <a:bodyPr wrap="square" rtlCol="0">
            <a:spAutoFit/>
          </a:bodyPr>
          <a:lstStyle/>
          <a:p>
            <a:r>
              <a:rPr lang="en-US" sz="1800" dirty="0">
                <a:solidFill>
                  <a:srgbClr val="434343"/>
                </a:solidFill>
                <a:latin typeface="Montserrat"/>
                <a:ea typeface="Montserrat"/>
                <a:cs typeface="Montserrat"/>
              </a:rPr>
              <a:t>Whole Document with binary data and parts</a:t>
            </a:r>
          </a:p>
        </p:txBody>
      </p:sp>
      <p:sp>
        <p:nvSpPr>
          <p:cNvPr id="11" name="TextBox 10"/>
          <p:cNvSpPr txBox="1"/>
          <p:nvPr/>
        </p:nvSpPr>
        <p:spPr>
          <a:xfrm>
            <a:off x="4521988" y="5533676"/>
            <a:ext cx="3357922" cy="369332"/>
          </a:xfrm>
          <a:prstGeom prst="rect">
            <a:avLst/>
          </a:prstGeom>
          <a:noFill/>
        </p:spPr>
        <p:txBody>
          <a:bodyPr wrap="square" rtlCol="0">
            <a:spAutoFit/>
          </a:bodyPr>
          <a:lstStyle/>
          <a:p>
            <a:r>
              <a:rPr lang="en-US" sz="1800" dirty="0">
                <a:solidFill>
                  <a:srgbClr val="434343"/>
                </a:solidFill>
                <a:latin typeface="Montserrat"/>
                <a:ea typeface="Montserrat"/>
                <a:cs typeface="Montserrat"/>
              </a:rPr>
              <a:t>Detail View of one Documents</a:t>
            </a:r>
          </a:p>
        </p:txBody>
      </p:sp>
    </p:spTree>
    <p:extLst>
      <p:ext uri="{BB962C8B-B14F-4D97-AF65-F5344CB8AC3E}">
        <p14:creationId xmlns:p14="http://schemas.microsoft.com/office/powerpoint/2010/main" val="3782913302"/>
      </p:ext>
    </p:extLst>
  </p:cSld>
  <p:clrMapOvr>
    <a:overrideClrMapping bg1="lt1" tx1="dk1" bg2="dk2" tx2="lt2" accent1="accent1" accent2="accent2" accent3="accent3" accent4="accent4" accent5="accent5" accent6="accent6" hlink="hlink" folHlink="folHlink"/>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User Interface Design</a:t>
            </a:r>
          </a:p>
        </p:txBody>
      </p:sp>
      <p:pic>
        <p:nvPicPr>
          <p:cNvPr id="227" name="Shape 227"/>
          <p:cNvPicPr preferRelativeResize="0"/>
          <p:nvPr/>
        </p:nvPicPr>
        <p:blipFill>
          <a:blip r:embed="rId3">
            <a:alphaModFix/>
          </a:blip>
          <a:stretch>
            <a:fillRect/>
          </a:stretch>
        </p:blipFill>
        <p:spPr>
          <a:xfrm>
            <a:off x="6934881" y="6387699"/>
            <a:ext cx="2132918" cy="382299"/>
          </a:xfrm>
          <a:prstGeom prst="rect">
            <a:avLst/>
          </a:prstGeom>
          <a:noFill/>
          <a:ln>
            <a:noFill/>
          </a:ln>
        </p:spPr>
      </p:pic>
      <p:sp>
        <p:nvSpPr>
          <p:cNvPr id="229" name="Shape 229"/>
          <p:cNvSpPr/>
          <p:nvPr/>
        </p:nvSpPr>
        <p:spPr>
          <a:xfrm>
            <a:off x="346349" y="810876"/>
            <a:ext cx="8448000" cy="4907400"/>
          </a:xfrm>
          <a:prstGeom prst="rect">
            <a:avLst/>
          </a:prstGeom>
          <a:solidFill>
            <a:srgbClr val="FFFFFF"/>
          </a:solidFill>
          <a:ln>
            <a:noFill/>
          </a:ln>
        </p:spPr>
        <p:txBody>
          <a:bodyPr lIns="91425" tIns="91425" rIns="91425" bIns="91425" anchor="ctr" anchorCtr="0">
            <a:noAutofit/>
          </a:bodyPr>
          <a:lstStyle/>
          <a:p>
            <a:endParaRPr/>
          </a:p>
        </p:txBody>
      </p:sp>
      <p:pic>
        <p:nvPicPr>
          <p:cNvPr id="8" name="picture"/>
          <p:cNvPicPr/>
          <p:nvPr/>
        </p:nvPicPr>
        <p:blipFill>
          <a:blip r:embed="rId4">
            <a:extLst>
              <a:ext uri="{28A0092B-C50C-407E-A947-70E740481C1C}">
                <a14:useLocalDpi xmlns:a14="http://schemas.microsoft.com/office/drawing/2010/main" val="0"/>
              </a:ext>
            </a:extLst>
          </a:blip>
          <a:stretch>
            <a:fillRect/>
          </a:stretch>
        </p:blipFill>
        <p:spPr>
          <a:xfrm>
            <a:off x="1164565" y="1061049"/>
            <a:ext cx="7004649" cy="4330460"/>
          </a:xfrm>
          <a:prstGeom prst="rect">
            <a:avLst/>
          </a:prstGeom>
        </p:spPr>
      </p:pic>
    </p:spTree>
    <p:extLst>
      <p:ext uri="{BB962C8B-B14F-4D97-AF65-F5344CB8AC3E}">
        <p14:creationId xmlns:p14="http://schemas.microsoft.com/office/powerpoint/2010/main" val="425058833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User Interface Design</a:t>
            </a:r>
          </a:p>
        </p:txBody>
      </p:sp>
      <p:pic>
        <p:nvPicPr>
          <p:cNvPr id="227" name="Shape 227"/>
          <p:cNvPicPr preferRelativeResize="0"/>
          <p:nvPr/>
        </p:nvPicPr>
        <p:blipFill>
          <a:blip r:embed="rId3">
            <a:alphaModFix/>
          </a:blip>
          <a:stretch>
            <a:fillRect/>
          </a:stretch>
        </p:blipFill>
        <p:spPr>
          <a:xfrm>
            <a:off x="6934881" y="6387699"/>
            <a:ext cx="2132918" cy="382299"/>
          </a:xfrm>
          <a:prstGeom prst="rect">
            <a:avLst/>
          </a:prstGeom>
          <a:noFill/>
          <a:ln>
            <a:noFill/>
          </a:ln>
        </p:spPr>
      </p:pic>
      <p:sp>
        <p:nvSpPr>
          <p:cNvPr id="229" name="Shape 229"/>
          <p:cNvSpPr/>
          <p:nvPr/>
        </p:nvSpPr>
        <p:spPr>
          <a:xfrm>
            <a:off x="346349" y="810875"/>
            <a:ext cx="8448000" cy="5426023"/>
          </a:xfrm>
          <a:prstGeom prst="rect">
            <a:avLst/>
          </a:prstGeom>
          <a:solidFill>
            <a:srgbClr val="FFFFFF"/>
          </a:solidFill>
          <a:ln>
            <a:noFill/>
          </a:ln>
        </p:spPr>
        <p:txBody>
          <a:bodyPr lIns="91425" tIns="91425" rIns="91425" bIns="91425" anchor="ctr" anchorCtr="0">
            <a:noAutofit/>
          </a:bodyPr>
          <a:lstStyle/>
          <a:p>
            <a:endParaRPr dirty="0"/>
          </a:p>
        </p:txBody>
      </p:sp>
      <p:pic>
        <p:nvPicPr>
          <p:cNvPr id="6" name="Picture 5"/>
          <p:cNvPicPr/>
          <p:nvPr/>
        </p:nvPicPr>
        <p:blipFill>
          <a:blip r:embed="rId4"/>
          <a:stretch>
            <a:fillRect/>
          </a:stretch>
        </p:blipFill>
        <p:spPr>
          <a:xfrm>
            <a:off x="874432" y="1036009"/>
            <a:ext cx="4292790" cy="2455917"/>
          </a:xfrm>
          <a:prstGeom prst="rect">
            <a:avLst/>
          </a:prstGeom>
        </p:spPr>
      </p:pic>
      <p:pic>
        <p:nvPicPr>
          <p:cNvPr id="7" name="Picture 6"/>
          <p:cNvPicPr/>
          <p:nvPr/>
        </p:nvPicPr>
        <p:blipFill>
          <a:blip r:embed="rId5"/>
          <a:stretch>
            <a:fillRect/>
          </a:stretch>
        </p:blipFill>
        <p:spPr>
          <a:xfrm>
            <a:off x="874432" y="3717059"/>
            <a:ext cx="4290886" cy="2389516"/>
          </a:xfrm>
          <a:prstGeom prst="rect">
            <a:avLst/>
          </a:prstGeom>
        </p:spPr>
      </p:pic>
      <p:sp>
        <p:nvSpPr>
          <p:cNvPr id="2" name="TextBox 1"/>
          <p:cNvSpPr txBox="1"/>
          <p:nvPr/>
        </p:nvSpPr>
        <p:spPr>
          <a:xfrm>
            <a:off x="5437835" y="1104182"/>
            <a:ext cx="3085901" cy="1323439"/>
          </a:xfrm>
          <a:prstGeom prst="rect">
            <a:avLst/>
          </a:prstGeom>
          <a:noFill/>
        </p:spPr>
        <p:txBody>
          <a:bodyPr wrap="square" rtlCol="0">
            <a:spAutoFit/>
          </a:bodyPr>
          <a:lstStyle/>
          <a:p>
            <a:r>
              <a:rPr lang="en-US" sz="2000" b="1" dirty="0">
                <a:solidFill>
                  <a:srgbClr val="434343"/>
                </a:solidFill>
                <a:latin typeface="Montserrat"/>
                <a:ea typeface="Montserrat"/>
                <a:cs typeface="Montserrat"/>
              </a:rPr>
              <a:t>Forgot Password page </a:t>
            </a:r>
            <a:r>
              <a:rPr lang="en-US" sz="2000" dirty="0">
                <a:solidFill>
                  <a:srgbClr val="434343"/>
                </a:solidFill>
                <a:latin typeface="Montserrat"/>
                <a:ea typeface="Montserrat"/>
                <a:cs typeface="Montserrat"/>
              </a:rPr>
              <a:t>allows users to reset their password by inputting their valid username.</a:t>
            </a:r>
          </a:p>
        </p:txBody>
      </p:sp>
    </p:spTree>
    <p:extLst>
      <p:ext uri="{BB962C8B-B14F-4D97-AF65-F5344CB8AC3E}">
        <p14:creationId xmlns:p14="http://schemas.microsoft.com/office/powerpoint/2010/main" val="182098283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User Interface Design</a:t>
            </a:r>
          </a:p>
        </p:txBody>
      </p:sp>
      <p:sp>
        <p:nvSpPr>
          <p:cNvPr id="229" name="Shape 229"/>
          <p:cNvSpPr/>
          <p:nvPr/>
        </p:nvSpPr>
        <p:spPr>
          <a:xfrm>
            <a:off x="287615" y="854100"/>
            <a:ext cx="8448000" cy="4907400"/>
          </a:xfrm>
          <a:prstGeom prst="rect">
            <a:avLst/>
          </a:prstGeom>
          <a:solidFill>
            <a:srgbClr val="FFFFFF"/>
          </a:solidFill>
          <a:ln>
            <a:noFill/>
          </a:ln>
        </p:spPr>
        <p:txBody>
          <a:bodyPr lIns="91425" tIns="91425" rIns="91425" bIns="91425" anchor="ctr" anchorCtr="0">
            <a:noAutofit/>
          </a:bodyPr>
          <a:lstStyle/>
          <a:p>
            <a:endParaRPr/>
          </a:p>
        </p:txBody>
      </p:sp>
      <p:pic>
        <p:nvPicPr>
          <p:cNvPr id="227" name="Shape 227"/>
          <p:cNvPicPr preferRelativeResize="0"/>
          <p:nvPr/>
        </p:nvPicPr>
        <p:blipFill>
          <a:blip r:embed="rId3">
            <a:alphaModFix/>
          </a:blip>
          <a:stretch>
            <a:fillRect/>
          </a:stretch>
        </p:blipFill>
        <p:spPr>
          <a:xfrm>
            <a:off x="6934881" y="6387699"/>
            <a:ext cx="2132918" cy="382299"/>
          </a:xfrm>
          <a:prstGeom prst="rect">
            <a:avLst/>
          </a:prstGeom>
          <a:noFill/>
          <a:ln>
            <a:noFill/>
          </a:ln>
        </p:spPr>
      </p:pic>
      <p:pic>
        <p:nvPicPr>
          <p:cNvPr id="3" name="Picture 2"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105" y="4833597"/>
            <a:ext cx="6967789" cy="619609"/>
          </a:xfrm>
          <a:prstGeom prst="rect">
            <a:avLst/>
          </a:prstGeom>
        </p:spPr>
      </p:pic>
      <p:pic>
        <p:nvPicPr>
          <p:cNvPr id="4" name="Picture 3" descr="Users pa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060" y="976984"/>
            <a:ext cx="8415880" cy="3532957"/>
          </a:xfrm>
          <a:prstGeom prst="rect">
            <a:avLst/>
          </a:prstGeom>
        </p:spPr>
      </p:pic>
    </p:spTree>
    <p:extLst>
      <p:ext uri="{BB962C8B-B14F-4D97-AF65-F5344CB8AC3E}">
        <p14:creationId xmlns:p14="http://schemas.microsoft.com/office/powerpoint/2010/main" val="862734139"/>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68"/>
        <p:cNvGrpSpPr/>
        <p:nvPr/>
      </p:nvGrpSpPr>
      <p:grpSpPr>
        <a:xfrm>
          <a:off x="0" y="0"/>
          <a:ext cx="0" cy="0"/>
          <a:chOff x="0" y="0"/>
          <a:chExt cx="0" cy="0"/>
        </a:xfrm>
      </p:grpSpPr>
      <p:sp>
        <p:nvSpPr>
          <p:cNvPr id="369" name="Shape 369"/>
          <p:cNvSpPr txBox="1">
            <a:spLocks noGrp="1"/>
          </p:cNvSpPr>
          <p:nvPr>
            <p:ph type="title" idx="4294967295"/>
          </p:nvPr>
        </p:nvSpPr>
        <p:spPr>
          <a:xfrm>
            <a:off x="135145" y="221340"/>
            <a:ext cx="880745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a:solidFill>
                  <a:srgbClr val="FFFFFF"/>
                </a:solidFill>
                <a:latin typeface="Montserrat"/>
                <a:ea typeface="Montserrat"/>
                <a:cs typeface="Montserrat"/>
                <a:sym typeface="Montserrat"/>
              </a:rPr>
              <a:t>Summary</a:t>
            </a:r>
          </a:p>
        </p:txBody>
      </p:sp>
      <p:sp>
        <p:nvSpPr>
          <p:cNvPr id="13" name="Shape 212"/>
          <p:cNvSpPr txBox="1"/>
          <p:nvPr/>
        </p:nvSpPr>
        <p:spPr>
          <a:xfrm>
            <a:off x="563486" y="836892"/>
            <a:ext cx="7950768" cy="5417259"/>
          </a:xfrm>
          <a:prstGeom prst="rect">
            <a:avLst/>
          </a:prstGeom>
          <a:solidFill>
            <a:schemeClr val="bg1"/>
          </a:solidFill>
          <a:ln>
            <a:noFill/>
          </a:ln>
        </p:spPr>
        <p:txBody>
          <a:bodyPr lIns="91425" tIns="91425" rIns="91425" bIns="91425" anchor="t" anchorCtr="0">
            <a:noAutofit/>
          </a:bodyPr>
          <a:lstStyle/>
          <a:p>
            <a:pPr lvl="0" algn="ctr"/>
            <a:endParaRPr lang="en-US" sz="2400" dirty="0">
              <a:solidFill>
                <a:srgbClr val="434343"/>
              </a:solidFill>
              <a:latin typeface="Montserrat"/>
              <a:ea typeface="Montserrat"/>
              <a:cs typeface="Montserrat"/>
              <a:sym typeface="Montserrat"/>
            </a:endParaRPr>
          </a:p>
          <a:p>
            <a:pPr lvl="0" algn="ctr"/>
            <a:r>
              <a:rPr lang="en-US" sz="2200" dirty="0" err="1">
                <a:solidFill>
                  <a:srgbClr val="434343"/>
                </a:solidFill>
                <a:latin typeface="Montserrat"/>
                <a:ea typeface="Montserrat"/>
                <a:cs typeface="Montserrat"/>
                <a:sym typeface="Montserrat"/>
              </a:rPr>
              <a:t>Legal</a:t>
            </a:r>
            <a:r>
              <a:rPr lang="en-US" sz="2200" dirty="0" err="1">
                <a:solidFill>
                  <a:srgbClr val="20D554"/>
                </a:solidFill>
                <a:latin typeface="Montserrat"/>
                <a:ea typeface="Montserrat"/>
                <a:cs typeface="Montserrat"/>
                <a:sym typeface="Montserrat"/>
              </a:rPr>
              <a:t>Wise</a:t>
            </a:r>
            <a:r>
              <a:rPr lang="en-US" sz="2200" dirty="0">
                <a:solidFill>
                  <a:srgbClr val="20D554"/>
                </a:solidFill>
                <a:latin typeface="Montserrat"/>
                <a:ea typeface="Montserrat"/>
                <a:cs typeface="Montserrat"/>
                <a:sym typeface="Montserrat"/>
              </a:rPr>
              <a:t> 3.0</a:t>
            </a:r>
            <a:r>
              <a:rPr lang="en-US" sz="2200" dirty="0">
                <a:solidFill>
                  <a:srgbClr val="434343"/>
                </a:solidFill>
                <a:latin typeface="Montserrat"/>
                <a:ea typeface="Montserrat"/>
                <a:cs typeface="Montserrat"/>
                <a:sym typeface="Montserrat"/>
              </a:rPr>
              <a:t>, user-friendly web application that answers legal questions using artificial intelligence technologies. </a:t>
            </a:r>
          </a:p>
          <a:p>
            <a:pPr lvl="0"/>
            <a:endParaRPr lang="en-US" sz="2000" dirty="0">
              <a:solidFill>
                <a:srgbClr val="434343"/>
              </a:solidFill>
              <a:latin typeface="Montserrat"/>
              <a:ea typeface="Montserrat"/>
              <a:cs typeface="Montserrat"/>
              <a:sym typeface="Montserrat"/>
            </a:endParaRPr>
          </a:p>
          <a:p>
            <a:pPr lvl="0"/>
            <a:r>
              <a:rPr lang="en-US" sz="2000" b="1" i="1" dirty="0">
                <a:solidFill>
                  <a:srgbClr val="434343"/>
                </a:solidFill>
                <a:latin typeface="Montserrat"/>
                <a:ea typeface="Montserrat"/>
                <a:cs typeface="Montserrat"/>
                <a:sym typeface="Montserrat"/>
              </a:rPr>
              <a:t>Principal Focus,</a:t>
            </a:r>
          </a:p>
          <a:p>
            <a:pPr marL="342900" lvl="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Solve and improve machine learning algorithm</a:t>
            </a:r>
          </a:p>
          <a:p>
            <a:pPr marL="342900" lvl="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New storage layer, effective storage, conversion, and retrieval of document which allows easy training</a:t>
            </a:r>
          </a:p>
          <a:p>
            <a:pPr lvl="0"/>
            <a:endParaRPr lang="en-US" sz="2000" dirty="0">
              <a:solidFill>
                <a:srgbClr val="434343"/>
              </a:solidFill>
              <a:latin typeface="Montserrat"/>
              <a:ea typeface="Montserrat"/>
              <a:cs typeface="Montserrat"/>
              <a:sym typeface="Montserrat"/>
            </a:endParaRPr>
          </a:p>
          <a:p>
            <a:r>
              <a:rPr lang="en-US" sz="2000" b="1" i="1" dirty="0">
                <a:solidFill>
                  <a:srgbClr val="434343"/>
                </a:solidFill>
                <a:latin typeface="Montserrat"/>
                <a:ea typeface="Montserrat"/>
                <a:cs typeface="Montserrat"/>
                <a:sym typeface="Montserrat"/>
              </a:rPr>
              <a:t>Additional Features,</a:t>
            </a:r>
          </a:p>
          <a:p>
            <a:pPr marL="342900" indent="-342900">
              <a:buFont typeface="Arial" panose="020B0604020202020204" pitchFamily="34" charset="0"/>
              <a:buChar char="•"/>
            </a:pPr>
            <a:r>
              <a:rPr lang="en-US" sz="1800" dirty="0">
                <a:solidFill>
                  <a:srgbClr val="434343"/>
                </a:solidFill>
                <a:latin typeface="Montserrat"/>
                <a:ea typeface="Montserrat"/>
                <a:cs typeface="Montserrat"/>
              </a:rPr>
              <a:t>Access to the application, register system for new clients</a:t>
            </a:r>
          </a:p>
          <a:p>
            <a:pPr marL="34290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Reset forgotten passwords in matter of seconds, by inputting their valid login username. </a:t>
            </a:r>
          </a:p>
          <a:p>
            <a:endParaRPr lang="en-US" sz="2000" dirty="0">
              <a:solidFill>
                <a:srgbClr val="434343"/>
              </a:solidFill>
              <a:latin typeface="Montserrat"/>
              <a:ea typeface="Montserrat"/>
              <a:cs typeface="Montserrat"/>
              <a:sym typeface="Montserrat"/>
            </a:endParaRPr>
          </a:p>
          <a:p>
            <a:pPr algn="ctr"/>
            <a:r>
              <a:rPr lang="en-US" sz="2200" dirty="0" err="1">
                <a:solidFill>
                  <a:srgbClr val="434343"/>
                </a:solidFill>
                <a:latin typeface="Montserrat"/>
                <a:ea typeface="Montserrat"/>
                <a:cs typeface="Montserrat"/>
                <a:sym typeface="Montserrat"/>
              </a:rPr>
              <a:t>LegalWise</a:t>
            </a:r>
            <a:r>
              <a:rPr lang="en-US" sz="2200" dirty="0">
                <a:solidFill>
                  <a:srgbClr val="434343"/>
                </a:solidFill>
                <a:latin typeface="Montserrat"/>
                <a:ea typeface="Montserrat"/>
                <a:cs typeface="Montserrat"/>
                <a:sym typeface="Montserrat"/>
              </a:rPr>
              <a:t> is able to quickly search and retrieve legal answers, making the valuable time of our legal professionals more profitable.</a:t>
            </a:r>
          </a:p>
          <a:p>
            <a:endParaRPr lang="en-US" sz="2000" dirty="0">
              <a:solidFill>
                <a:srgbClr val="434343"/>
              </a:solidFill>
              <a:latin typeface="Montserrat"/>
              <a:ea typeface="Montserrat"/>
              <a:cs typeface="Montserrat"/>
              <a:sym typeface="Montserrat"/>
            </a:endParaRPr>
          </a:p>
          <a:p>
            <a:endParaRPr lang="en-US" sz="2000" dirty="0">
              <a:solidFill>
                <a:srgbClr val="434343"/>
              </a:solidFill>
              <a:latin typeface="Montserrat"/>
              <a:ea typeface="Montserrat"/>
              <a:cs typeface="Montserrat"/>
              <a:sym typeface="Montserrat"/>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68"/>
        <p:cNvGrpSpPr/>
        <p:nvPr/>
      </p:nvGrpSpPr>
      <p:grpSpPr>
        <a:xfrm>
          <a:off x="0" y="0"/>
          <a:ext cx="0" cy="0"/>
          <a:chOff x="0" y="0"/>
          <a:chExt cx="0" cy="0"/>
        </a:xfrm>
      </p:grpSpPr>
      <p:sp>
        <p:nvSpPr>
          <p:cNvPr id="369" name="Shape 369"/>
          <p:cNvSpPr txBox="1">
            <a:spLocks noGrp="1"/>
          </p:cNvSpPr>
          <p:nvPr>
            <p:ph type="title" idx="4294967295"/>
          </p:nvPr>
        </p:nvSpPr>
        <p:spPr>
          <a:xfrm>
            <a:off x="135145" y="221340"/>
            <a:ext cx="880745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Questions &amp; Answers</a:t>
            </a:r>
          </a:p>
        </p:txBody>
      </p:sp>
      <p:sp>
        <p:nvSpPr>
          <p:cNvPr id="13" name="Shape 212"/>
          <p:cNvSpPr txBox="1"/>
          <p:nvPr/>
        </p:nvSpPr>
        <p:spPr>
          <a:xfrm>
            <a:off x="563486" y="836892"/>
            <a:ext cx="7950768" cy="5417259"/>
          </a:xfrm>
          <a:prstGeom prst="rect">
            <a:avLst/>
          </a:prstGeom>
          <a:solidFill>
            <a:schemeClr val="bg1"/>
          </a:solidFill>
          <a:ln>
            <a:noFill/>
          </a:ln>
        </p:spPr>
        <p:txBody>
          <a:bodyPr lIns="91425" tIns="91425" rIns="91425" bIns="91425" anchor="t" anchorCtr="0">
            <a:noAutofit/>
          </a:bodyPr>
          <a:lstStyle/>
          <a:p>
            <a:pPr lvl="0" algn="ctr"/>
            <a:endParaRPr lang="en-US" sz="2400" dirty="0">
              <a:solidFill>
                <a:srgbClr val="434343"/>
              </a:solidFill>
              <a:latin typeface="Montserrat"/>
              <a:ea typeface="Montserrat"/>
              <a:cs typeface="Montserrat"/>
              <a:sym typeface="Montserrat"/>
            </a:endParaRPr>
          </a:p>
          <a:p>
            <a:pPr lvl="0" algn="ctr"/>
            <a:r>
              <a:rPr lang="en-US" sz="2400" dirty="0" err="1">
                <a:solidFill>
                  <a:srgbClr val="434343"/>
                </a:solidFill>
                <a:latin typeface="Montserrat"/>
                <a:ea typeface="Montserrat"/>
                <a:cs typeface="Montserrat"/>
                <a:sym typeface="Montserrat"/>
              </a:rPr>
              <a:t>Legal</a:t>
            </a:r>
            <a:r>
              <a:rPr lang="en-US" sz="2400" dirty="0" err="1">
                <a:solidFill>
                  <a:srgbClr val="20D554"/>
                </a:solidFill>
                <a:latin typeface="Montserrat"/>
                <a:ea typeface="Montserrat"/>
                <a:cs typeface="Montserrat"/>
                <a:sym typeface="Montserrat"/>
              </a:rPr>
              <a:t>Wise</a:t>
            </a:r>
            <a:r>
              <a:rPr lang="en-US" sz="2400" dirty="0">
                <a:solidFill>
                  <a:srgbClr val="20D554"/>
                </a:solidFill>
                <a:latin typeface="Montserrat"/>
                <a:ea typeface="Montserrat"/>
                <a:cs typeface="Montserrat"/>
                <a:sym typeface="Montserrat"/>
              </a:rPr>
              <a:t> 3.0</a:t>
            </a:r>
            <a:r>
              <a:rPr lang="en-US" sz="2400" dirty="0">
                <a:solidFill>
                  <a:srgbClr val="434343"/>
                </a:solidFill>
                <a:latin typeface="Montserrat"/>
                <a:ea typeface="Montserrat"/>
                <a:cs typeface="Montserrat"/>
                <a:sym typeface="Montserrat"/>
              </a:rPr>
              <a:t> Team will be pleased to receive some questions in order for you to better understand our work and the capabilities of the application</a:t>
            </a:r>
          </a:p>
          <a:p>
            <a:endParaRPr lang="en-US" sz="2000" dirty="0">
              <a:solidFill>
                <a:srgbClr val="434343"/>
              </a:solidFill>
              <a:latin typeface="Montserrat"/>
              <a:ea typeface="Montserrat"/>
              <a:cs typeface="Montserrat"/>
              <a:sym typeface="Montserrat"/>
            </a:endParaRPr>
          </a:p>
        </p:txBody>
      </p:sp>
      <p:sp>
        <p:nvSpPr>
          <p:cNvPr id="4" name="Shape 374"/>
          <p:cNvSpPr txBox="1"/>
          <p:nvPr/>
        </p:nvSpPr>
        <p:spPr>
          <a:xfrm>
            <a:off x="900349" y="2900602"/>
            <a:ext cx="3536832" cy="780947"/>
          </a:xfrm>
          <a:prstGeom prst="rect">
            <a:avLst/>
          </a:prstGeom>
          <a:noFill/>
          <a:ln>
            <a:noFill/>
          </a:ln>
        </p:spPr>
        <p:txBody>
          <a:bodyPr lIns="91425" tIns="45700" rIns="91425" bIns="45700" anchor="ctr" anchorCtr="0">
            <a:noAutofit/>
          </a:bodyPr>
          <a:lstStyle/>
          <a:p>
            <a:pPr lvl="0" algn="ctr">
              <a:spcAft>
                <a:spcPts val="1000"/>
              </a:spcAft>
              <a:buClr>
                <a:schemeClr val="dk1"/>
              </a:buClr>
              <a:buSzPct val="25000"/>
            </a:pPr>
            <a:r>
              <a:rPr lang="en-US" sz="3600" dirty="0" err="1">
                <a:solidFill>
                  <a:srgbClr val="434343"/>
                </a:solidFill>
                <a:latin typeface="Montserrat"/>
                <a:ea typeface="Montserrat"/>
                <a:cs typeface="Montserrat"/>
                <a:sym typeface="Montserrat"/>
              </a:rPr>
              <a:t>Legal</a:t>
            </a:r>
            <a:r>
              <a:rPr lang="en-US" sz="3600" dirty="0" err="1">
                <a:solidFill>
                  <a:srgbClr val="20D554"/>
                </a:solidFill>
                <a:latin typeface="Montserrat"/>
                <a:ea typeface="Montserrat"/>
                <a:cs typeface="Montserrat"/>
                <a:sym typeface="Montserrat"/>
              </a:rPr>
              <a:t>Wise</a:t>
            </a:r>
            <a:r>
              <a:rPr lang="en-US" sz="3600" dirty="0">
                <a:solidFill>
                  <a:srgbClr val="20D554"/>
                </a:solidFill>
                <a:latin typeface="Montserrat"/>
                <a:ea typeface="Montserrat"/>
                <a:cs typeface="Montserrat"/>
                <a:sym typeface="Montserrat"/>
              </a:rPr>
              <a:t> 3.0</a:t>
            </a:r>
          </a:p>
        </p:txBody>
      </p:sp>
      <p:pic>
        <p:nvPicPr>
          <p:cNvPr id="5" name="Shape 375"/>
          <p:cNvPicPr preferRelativeResize="0"/>
          <p:nvPr/>
        </p:nvPicPr>
        <p:blipFill>
          <a:blip r:embed="rId4">
            <a:alphaModFix/>
          </a:blip>
          <a:stretch>
            <a:fillRect/>
          </a:stretch>
        </p:blipFill>
        <p:spPr>
          <a:xfrm>
            <a:off x="1594870" y="3737312"/>
            <a:ext cx="1792286" cy="1398990"/>
          </a:xfrm>
          <a:prstGeom prst="rect">
            <a:avLst/>
          </a:prstGeom>
          <a:noFill/>
          <a:ln>
            <a:noFill/>
          </a:ln>
        </p:spPr>
      </p:pic>
      <p:pic>
        <p:nvPicPr>
          <p:cNvPr id="3076" name="Picture 4" descr="Image result for question &amp; ans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246" y="3101294"/>
            <a:ext cx="3464216" cy="246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05582"/>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368"/>
        <p:cNvGrpSpPr/>
        <p:nvPr/>
      </p:nvGrpSpPr>
      <p:grpSpPr>
        <a:xfrm>
          <a:off x="0" y="0"/>
          <a:ext cx="0" cy="0"/>
          <a:chOff x="0" y="0"/>
          <a:chExt cx="0" cy="0"/>
        </a:xfrm>
      </p:grpSpPr>
      <p:grpSp>
        <p:nvGrpSpPr>
          <p:cNvPr id="8" name="Group 7"/>
          <p:cNvGrpSpPr/>
          <p:nvPr/>
        </p:nvGrpSpPr>
        <p:grpSpPr>
          <a:xfrm>
            <a:off x="472093" y="836893"/>
            <a:ext cx="8133553" cy="4960058"/>
            <a:chOff x="451275" y="1078992"/>
            <a:chExt cx="3800700" cy="2322575"/>
          </a:xfrm>
        </p:grpSpPr>
        <p:sp>
          <p:nvSpPr>
            <p:cNvPr id="373" name="Shape 373"/>
            <p:cNvSpPr/>
            <p:nvPr/>
          </p:nvSpPr>
          <p:spPr>
            <a:xfrm>
              <a:off x="451275" y="1078992"/>
              <a:ext cx="3800700" cy="2322575"/>
            </a:xfrm>
            <a:prstGeom prst="rect">
              <a:avLst/>
            </a:pr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374" name="Shape 374"/>
            <p:cNvSpPr txBox="1"/>
            <p:nvPr/>
          </p:nvSpPr>
          <p:spPr>
            <a:xfrm>
              <a:off x="492687" y="1193400"/>
              <a:ext cx="1652714" cy="365683"/>
            </a:xfrm>
            <a:prstGeom prst="rect">
              <a:avLst/>
            </a:prstGeom>
            <a:noFill/>
            <a:ln>
              <a:noFill/>
            </a:ln>
          </p:spPr>
          <p:txBody>
            <a:bodyPr lIns="91425" tIns="45700" rIns="91425" bIns="45700" anchor="ctr" anchorCtr="0">
              <a:noAutofit/>
            </a:bodyPr>
            <a:lstStyle/>
            <a:p>
              <a:pPr lvl="0" algn="ctr">
                <a:spcAft>
                  <a:spcPts val="1000"/>
                </a:spcAft>
                <a:buClr>
                  <a:schemeClr val="dk1"/>
                </a:buClr>
                <a:buSzPct val="25000"/>
              </a:pPr>
              <a:r>
                <a:rPr lang="en-US" sz="3600" dirty="0" err="1">
                  <a:solidFill>
                    <a:srgbClr val="434343"/>
                  </a:solidFill>
                  <a:latin typeface="Montserrat"/>
                  <a:ea typeface="Montserrat"/>
                  <a:cs typeface="Montserrat"/>
                  <a:sym typeface="Montserrat"/>
                </a:rPr>
                <a:t>Legal</a:t>
              </a:r>
              <a:r>
                <a:rPr lang="en-US" sz="3600" dirty="0" err="1">
                  <a:solidFill>
                    <a:srgbClr val="20D554"/>
                  </a:solidFill>
                  <a:latin typeface="Montserrat"/>
                  <a:ea typeface="Montserrat"/>
                  <a:cs typeface="Montserrat"/>
                  <a:sym typeface="Montserrat"/>
                </a:rPr>
                <a:t>Wise</a:t>
              </a:r>
              <a:r>
                <a:rPr lang="en-US" sz="3600" dirty="0">
                  <a:solidFill>
                    <a:srgbClr val="20D554"/>
                  </a:solidFill>
                  <a:latin typeface="Montserrat"/>
                  <a:ea typeface="Montserrat"/>
                  <a:cs typeface="Montserrat"/>
                  <a:sym typeface="Montserrat"/>
                </a:rPr>
                <a:t> 3.0</a:t>
              </a:r>
            </a:p>
          </p:txBody>
        </p:sp>
        <p:pic>
          <p:nvPicPr>
            <p:cNvPr id="375" name="Shape 375"/>
            <p:cNvPicPr preferRelativeResize="0"/>
            <p:nvPr/>
          </p:nvPicPr>
          <p:blipFill>
            <a:blip r:embed="rId3">
              <a:alphaModFix/>
            </a:blip>
            <a:stretch>
              <a:fillRect/>
            </a:stretch>
          </p:blipFill>
          <p:spPr>
            <a:xfrm>
              <a:off x="817227" y="1585194"/>
              <a:ext cx="837511" cy="655085"/>
            </a:xfrm>
            <a:prstGeom prst="rect">
              <a:avLst/>
            </a:prstGeom>
            <a:noFill/>
            <a:ln>
              <a:noFill/>
            </a:ln>
          </p:spPr>
        </p:pic>
      </p:grpSp>
      <p:sp>
        <p:nvSpPr>
          <p:cNvPr id="7" name="Shape 369"/>
          <p:cNvSpPr txBox="1">
            <a:spLocks/>
          </p:cNvSpPr>
          <p:nvPr/>
        </p:nvSpPr>
        <p:spPr>
          <a:xfrm>
            <a:off x="135145" y="221340"/>
            <a:ext cx="8807450" cy="615553"/>
          </a:xfrm>
          <a:prstGeom prst="rect">
            <a:avLst/>
          </a:prstGeom>
          <a:solidFill>
            <a:srgbClr val="00B0F0"/>
          </a:solidFill>
          <a:ln>
            <a:noFill/>
          </a:ln>
        </p:spPr>
        <p:txBody>
          <a:bodyPr wrap="square" lIns="274320" tIns="91440" rIns="274320" bIns="9144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ct val="100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pPr algn="ctr">
              <a:buClrTx/>
              <a:buSzPct val="25000"/>
            </a:pPr>
            <a:r>
              <a:rPr lang="en-US" sz="2800" dirty="0">
                <a:solidFill>
                  <a:srgbClr val="FFFFFF"/>
                </a:solidFill>
                <a:latin typeface="Montserrat"/>
                <a:ea typeface="Montserrat"/>
                <a:cs typeface="Montserrat"/>
                <a:sym typeface="Montserrat"/>
              </a:rPr>
              <a:t>Thank You</a:t>
            </a:r>
          </a:p>
        </p:txBody>
      </p:sp>
      <p:sp>
        <p:nvSpPr>
          <p:cNvPr id="2" name="TextBox 1"/>
          <p:cNvSpPr txBox="1"/>
          <p:nvPr/>
        </p:nvSpPr>
        <p:spPr>
          <a:xfrm>
            <a:off x="964813" y="4661250"/>
            <a:ext cx="7148111" cy="677108"/>
          </a:xfrm>
          <a:prstGeom prst="rect">
            <a:avLst/>
          </a:prstGeom>
          <a:noFill/>
        </p:spPr>
        <p:txBody>
          <a:bodyPr wrap="none" rtlCol="0">
            <a:spAutoFit/>
          </a:bodyPr>
          <a:lstStyle/>
          <a:p>
            <a:pPr lvl="0"/>
            <a:r>
              <a:rPr lang="en-US" sz="2400" dirty="0">
                <a:solidFill>
                  <a:srgbClr val="434343"/>
                </a:solidFill>
                <a:latin typeface="Montserrat"/>
                <a:ea typeface="Montserrat"/>
                <a:cs typeface="Montserrat"/>
              </a:rPr>
              <a:t>Want to see more, </a:t>
            </a:r>
            <a:r>
              <a:rPr lang="en-US" sz="2400" dirty="0">
                <a:solidFill>
                  <a:srgbClr val="434343"/>
                </a:solidFill>
                <a:latin typeface="Montserrat"/>
                <a:ea typeface="Montserrat"/>
                <a:cs typeface="Montserrat"/>
                <a:sym typeface="Montserrat"/>
                <a:hlinkClick r:id="rId4"/>
              </a:rPr>
              <a:t>http://legalwise3.mybluemix.net/</a:t>
            </a:r>
            <a:endParaRPr lang="en-US" sz="2400" dirty="0">
              <a:solidFill>
                <a:srgbClr val="434343"/>
              </a:solidFill>
              <a:latin typeface="Montserrat"/>
              <a:ea typeface="Montserrat"/>
              <a:cs typeface="Montserrat"/>
              <a:sym typeface="Montserrat"/>
            </a:endParaRPr>
          </a:p>
          <a:p>
            <a:endParaRPr lang="en-US" dirty="0"/>
          </a:p>
        </p:txBody>
      </p:sp>
      <p:sp>
        <p:nvSpPr>
          <p:cNvPr id="3" name="Rectangle 2"/>
          <p:cNvSpPr/>
          <p:nvPr/>
        </p:nvSpPr>
        <p:spPr>
          <a:xfrm>
            <a:off x="3830665" y="2181222"/>
            <a:ext cx="4572000" cy="1384995"/>
          </a:xfrm>
          <a:prstGeom prst="rect">
            <a:avLst/>
          </a:prstGeom>
        </p:spPr>
        <p:txBody>
          <a:bodyPr>
            <a:spAutoFit/>
          </a:bodyPr>
          <a:lstStyle/>
          <a:p>
            <a:r>
              <a:rPr lang="en-US" kern="1200" dirty="0">
                <a:solidFill>
                  <a:srgbClr val="434343"/>
                </a:solidFill>
                <a:latin typeface="Montserrat"/>
                <a:ea typeface="Montserrat"/>
                <a:cs typeface="Montserrat"/>
              </a:rPr>
              <a:t>The completion of </a:t>
            </a:r>
            <a:r>
              <a:rPr lang="en-US" kern="1200" dirty="0" err="1">
                <a:solidFill>
                  <a:srgbClr val="434343"/>
                </a:solidFill>
                <a:latin typeface="Montserrat"/>
                <a:ea typeface="Montserrat"/>
                <a:cs typeface="Montserrat"/>
              </a:rPr>
              <a:t>Legal</a:t>
            </a:r>
            <a:r>
              <a:rPr lang="en-US" kern="1200" dirty="0" err="1">
                <a:solidFill>
                  <a:srgbClr val="00B050"/>
                </a:solidFill>
                <a:latin typeface="Montserrat"/>
                <a:ea typeface="Montserrat"/>
                <a:cs typeface="Montserrat"/>
              </a:rPr>
              <a:t>Wise</a:t>
            </a:r>
            <a:r>
              <a:rPr lang="en-US" kern="1200" dirty="0">
                <a:solidFill>
                  <a:srgbClr val="00B050"/>
                </a:solidFill>
                <a:latin typeface="Montserrat"/>
                <a:ea typeface="Montserrat"/>
                <a:cs typeface="Montserrat"/>
              </a:rPr>
              <a:t> 3.0</a:t>
            </a:r>
            <a:r>
              <a:rPr lang="en-US" kern="1200" dirty="0">
                <a:solidFill>
                  <a:srgbClr val="434343"/>
                </a:solidFill>
                <a:latin typeface="Montserrat"/>
                <a:ea typeface="Montserrat"/>
                <a:cs typeface="Montserrat"/>
              </a:rPr>
              <a:t> would not have been possible without the help and support received from previous members of Legal</a:t>
            </a:r>
            <a:r>
              <a:rPr lang="en-US" kern="1200" dirty="0">
                <a:solidFill>
                  <a:srgbClr val="FF0000"/>
                </a:solidFill>
                <a:latin typeface="Montserrat"/>
                <a:ea typeface="Montserrat"/>
                <a:cs typeface="Montserrat"/>
              </a:rPr>
              <a:t>Wise2.0</a:t>
            </a:r>
            <a:r>
              <a:rPr lang="en-US" kern="1200" dirty="0">
                <a:solidFill>
                  <a:srgbClr val="434343"/>
                </a:solidFill>
                <a:latin typeface="Montserrat"/>
                <a:ea typeface="Montserrat"/>
                <a:cs typeface="Montserrat"/>
              </a:rPr>
              <a:t>, and project owner/tutor Jaime </a:t>
            </a:r>
            <a:r>
              <a:rPr lang="en-US" kern="1200" dirty="0" err="1">
                <a:solidFill>
                  <a:srgbClr val="434343"/>
                </a:solidFill>
                <a:latin typeface="Montserrat"/>
                <a:ea typeface="Montserrat"/>
                <a:cs typeface="Montserrat"/>
              </a:rPr>
              <a:t>Borras</a:t>
            </a:r>
            <a:r>
              <a:rPr lang="en-US" kern="1200" dirty="0">
                <a:solidFill>
                  <a:srgbClr val="434343"/>
                </a:solidFill>
                <a:latin typeface="Montserrat"/>
                <a:ea typeface="Montserrat"/>
                <a:cs typeface="Montserrat"/>
              </a:rPr>
              <a:t>. Also, we would like to mention Dr. </a:t>
            </a:r>
            <a:r>
              <a:rPr lang="en-US" kern="1200" dirty="0" err="1">
                <a:solidFill>
                  <a:srgbClr val="434343"/>
                </a:solidFill>
                <a:latin typeface="Montserrat"/>
                <a:ea typeface="Montserrat"/>
                <a:cs typeface="Montserrat"/>
              </a:rPr>
              <a:t>Masoud</a:t>
            </a:r>
            <a:r>
              <a:rPr lang="en-US" kern="1200" dirty="0">
                <a:solidFill>
                  <a:srgbClr val="434343"/>
                </a:solidFill>
                <a:latin typeface="Montserrat"/>
                <a:ea typeface="Montserrat"/>
                <a:cs typeface="Montserrat"/>
              </a:rPr>
              <a:t> </a:t>
            </a:r>
            <a:r>
              <a:rPr lang="en-US" kern="1200" dirty="0" err="1">
                <a:solidFill>
                  <a:srgbClr val="434343"/>
                </a:solidFill>
                <a:latin typeface="Montserrat"/>
                <a:ea typeface="Montserrat"/>
                <a:cs typeface="Montserrat"/>
              </a:rPr>
              <a:t>Sadjadi</a:t>
            </a:r>
            <a:r>
              <a:rPr lang="en-US" kern="1200" dirty="0">
                <a:solidFill>
                  <a:srgbClr val="434343"/>
                </a:solidFill>
                <a:latin typeface="Montserrat"/>
                <a:ea typeface="Montserrat"/>
                <a:cs typeface="Montserrat"/>
              </a:rPr>
              <a:t> and Mohsen Taheri for their valuable guidance and feedback. </a:t>
            </a:r>
          </a:p>
        </p:txBody>
      </p:sp>
      <p:sp>
        <p:nvSpPr>
          <p:cNvPr id="4" name="TextBox 3"/>
          <p:cNvSpPr txBox="1"/>
          <p:nvPr/>
        </p:nvSpPr>
        <p:spPr>
          <a:xfrm>
            <a:off x="4754528" y="1605646"/>
            <a:ext cx="2291012" cy="461665"/>
          </a:xfrm>
          <a:prstGeom prst="rect">
            <a:avLst/>
          </a:prstGeom>
          <a:noFill/>
        </p:spPr>
        <p:txBody>
          <a:bodyPr wrap="none" rtlCol="0">
            <a:spAutoFit/>
          </a:bodyPr>
          <a:lstStyle/>
          <a:p>
            <a:r>
              <a:rPr lang="en-US" sz="2400" dirty="0">
                <a:solidFill>
                  <a:srgbClr val="434343"/>
                </a:solidFill>
                <a:latin typeface="Montserrat"/>
                <a:ea typeface="Montserrat"/>
                <a:cs typeface="Montserrat"/>
              </a:rPr>
              <a:t>Special Thanks</a:t>
            </a:r>
          </a:p>
        </p:txBody>
      </p:sp>
    </p:spTree>
    <p:extLst>
      <p:ext uri="{BB962C8B-B14F-4D97-AF65-F5344CB8AC3E}">
        <p14:creationId xmlns:p14="http://schemas.microsoft.com/office/powerpoint/2010/main" val="522143192"/>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idx="4294967295"/>
          </p:nvPr>
        </p:nvSpPr>
        <p:spPr>
          <a:xfrm>
            <a:off x="365951" y="195323"/>
            <a:ext cx="8445437" cy="615553"/>
          </a:xfrm>
          <a:prstGeom prst="rect">
            <a:avLst/>
          </a:prstGeom>
          <a:solidFill>
            <a:srgbClr val="00B0F0"/>
          </a:solidFill>
          <a:ln>
            <a:noFill/>
          </a:ln>
        </p:spPr>
        <p:txBody>
          <a:bodyPr wrap="square" lIns="274320" tIns="91440" rIns="274320" bIns="91440" anchor="ctr" anchorCtr="0">
            <a:spAutoFit/>
          </a:bodyPr>
          <a:lstStyle/>
          <a:p>
            <a:pPr algn="ctr">
              <a:buClrTx/>
              <a:buSzPct val="25000"/>
              <a:buFontTx/>
            </a:pPr>
            <a:r>
              <a:rPr lang="en-US" sz="2800" cap="small" dirty="0">
                <a:solidFill>
                  <a:prstClr val="white"/>
                </a:solidFill>
                <a:latin typeface="Montserrat"/>
                <a:ea typeface="Montserrat"/>
                <a:cs typeface="Montserrat"/>
                <a:sym typeface="Montserrat"/>
              </a:rPr>
              <a:t>Problem</a:t>
            </a:r>
          </a:p>
        </p:txBody>
      </p:sp>
      <p:grpSp>
        <p:nvGrpSpPr>
          <p:cNvPr id="93" name="Shape 93"/>
          <p:cNvGrpSpPr/>
          <p:nvPr/>
        </p:nvGrpSpPr>
        <p:grpSpPr>
          <a:xfrm>
            <a:off x="819509" y="810876"/>
            <a:ext cx="7410090" cy="4265153"/>
            <a:chOff x="347850" y="1053310"/>
            <a:chExt cx="4592100" cy="1549689"/>
          </a:xfrm>
        </p:grpSpPr>
        <p:sp>
          <p:nvSpPr>
            <p:cNvPr id="94" name="Shape 94"/>
            <p:cNvSpPr/>
            <p:nvPr/>
          </p:nvSpPr>
          <p:spPr>
            <a:xfrm>
              <a:off x="347850" y="1053310"/>
              <a:ext cx="4592100" cy="154968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5" name="Shape 95"/>
            <p:cNvSpPr txBox="1"/>
            <p:nvPr/>
          </p:nvSpPr>
          <p:spPr>
            <a:xfrm>
              <a:off x="546300" y="1147559"/>
              <a:ext cx="4195200" cy="1387899"/>
            </a:xfrm>
            <a:prstGeom prst="rect">
              <a:avLst/>
            </a:prstGeom>
            <a:noFill/>
            <a:ln>
              <a:noFill/>
            </a:ln>
          </p:spPr>
          <p:txBody>
            <a:bodyPr lIns="91425" tIns="91425" rIns="91425" bIns="91425" anchor="t" anchorCtr="0">
              <a:noAutofit/>
            </a:bodyPr>
            <a:lstStyle/>
            <a:p>
              <a:pPr lvl="0" algn="just"/>
              <a:r>
                <a:rPr lang="en-US" sz="2000" dirty="0">
                  <a:solidFill>
                    <a:srgbClr val="434343"/>
                  </a:solidFill>
                  <a:latin typeface="Montserrat"/>
                  <a:ea typeface="Montserrat"/>
                  <a:cs typeface="Montserrat"/>
                  <a:sym typeface="Montserrat"/>
                </a:rPr>
                <a:t>Legal professionals, while working on current cases, perform research to find out how previous courts have decided on cases with similar fact patterns.</a:t>
              </a:r>
            </a:p>
            <a:p>
              <a:pPr marL="342900" lvl="0" indent="-342900">
                <a:buFont typeface="Arial" panose="020B0604020202020204" pitchFamily="34" charset="0"/>
                <a:buChar char="•"/>
              </a:pPr>
              <a:endParaRPr lang="en-US" sz="2400" dirty="0">
                <a:solidFill>
                  <a:srgbClr val="434343"/>
                </a:solidFill>
                <a:latin typeface="Montserrat"/>
                <a:ea typeface="Montserrat"/>
                <a:cs typeface="Montserrat"/>
                <a:sym typeface="Montserrat"/>
              </a:endParaRPr>
            </a:p>
            <a:p>
              <a:pPr lvl="0"/>
              <a:r>
                <a:rPr lang="en-US" sz="2400" b="1" i="1" dirty="0">
                  <a:solidFill>
                    <a:srgbClr val="434343"/>
                  </a:solidFill>
                  <a:latin typeface="Montserrat"/>
                  <a:ea typeface="Montserrat"/>
                  <a:cs typeface="Montserrat"/>
                  <a:sym typeface="Montserrat"/>
                </a:rPr>
                <a:t>Some problem that arise with that approach</a:t>
              </a:r>
            </a:p>
            <a:p>
              <a:pPr lvl="0"/>
              <a:endParaRPr lang="en-US" sz="2400" dirty="0">
                <a:solidFill>
                  <a:srgbClr val="434343"/>
                </a:solidFill>
                <a:latin typeface="Montserrat"/>
                <a:ea typeface="Montserrat"/>
                <a:cs typeface="Montserrat"/>
                <a:sym typeface="Montserrat"/>
              </a:endParaRPr>
            </a:p>
            <a:p>
              <a:pPr marL="342900" lvl="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Manual searching, time consuming.</a:t>
              </a:r>
            </a:p>
            <a:p>
              <a:pPr marL="342900" lvl="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Decentralize place to retrieve documentation, increase cost.</a:t>
              </a:r>
            </a:p>
            <a:p>
              <a:pPr marL="342900" lvl="0" indent="-342900">
                <a:buFont typeface="Arial" panose="020B0604020202020204" pitchFamily="34" charset="0"/>
                <a:buChar char="•"/>
              </a:pPr>
              <a:r>
                <a:rPr lang="en-US" sz="1800" dirty="0">
                  <a:solidFill>
                    <a:srgbClr val="434343"/>
                  </a:solidFill>
                  <a:latin typeface="Montserrat"/>
                  <a:ea typeface="Montserrat"/>
                  <a:cs typeface="Montserrat"/>
                  <a:sym typeface="Montserrat"/>
                </a:rPr>
                <a:t>Volume vs. time to research, ineffective search.</a:t>
              </a:r>
            </a:p>
          </p:txBody>
        </p:sp>
      </p:grpSp>
      <p:sp>
        <p:nvSpPr>
          <p:cNvPr id="4" name="TextBox 3"/>
          <p:cNvSpPr txBox="1"/>
          <p:nvPr/>
        </p:nvSpPr>
        <p:spPr>
          <a:xfrm>
            <a:off x="1054578" y="5338760"/>
            <a:ext cx="6939951" cy="884501"/>
          </a:xfrm>
          <a:prstGeom prst="rect">
            <a:avLst/>
          </a:prstGeom>
          <a:solidFill>
            <a:schemeClr val="bg1"/>
          </a:solidFill>
        </p:spPr>
        <p:txBody>
          <a:bodyPr wrap="square" rtlCol="0">
            <a:spAutoFit/>
          </a:bodyPr>
          <a:lstStyle/>
          <a:p>
            <a:endParaRPr lang="en-US" dirty="0"/>
          </a:p>
        </p:txBody>
      </p:sp>
      <p:sp>
        <p:nvSpPr>
          <p:cNvPr id="28" name="Shape 105"/>
          <p:cNvSpPr txBox="1"/>
          <p:nvPr/>
        </p:nvSpPr>
        <p:spPr>
          <a:xfrm>
            <a:off x="1458732" y="5583066"/>
            <a:ext cx="1754599" cy="369332"/>
          </a:xfrm>
          <a:prstGeom prst="rect">
            <a:avLst/>
          </a:prstGeom>
          <a:noFill/>
          <a:ln>
            <a:noFill/>
          </a:ln>
        </p:spPr>
        <p:txBody>
          <a:bodyPr wrap="square" lIns="0" tIns="0" rIns="0" bIns="0" anchor="ctr" anchorCtr="0">
            <a:spAutoFit/>
          </a:bodyPr>
          <a:lstStyle/>
          <a:p>
            <a:pPr lvl="0">
              <a:spcBef>
                <a:spcPts val="0"/>
              </a:spcBef>
              <a:buNone/>
            </a:pPr>
            <a:r>
              <a:rPr lang="en-US" sz="2400" dirty="0">
                <a:solidFill>
                  <a:srgbClr val="434343"/>
                </a:solidFill>
                <a:latin typeface="Montserrat"/>
                <a:ea typeface="Montserrat"/>
                <a:cs typeface="Montserrat"/>
                <a:sym typeface="Montserrat"/>
              </a:rPr>
              <a:t>Ineffective</a:t>
            </a:r>
          </a:p>
        </p:txBody>
      </p:sp>
      <p:sp>
        <p:nvSpPr>
          <p:cNvPr id="29" name="Shape 106"/>
          <p:cNvSpPr txBox="1"/>
          <p:nvPr/>
        </p:nvSpPr>
        <p:spPr>
          <a:xfrm>
            <a:off x="3725176" y="5588461"/>
            <a:ext cx="1675841" cy="369332"/>
          </a:xfrm>
          <a:prstGeom prst="rect">
            <a:avLst/>
          </a:prstGeom>
          <a:noFill/>
          <a:ln>
            <a:noFill/>
          </a:ln>
        </p:spPr>
        <p:txBody>
          <a:bodyPr wrap="square" lIns="0" tIns="0" rIns="0" bIns="0" anchor="ctr" anchorCtr="0">
            <a:spAutoFit/>
          </a:bodyPr>
          <a:lstStyle/>
          <a:p>
            <a:pPr lvl="0" rtl="0">
              <a:spcBef>
                <a:spcPts val="0"/>
              </a:spcBef>
              <a:buNone/>
            </a:pPr>
            <a:r>
              <a:rPr lang="en-US" sz="2400" dirty="0">
                <a:solidFill>
                  <a:srgbClr val="434343"/>
                </a:solidFill>
                <a:latin typeface="Montserrat"/>
                <a:ea typeface="Montserrat"/>
                <a:cs typeface="Montserrat"/>
                <a:sym typeface="Montserrat"/>
              </a:rPr>
              <a:t>Inefficient</a:t>
            </a:r>
          </a:p>
        </p:txBody>
      </p:sp>
      <p:sp>
        <p:nvSpPr>
          <p:cNvPr id="30" name="Shape 107"/>
          <p:cNvSpPr txBox="1"/>
          <p:nvPr/>
        </p:nvSpPr>
        <p:spPr>
          <a:xfrm>
            <a:off x="5998190" y="5559030"/>
            <a:ext cx="1664213" cy="369332"/>
          </a:xfrm>
          <a:prstGeom prst="rect">
            <a:avLst/>
          </a:prstGeom>
          <a:noFill/>
          <a:ln>
            <a:noFill/>
          </a:ln>
        </p:spPr>
        <p:txBody>
          <a:bodyPr wrap="square" lIns="0" tIns="0" rIns="0" bIns="0" anchor="ctr" anchorCtr="0">
            <a:spAutoFit/>
          </a:bodyPr>
          <a:lstStyle/>
          <a:p>
            <a:pPr lvl="0" algn="ctr" rtl="0">
              <a:spcBef>
                <a:spcPts val="0"/>
              </a:spcBef>
              <a:buNone/>
            </a:pPr>
            <a:r>
              <a:rPr lang="en-US" sz="2400" dirty="0">
                <a:solidFill>
                  <a:srgbClr val="434343"/>
                </a:solidFill>
                <a:latin typeface="Montserrat"/>
                <a:ea typeface="Montserrat"/>
                <a:cs typeface="Montserrat"/>
                <a:sym typeface="Montserrat"/>
              </a:rPr>
              <a:t>Expensive</a:t>
            </a:r>
          </a:p>
        </p:txBody>
      </p:sp>
      <p:sp>
        <p:nvSpPr>
          <p:cNvPr id="31" name="Shape 108"/>
          <p:cNvSpPr/>
          <p:nvPr/>
        </p:nvSpPr>
        <p:spPr>
          <a:xfrm>
            <a:off x="3222692" y="5559030"/>
            <a:ext cx="493122" cy="430735"/>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sp>
        <p:nvSpPr>
          <p:cNvPr id="32" name="Shape 109"/>
          <p:cNvSpPr/>
          <p:nvPr/>
        </p:nvSpPr>
        <p:spPr>
          <a:xfrm>
            <a:off x="5412815" y="5565644"/>
            <a:ext cx="493122" cy="430735"/>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spTree>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1"/>
        <p:cNvGrpSpPr/>
        <p:nvPr/>
      </p:nvGrpSpPr>
      <p:grpSpPr>
        <a:xfrm>
          <a:off x="0" y="0"/>
          <a:ext cx="0" cy="0"/>
          <a:chOff x="0" y="0"/>
          <a:chExt cx="0" cy="0"/>
        </a:xfrm>
      </p:grpSpPr>
      <p:sp>
        <p:nvSpPr>
          <p:cNvPr id="8" name="Shape 92"/>
          <p:cNvSpPr txBox="1">
            <a:spLocks/>
          </p:cNvSpPr>
          <p:nvPr/>
        </p:nvSpPr>
        <p:spPr>
          <a:xfrm>
            <a:off x="365951" y="195323"/>
            <a:ext cx="8445437" cy="615553"/>
          </a:xfrm>
          <a:prstGeom prst="rect">
            <a:avLst/>
          </a:prstGeom>
          <a:solidFill>
            <a:srgbClr val="00B0F0"/>
          </a:solidFill>
          <a:ln>
            <a:noFill/>
          </a:ln>
        </p:spPr>
        <p:txBody>
          <a:bodyPr wrap="square" lIns="274320" tIns="91440" rIns="274320" bIns="9144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ct val="100000"/>
              <a:buFont typeface="Alfa Slab One"/>
              <a:buNone/>
              <a:defRPr sz="3000" b="0" i="0" u="none" strike="noStrike" cap="none">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a:pPr algn="ctr">
              <a:buClrTx/>
              <a:buSzPct val="25000"/>
              <a:buFontTx/>
              <a:buNone/>
            </a:pPr>
            <a:r>
              <a:rPr lang="en-US" sz="2800" cap="small" dirty="0">
                <a:solidFill>
                  <a:prstClr val="white"/>
                </a:solidFill>
                <a:latin typeface="Montserrat"/>
                <a:ea typeface="Montserrat"/>
                <a:cs typeface="Montserrat"/>
                <a:sym typeface="Montserrat"/>
              </a:rPr>
              <a:t>Solution</a:t>
            </a:r>
          </a:p>
        </p:txBody>
      </p:sp>
      <p:grpSp>
        <p:nvGrpSpPr>
          <p:cNvPr id="9" name="Shape 93"/>
          <p:cNvGrpSpPr/>
          <p:nvPr/>
        </p:nvGrpSpPr>
        <p:grpSpPr>
          <a:xfrm>
            <a:off x="819509" y="810875"/>
            <a:ext cx="7410090" cy="4702736"/>
            <a:chOff x="347850" y="1053310"/>
            <a:chExt cx="4592100" cy="1549689"/>
          </a:xfrm>
        </p:grpSpPr>
        <p:sp>
          <p:nvSpPr>
            <p:cNvPr id="10" name="Shape 94"/>
            <p:cNvSpPr/>
            <p:nvPr/>
          </p:nvSpPr>
          <p:spPr>
            <a:xfrm>
              <a:off x="347850" y="1053310"/>
              <a:ext cx="4592100" cy="154968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95"/>
            <p:cNvSpPr txBox="1"/>
            <p:nvPr/>
          </p:nvSpPr>
          <p:spPr>
            <a:xfrm>
              <a:off x="546300" y="1147559"/>
              <a:ext cx="4195200" cy="1216218"/>
            </a:xfrm>
            <a:prstGeom prst="rect">
              <a:avLst/>
            </a:prstGeom>
            <a:noFill/>
            <a:ln>
              <a:noFill/>
            </a:ln>
          </p:spPr>
          <p:txBody>
            <a:bodyPr lIns="91425" tIns="91425" rIns="91425" bIns="91425" anchor="t" anchorCtr="0">
              <a:noAutofit/>
            </a:bodyPr>
            <a:lstStyle/>
            <a:p>
              <a:pPr lvl="0"/>
              <a:r>
                <a:rPr lang="en-US" sz="2000" dirty="0" err="1">
                  <a:solidFill>
                    <a:srgbClr val="434343"/>
                  </a:solidFill>
                  <a:latin typeface="Montserrat"/>
                  <a:ea typeface="Montserrat"/>
                  <a:cs typeface="Montserrat"/>
                  <a:sym typeface="Montserrat"/>
                </a:rPr>
                <a:t>LegalWise</a:t>
              </a:r>
              <a:r>
                <a:rPr lang="en-US" sz="2000" dirty="0">
                  <a:solidFill>
                    <a:srgbClr val="434343"/>
                  </a:solidFill>
                  <a:latin typeface="Montserrat"/>
                  <a:ea typeface="Montserrat"/>
                  <a:cs typeface="Montserrat"/>
                  <a:sym typeface="Montserrat"/>
                </a:rPr>
                <a:t>, a user friendly system for lawyers and law associates that allows them focus on what really matters, the customer case.</a:t>
              </a:r>
            </a:p>
            <a:p>
              <a:pPr lvl="0"/>
              <a:endParaRPr lang="en-US" sz="2000" dirty="0">
                <a:solidFill>
                  <a:srgbClr val="434343"/>
                </a:solidFill>
                <a:latin typeface="Montserrat"/>
                <a:ea typeface="Montserrat"/>
                <a:cs typeface="Montserrat"/>
                <a:sym typeface="Montserrat"/>
              </a:endParaRPr>
            </a:p>
            <a:p>
              <a:r>
                <a:rPr lang="en-US" sz="2400" b="1" i="1" dirty="0">
                  <a:solidFill>
                    <a:srgbClr val="434343"/>
                  </a:solidFill>
                  <a:latin typeface="Montserrat"/>
                  <a:ea typeface="Montserrat"/>
                  <a:cs typeface="Montserrat"/>
                  <a:sym typeface="Montserrat"/>
                </a:rPr>
                <a:t>Features of </a:t>
              </a:r>
              <a:r>
                <a:rPr lang="en-US" sz="2400" b="1" i="1" dirty="0" err="1">
                  <a:solidFill>
                    <a:srgbClr val="434343"/>
                  </a:solidFill>
                  <a:latin typeface="Montserrat"/>
                  <a:ea typeface="Montserrat"/>
                  <a:cs typeface="Montserrat"/>
                  <a:sym typeface="Montserrat"/>
                </a:rPr>
                <a:t>LegalWise</a:t>
              </a:r>
              <a:r>
                <a:rPr lang="en-US" sz="2400" b="1" i="1" dirty="0">
                  <a:solidFill>
                    <a:srgbClr val="434343"/>
                  </a:solidFill>
                  <a:latin typeface="Montserrat"/>
                  <a:ea typeface="Montserrat"/>
                  <a:cs typeface="Montserrat"/>
                  <a:sym typeface="Montserrat"/>
                </a:rPr>
                <a:t>,</a:t>
              </a:r>
            </a:p>
            <a:p>
              <a:pPr lvl="0"/>
              <a:endParaRPr lang="en-US" sz="2000" dirty="0">
                <a:solidFill>
                  <a:srgbClr val="434343"/>
                </a:solidFill>
                <a:latin typeface="Montserrat"/>
                <a:ea typeface="Montserrat"/>
                <a:cs typeface="Montserrat"/>
                <a:sym typeface="Montserrat"/>
              </a:endParaRPr>
            </a:p>
            <a:p>
              <a:pPr marL="342900" lvl="0" indent="-342900">
                <a:buFont typeface="Arial" panose="020B0604020202020204" pitchFamily="34" charset="0"/>
                <a:buChar char="•"/>
              </a:pPr>
              <a:r>
                <a:rPr lang="en-US" sz="2000" dirty="0">
                  <a:solidFill>
                    <a:srgbClr val="434343"/>
                  </a:solidFill>
                  <a:latin typeface="Montserrat"/>
                  <a:ea typeface="Montserrat"/>
                  <a:cs typeface="Montserrat"/>
                  <a:sym typeface="Montserrat"/>
                </a:rPr>
                <a:t>Easy to use search engine, with effective results.</a:t>
              </a:r>
            </a:p>
            <a:p>
              <a:pPr marL="342900" lvl="0" indent="-342900">
                <a:buFont typeface="Arial" panose="020B0604020202020204" pitchFamily="34" charset="0"/>
                <a:buChar char="•"/>
              </a:pPr>
              <a:r>
                <a:rPr lang="en-US" sz="2000" dirty="0">
                  <a:solidFill>
                    <a:srgbClr val="434343"/>
                  </a:solidFill>
                  <a:latin typeface="Montserrat"/>
                  <a:ea typeface="Montserrat"/>
                  <a:cs typeface="Montserrat"/>
                  <a:sym typeface="Montserrat"/>
                </a:rPr>
                <a:t>Centralized place to retrieve documents, at a lower cost.</a:t>
              </a:r>
            </a:p>
            <a:p>
              <a:pPr marL="342900" lvl="0" indent="-342900">
                <a:buFont typeface="Arial" panose="020B0604020202020204" pitchFamily="34" charset="0"/>
                <a:buChar char="•"/>
              </a:pPr>
              <a:r>
                <a:rPr lang="en-US" sz="2000" dirty="0">
                  <a:solidFill>
                    <a:srgbClr val="434343"/>
                  </a:solidFill>
                  <a:latin typeface="Montserrat"/>
                  <a:ea typeface="Montserrat"/>
                  <a:cs typeface="Montserrat"/>
                  <a:sym typeface="Montserrat"/>
                </a:rPr>
                <a:t>Machine Learning algorithm, high efficient search</a:t>
              </a:r>
              <a:r>
                <a:rPr lang="en-US" sz="2000" dirty="0">
                  <a:solidFill>
                    <a:srgbClr val="434343"/>
                  </a:solidFill>
                  <a:latin typeface="Montserrat"/>
                  <a:ea typeface="Montserrat"/>
                  <a:cs typeface="Montserrat"/>
                  <a:sym typeface="Wingdings" panose="05000000000000000000" pitchFamily="2" charset="2"/>
                </a:rPr>
                <a:t></a:t>
              </a:r>
              <a:r>
                <a:rPr lang="en-US" sz="2000" dirty="0">
                  <a:solidFill>
                    <a:srgbClr val="434343"/>
                  </a:solidFill>
                  <a:latin typeface="Montserrat"/>
                  <a:ea typeface="Montserrat"/>
                  <a:cs typeface="Montserrat"/>
                  <a:sym typeface="Montserrat"/>
                </a:rPr>
                <a:t> lower time of searching</a:t>
              </a:r>
            </a:p>
          </p:txBody>
        </p:sp>
      </p:grpSp>
    </p:spTree>
    <p:extLst>
      <p:ext uri="{BB962C8B-B14F-4D97-AF65-F5344CB8AC3E}">
        <p14:creationId xmlns:p14="http://schemas.microsoft.com/office/powerpoint/2010/main" val="1421213677"/>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idx="4294967295"/>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buFontTx/>
            </a:pPr>
            <a:r>
              <a:rPr lang="en-US" sz="2800" cap="small" dirty="0" err="1">
                <a:solidFill>
                  <a:prstClr val="white"/>
                </a:solidFill>
                <a:latin typeface="Montserrat"/>
                <a:ea typeface="Montserrat"/>
                <a:cs typeface="Montserrat"/>
                <a:sym typeface="Montserrat"/>
              </a:rPr>
              <a:t>LegalWise</a:t>
            </a:r>
            <a:r>
              <a:rPr lang="en-US" sz="2800" cap="small" dirty="0">
                <a:solidFill>
                  <a:prstClr val="white"/>
                </a:solidFill>
                <a:latin typeface="Montserrat"/>
                <a:ea typeface="Montserrat"/>
                <a:cs typeface="Montserrat"/>
                <a:sym typeface="Montserrat"/>
              </a:rPr>
              <a:t> 3.0</a:t>
            </a:r>
          </a:p>
        </p:txBody>
      </p:sp>
      <p:grpSp>
        <p:nvGrpSpPr>
          <p:cNvPr id="93" name="Shape 93"/>
          <p:cNvGrpSpPr/>
          <p:nvPr/>
        </p:nvGrpSpPr>
        <p:grpSpPr>
          <a:xfrm>
            <a:off x="372756" y="810876"/>
            <a:ext cx="8398487" cy="4764149"/>
            <a:chOff x="347850" y="1053310"/>
            <a:chExt cx="4592100" cy="2337665"/>
          </a:xfrm>
        </p:grpSpPr>
        <p:sp>
          <p:nvSpPr>
            <p:cNvPr id="94" name="Shape 94"/>
            <p:cNvSpPr/>
            <p:nvPr/>
          </p:nvSpPr>
          <p:spPr>
            <a:xfrm>
              <a:off x="347850" y="1053310"/>
              <a:ext cx="4592100" cy="2337665"/>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5" name="Shape 95"/>
            <p:cNvSpPr txBox="1"/>
            <p:nvPr/>
          </p:nvSpPr>
          <p:spPr>
            <a:xfrm>
              <a:off x="546400" y="1321138"/>
              <a:ext cx="4195200" cy="1950161"/>
            </a:xfrm>
            <a:prstGeom prst="rect">
              <a:avLst/>
            </a:prstGeom>
            <a:noFill/>
            <a:ln>
              <a:noFill/>
            </a:ln>
          </p:spPr>
          <p:txBody>
            <a:bodyPr lIns="91425" tIns="91425" rIns="91425" bIns="91425" anchor="t" anchorCtr="0">
              <a:noAutofit/>
            </a:bodyPr>
            <a:lstStyle/>
            <a:p>
              <a:r>
                <a:rPr lang="en-US" sz="2400" dirty="0">
                  <a:solidFill>
                    <a:srgbClr val="434343"/>
                  </a:solidFill>
                  <a:latin typeface="Montserrat"/>
                  <a:ea typeface="Montserrat"/>
                  <a:cs typeface="Montserrat"/>
                  <a:sym typeface="Montserrat"/>
                </a:rPr>
                <a:t>Continue adding new features and enhancement of the previous work.</a:t>
              </a:r>
            </a:p>
            <a:p>
              <a:r>
                <a:rPr lang="en-US" sz="2800" dirty="0">
                  <a:solidFill>
                    <a:srgbClr val="434343"/>
                  </a:solidFill>
                  <a:latin typeface="Montserrat"/>
                  <a:ea typeface="Montserrat"/>
                  <a:cs typeface="Montserrat"/>
                  <a:sym typeface="Montserrat"/>
                </a:rPr>
                <a:t> </a:t>
              </a:r>
            </a:p>
            <a:p>
              <a:r>
                <a:rPr lang="en-US" sz="2400" b="1" i="1" dirty="0">
                  <a:solidFill>
                    <a:srgbClr val="434343"/>
                  </a:solidFill>
                  <a:latin typeface="Montserrat"/>
                  <a:ea typeface="Montserrat"/>
                  <a:cs typeface="Montserrat"/>
                  <a:sym typeface="Montserrat"/>
                </a:rPr>
                <a:t>Principal focus,</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Train machine learning algorithm</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Effective storage and conversion of documents</a:t>
              </a:r>
            </a:p>
            <a:p>
              <a:pPr marL="457200" indent="-457200">
                <a:buFont typeface="Arial" panose="020B0604020202020204" pitchFamily="34" charset="0"/>
                <a:buChar char="•"/>
              </a:pPr>
              <a:r>
                <a:rPr lang="en-US" sz="2000" dirty="0">
                  <a:solidFill>
                    <a:srgbClr val="434343"/>
                  </a:solidFill>
                  <a:latin typeface="Montserrat"/>
                  <a:ea typeface="Montserrat"/>
                  <a:cs typeface="Montserrat"/>
                  <a:sym typeface="Montserrat"/>
                </a:rPr>
                <a:t>Search for a new ways to create knowledge base </a:t>
              </a:r>
            </a:p>
            <a:p>
              <a:endParaRPr lang="en-US" sz="2000" dirty="0">
                <a:solidFill>
                  <a:srgbClr val="434343"/>
                </a:solidFill>
                <a:latin typeface="Montserrat"/>
                <a:ea typeface="Montserrat"/>
                <a:cs typeface="Montserrat"/>
                <a:sym typeface="Montserrat"/>
              </a:endParaRPr>
            </a:p>
            <a:p>
              <a:r>
                <a:rPr lang="en-US" sz="2400" b="1" i="1" dirty="0">
                  <a:solidFill>
                    <a:srgbClr val="434343"/>
                  </a:solidFill>
                  <a:latin typeface="Montserrat"/>
                  <a:ea typeface="Montserrat"/>
                  <a:cs typeface="Montserrat"/>
                  <a:sym typeface="Montserrat"/>
                </a:rPr>
                <a:t>Additional Features,</a:t>
              </a:r>
            </a:p>
            <a:p>
              <a:pPr marL="342900" indent="-342900">
                <a:buFont typeface="Arial" panose="020B0604020202020204" pitchFamily="34" charset="0"/>
                <a:buChar char="•"/>
              </a:pPr>
              <a:r>
                <a:rPr lang="en-US" sz="2000" dirty="0">
                  <a:solidFill>
                    <a:srgbClr val="434343"/>
                  </a:solidFill>
                  <a:latin typeface="Montserrat"/>
                  <a:ea typeface="Montserrat"/>
                  <a:cs typeface="Montserrat"/>
                </a:rPr>
                <a:t>Register a guest user on the application</a:t>
              </a:r>
            </a:p>
            <a:p>
              <a:pPr marL="342900" indent="-342900">
                <a:buFont typeface="Arial" panose="020B0604020202020204" pitchFamily="34" charset="0"/>
                <a:buChar char="•"/>
              </a:pPr>
              <a:r>
                <a:rPr lang="en-US" sz="2000" dirty="0">
                  <a:solidFill>
                    <a:srgbClr val="434343"/>
                  </a:solidFill>
                  <a:latin typeface="Montserrat"/>
                  <a:ea typeface="Montserrat"/>
                  <a:cs typeface="Montserrat"/>
                  <a:sym typeface="Montserrat"/>
                </a:rPr>
                <a:t>Reset user password</a:t>
              </a:r>
            </a:p>
          </p:txBody>
        </p:sp>
      </p:grpSp>
    </p:spTree>
    <p:extLst>
      <p:ext uri="{BB962C8B-B14F-4D97-AF65-F5344CB8AC3E}">
        <p14:creationId xmlns:p14="http://schemas.microsoft.com/office/powerpoint/2010/main" val="3565547248"/>
      </p:ext>
    </p:extLst>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67"/>
        <p:cNvGrpSpPr/>
        <p:nvPr/>
      </p:nvGrpSpPr>
      <p:grpSpPr>
        <a:xfrm>
          <a:off x="0" y="0"/>
          <a:ext cx="0" cy="0"/>
          <a:chOff x="0" y="0"/>
          <a:chExt cx="0" cy="0"/>
        </a:xfrm>
      </p:grpSpPr>
      <p:pic>
        <p:nvPicPr>
          <p:cNvPr id="270" name="Shape 270"/>
          <p:cNvPicPr preferRelativeResize="0"/>
          <p:nvPr/>
        </p:nvPicPr>
        <p:blipFill>
          <a:blip r:embed="rId3">
            <a:alphaModFix/>
          </a:blip>
          <a:stretch>
            <a:fillRect/>
          </a:stretch>
        </p:blipFill>
        <p:spPr>
          <a:xfrm>
            <a:off x="6934881" y="6387699"/>
            <a:ext cx="2132918" cy="382299"/>
          </a:xfrm>
          <a:prstGeom prst="rect">
            <a:avLst/>
          </a:prstGeom>
          <a:noFill/>
          <a:ln>
            <a:noFill/>
          </a:ln>
        </p:spPr>
      </p:pic>
      <p:sp>
        <p:nvSpPr>
          <p:cNvPr id="272" name="Shape 272"/>
          <p:cNvSpPr/>
          <p:nvPr/>
        </p:nvSpPr>
        <p:spPr>
          <a:xfrm>
            <a:off x="348000" y="756680"/>
            <a:ext cx="8448000" cy="4907400"/>
          </a:xfrm>
          <a:prstGeom prst="rect">
            <a:avLst/>
          </a:prstGeom>
          <a:solidFill>
            <a:srgbClr val="FFFFFF"/>
          </a:solidFill>
          <a:ln>
            <a:noFill/>
          </a:ln>
        </p:spPr>
        <p:txBody>
          <a:bodyPr lIns="91425" tIns="91425" rIns="91425" bIns="91425" anchor="ctr" anchorCtr="0">
            <a:noAutofit/>
          </a:bodyPr>
          <a:lstStyle/>
          <a:p>
            <a:endParaRPr/>
          </a:p>
        </p:txBody>
      </p:sp>
      <p:sp>
        <p:nvSpPr>
          <p:cNvPr id="268" name="Shape 268"/>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buFontTx/>
            </a:pPr>
            <a:r>
              <a:rPr lang="en-US" sz="2800" cap="small">
                <a:solidFill>
                  <a:prstClr val="white"/>
                </a:solidFill>
                <a:latin typeface="Montserrat"/>
                <a:ea typeface="Montserrat"/>
                <a:cs typeface="Montserrat"/>
                <a:sym typeface="Montserrat"/>
              </a:rPr>
              <a:t>System Design</a:t>
            </a:r>
          </a:p>
        </p:txBody>
      </p:sp>
      <p:pic>
        <p:nvPicPr>
          <p:cNvPr id="4" name="Picture 3"/>
          <p:cNvPicPr>
            <a:picLocks noChangeAspect="1"/>
          </p:cNvPicPr>
          <p:nvPr/>
        </p:nvPicPr>
        <p:blipFill>
          <a:blip r:embed="rId4"/>
          <a:stretch>
            <a:fillRect/>
          </a:stretch>
        </p:blipFill>
        <p:spPr>
          <a:xfrm>
            <a:off x="503926" y="1154501"/>
            <a:ext cx="8153400" cy="3962400"/>
          </a:xfrm>
          <a:prstGeom prst="rect">
            <a:avLst/>
          </a:prstGeom>
        </p:spPr>
      </p:pic>
    </p:spTree>
    <p:extLst>
      <p:ext uri="{BB962C8B-B14F-4D97-AF65-F5344CB8AC3E}">
        <p14:creationId xmlns:p14="http://schemas.microsoft.com/office/powerpoint/2010/main" val="79624101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Shape 237"/>
          <p:cNvSpPr txBox="1">
            <a:spLocks noGrp="1"/>
          </p:cNvSpPr>
          <p:nvPr>
            <p:ph type="title" idx="4294967295"/>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buFontTx/>
            </a:pPr>
            <a:r>
              <a:rPr lang="en-US" sz="2800" cap="small" dirty="0">
                <a:solidFill>
                  <a:prstClr val="white"/>
                </a:solidFill>
                <a:latin typeface="Montserrat"/>
                <a:ea typeface="Montserrat"/>
                <a:cs typeface="Montserrat"/>
                <a:sym typeface="Montserrat"/>
              </a:rPr>
              <a:t>System Architecture</a:t>
            </a:r>
          </a:p>
        </p:txBody>
      </p:sp>
      <p:sp>
        <p:nvSpPr>
          <p:cNvPr id="241" name="Shape 241"/>
          <p:cNvSpPr txBox="1"/>
          <p:nvPr/>
        </p:nvSpPr>
        <p:spPr>
          <a:xfrm>
            <a:off x="477075" y="1961325"/>
            <a:ext cx="927600" cy="3843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42" name="Shape 242"/>
          <p:cNvSpPr/>
          <p:nvPr/>
        </p:nvSpPr>
        <p:spPr>
          <a:xfrm>
            <a:off x="331050" y="810876"/>
            <a:ext cx="8481900" cy="4823897"/>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p>
        </p:txBody>
      </p:sp>
      <p:pic>
        <p:nvPicPr>
          <p:cNvPr id="3" name="Picture 2"/>
          <p:cNvPicPr>
            <a:picLocks noChangeAspect="1"/>
          </p:cNvPicPr>
          <p:nvPr/>
        </p:nvPicPr>
        <p:blipFill>
          <a:blip r:embed="rId3"/>
          <a:stretch>
            <a:fillRect/>
          </a:stretch>
        </p:blipFill>
        <p:spPr>
          <a:xfrm>
            <a:off x="477075" y="1151136"/>
            <a:ext cx="8210550" cy="4143375"/>
          </a:xfrm>
          <a:prstGeom prst="rect">
            <a:avLst/>
          </a:prstGeom>
        </p:spPr>
      </p:pic>
      <p:sp>
        <p:nvSpPr>
          <p:cNvPr id="4" name="Rectangle 3"/>
          <p:cNvSpPr/>
          <p:nvPr/>
        </p:nvSpPr>
        <p:spPr>
          <a:xfrm>
            <a:off x="2296350" y="5789820"/>
            <a:ext cx="4572000" cy="523220"/>
          </a:xfrm>
          <a:prstGeom prst="rect">
            <a:avLst/>
          </a:prstGeom>
        </p:spPr>
        <p:txBody>
          <a:bodyPr>
            <a:spAutoFit/>
          </a:bodyPr>
          <a:lstStyle/>
          <a:p>
            <a:pPr lvl="0"/>
            <a:r>
              <a:rPr lang="en-US" dirty="0">
                <a:solidFill>
                  <a:srgbClr val="434343"/>
                </a:solidFill>
                <a:latin typeface="Montserrat"/>
                <a:ea typeface="Montserrat"/>
                <a:cs typeface="Montserrat"/>
                <a:sym typeface="Montserrat"/>
              </a:rPr>
              <a:t>All layers in the system are </a:t>
            </a:r>
            <a:r>
              <a:rPr lang="en-US" dirty="0">
                <a:solidFill>
                  <a:srgbClr val="FF0000"/>
                </a:solidFill>
                <a:latin typeface="Montserrat"/>
                <a:ea typeface="Montserrat"/>
                <a:cs typeface="Montserrat"/>
                <a:sym typeface="Montserrat"/>
              </a:rPr>
              <a:t>closed</a:t>
            </a:r>
            <a:r>
              <a:rPr lang="en-US" dirty="0">
                <a:solidFill>
                  <a:srgbClr val="434343"/>
                </a:solidFill>
                <a:latin typeface="Montserrat"/>
                <a:ea typeface="Montserrat"/>
                <a:cs typeface="Montserrat"/>
                <a:sym typeface="Montserrat"/>
              </a:rPr>
              <a:t>: Each layer can only access the layer right next to it in the order. </a:t>
            </a:r>
          </a:p>
        </p:txBody>
      </p:sp>
    </p:spTree>
  </p:cSld>
  <p:clrMapOvr>
    <a:masterClrMapping/>
  </p:clrMapOvr>
  <mc:AlternateContent xmlns:mc="http://schemas.openxmlformats.org/markup-compatibility/2006" xmlns:p14="http://schemas.microsoft.com/office/powerpoint/2010/main">
    <mc:Choice Requires="p14">
      <p:transition p14:dur="250">
        <p:pull/>
      </p:transition>
    </mc:Choice>
    <mc:Fallback xmlns="">
      <p:transition>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buFontTx/>
            </a:pPr>
            <a:r>
              <a:rPr lang="en-US" sz="2800" cap="small" dirty="0">
                <a:solidFill>
                  <a:prstClr val="white"/>
                </a:solidFill>
                <a:latin typeface="Montserrat"/>
                <a:ea typeface="Montserrat"/>
                <a:cs typeface="Montserrat"/>
                <a:sym typeface="Montserrat"/>
              </a:rPr>
              <a:t>How does AI components work?</a:t>
            </a:r>
          </a:p>
        </p:txBody>
      </p:sp>
      <p:pic>
        <p:nvPicPr>
          <p:cNvPr id="282" name="Shape 282"/>
          <p:cNvPicPr preferRelativeResize="0"/>
          <p:nvPr/>
        </p:nvPicPr>
        <p:blipFill>
          <a:blip r:embed="rId3">
            <a:alphaModFix/>
          </a:blip>
          <a:stretch>
            <a:fillRect/>
          </a:stretch>
        </p:blipFill>
        <p:spPr>
          <a:xfrm>
            <a:off x="6934881" y="6387699"/>
            <a:ext cx="2132918" cy="382299"/>
          </a:xfrm>
          <a:prstGeom prst="rect">
            <a:avLst/>
          </a:prstGeom>
          <a:noFill/>
          <a:ln>
            <a:noFill/>
          </a:ln>
        </p:spPr>
      </p:pic>
      <p:sp>
        <p:nvSpPr>
          <p:cNvPr id="284" name="Shape 284"/>
          <p:cNvSpPr/>
          <p:nvPr/>
        </p:nvSpPr>
        <p:spPr>
          <a:xfrm>
            <a:off x="346525" y="1026320"/>
            <a:ext cx="8448000" cy="4675740"/>
          </a:xfrm>
          <a:prstGeom prst="rect">
            <a:avLst/>
          </a:prstGeom>
          <a:solidFill>
            <a:srgbClr val="FFFFFF"/>
          </a:solidFill>
          <a:ln>
            <a:noFill/>
          </a:ln>
        </p:spPr>
        <p:txBody>
          <a:bodyPr lIns="91425" tIns="91425" rIns="91425" bIns="91425" anchor="ctr" anchorCtr="0">
            <a:noAutofit/>
          </a:bodyPr>
          <a:lstStyle/>
          <a:p>
            <a:endParaRPr/>
          </a:p>
        </p:txBody>
      </p:sp>
      <p:pic>
        <p:nvPicPr>
          <p:cNvPr id="2" name="Picture 1"/>
          <p:cNvPicPr>
            <a:picLocks noChangeAspect="1"/>
          </p:cNvPicPr>
          <p:nvPr/>
        </p:nvPicPr>
        <p:blipFill>
          <a:blip r:embed="rId4"/>
          <a:stretch>
            <a:fillRect/>
          </a:stretch>
        </p:blipFill>
        <p:spPr>
          <a:xfrm>
            <a:off x="1437662" y="1317073"/>
            <a:ext cx="6265725" cy="4066984"/>
          </a:xfrm>
          <a:prstGeom prst="rect">
            <a:avLst/>
          </a:prstGeom>
        </p:spPr>
      </p:pic>
      <p:sp>
        <p:nvSpPr>
          <p:cNvPr id="3" name="TextBox 2"/>
          <p:cNvSpPr txBox="1"/>
          <p:nvPr/>
        </p:nvSpPr>
        <p:spPr>
          <a:xfrm>
            <a:off x="1776329" y="5811132"/>
            <a:ext cx="5588389" cy="307777"/>
          </a:xfrm>
          <a:prstGeom prst="rect">
            <a:avLst/>
          </a:prstGeom>
          <a:noFill/>
        </p:spPr>
        <p:txBody>
          <a:bodyPr wrap="none" rtlCol="0">
            <a:spAutoFit/>
          </a:bodyPr>
          <a:lstStyle/>
          <a:p>
            <a:r>
              <a:rPr lang="en-US" dirty="0"/>
              <a:t>Watson Services from IBM </a:t>
            </a:r>
            <a:r>
              <a:rPr lang="en-US" dirty="0" err="1"/>
              <a:t>Bluemix</a:t>
            </a:r>
            <a:r>
              <a:rPr lang="en-US" dirty="0"/>
              <a:t>, figure obtain from their website</a:t>
            </a:r>
          </a:p>
        </p:txBody>
      </p:sp>
    </p:spTree>
    <p:extLst>
      <p:ext uri="{BB962C8B-B14F-4D97-AF65-F5344CB8AC3E}">
        <p14:creationId xmlns:p14="http://schemas.microsoft.com/office/powerpoint/2010/main" val="236223967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pic>
        <p:nvPicPr>
          <p:cNvPr id="227" name="Shape 227"/>
          <p:cNvPicPr preferRelativeResize="0"/>
          <p:nvPr/>
        </p:nvPicPr>
        <p:blipFill>
          <a:blip r:embed="rId4">
            <a:alphaModFix/>
          </a:blip>
          <a:stretch>
            <a:fillRect/>
          </a:stretch>
        </p:blipFill>
        <p:spPr>
          <a:xfrm>
            <a:off x="6934881" y="6387699"/>
            <a:ext cx="2132918" cy="382299"/>
          </a:xfrm>
          <a:prstGeom prst="rect">
            <a:avLst/>
          </a:prstGeom>
          <a:noFill/>
          <a:ln>
            <a:noFill/>
          </a:ln>
        </p:spPr>
      </p:pic>
      <p:sp>
        <p:nvSpPr>
          <p:cNvPr id="229" name="Shape 229"/>
          <p:cNvSpPr/>
          <p:nvPr/>
        </p:nvSpPr>
        <p:spPr>
          <a:xfrm>
            <a:off x="347999" y="810876"/>
            <a:ext cx="8448000" cy="4907400"/>
          </a:xfrm>
          <a:prstGeom prst="rect">
            <a:avLst/>
          </a:prstGeom>
          <a:solidFill>
            <a:srgbClr val="FFFFFF"/>
          </a:solidFill>
          <a:ln>
            <a:noFill/>
          </a:ln>
        </p:spPr>
        <p:txBody>
          <a:bodyPr lIns="91425" tIns="91425" rIns="91425" bIns="91425" anchor="ctr" anchorCtr="0">
            <a:noAutofit/>
          </a:bodyPr>
          <a:lstStyle/>
          <a:p>
            <a:endParaRPr/>
          </a:p>
        </p:txBody>
      </p:sp>
      <p:pic>
        <p:nvPicPr>
          <p:cNvPr id="1028" name="Picture 4" descr="https://lh3.googleusercontent.com/UxgcOVUUkkt4ShydIiR4nb5kpGwRgBHjCoJI8Us-E8CXDkMCVTzPocntA72qlvTzf5kWVmyb_arI0_B03EQqkPmnuPjaWs5xzrqv5HcGsz_uRUxvjGPFuL1eI__HT51opZuBzbB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823" y="1243762"/>
            <a:ext cx="7684266" cy="385444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hape 280"/>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Ask a legal question “</a:t>
            </a:r>
            <a:r>
              <a:rPr lang="en-US" sz="2800" cap="small" dirty="0">
                <a:solidFill>
                  <a:prstClr val="white"/>
                </a:solidFill>
                <a:latin typeface="Montserrat"/>
                <a:ea typeface="Montserrat"/>
                <a:cs typeface="Montserrat"/>
                <a:sym typeface="Montserrat"/>
              </a:rPr>
              <a:t>?”</a:t>
            </a:r>
          </a:p>
        </p:txBody>
      </p:sp>
    </p:spTree>
    <p:extLst>
      <p:ext uri="{BB962C8B-B14F-4D97-AF65-F5344CB8AC3E}">
        <p14:creationId xmlns:p14="http://schemas.microsoft.com/office/powerpoint/2010/main" val="3300265354"/>
      </p:ext>
    </p:extLst>
  </p:cSld>
  <p:clrMapOvr>
    <a:overrideClrMapping bg1="lt1" tx1="dk1" bg2="dk2" tx2="lt2" accent1="accent1" accent2="accent2" accent3="accent3" accent4="accent4" accent5="accent5" accent6="accent6" hlink="hlink" folHlink="folHlink"/>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4"/>
        <p:cNvGrpSpPr/>
        <p:nvPr/>
      </p:nvGrpSpPr>
      <p:grpSpPr>
        <a:xfrm>
          <a:off x="0" y="0"/>
          <a:ext cx="0" cy="0"/>
          <a:chOff x="0" y="0"/>
          <a:chExt cx="0" cy="0"/>
        </a:xfrm>
      </p:grpSpPr>
      <p:pic>
        <p:nvPicPr>
          <p:cNvPr id="227" name="Shape 227"/>
          <p:cNvPicPr preferRelativeResize="0"/>
          <p:nvPr/>
        </p:nvPicPr>
        <p:blipFill>
          <a:blip r:embed="rId4">
            <a:alphaModFix/>
          </a:blip>
          <a:stretch>
            <a:fillRect/>
          </a:stretch>
        </p:blipFill>
        <p:spPr>
          <a:xfrm>
            <a:off x="6934881" y="6387699"/>
            <a:ext cx="2132918" cy="382299"/>
          </a:xfrm>
          <a:prstGeom prst="rect">
            <a:avLst/>
          </a:prstGeom>
          <a:noFill/>
          <a:ln>
            <a:noFill/>
          </a:ln>
        </p:spPr>
      </p:pic>
      <p:sp>
        <p:nvSpPr>
          <p:cNvPr id="229" name="Shape 229"/>
          <p:cNvSpPr/>
          <p:nvPr/>
        </p:nvSpPr>
        <p:spPr>
          <a:xfrm>
            <a:off x="347999" y="810876"/>
            <a:ext cx="8448000" cy="4907400"/>
          </a:xfrm>
          <a:prstGeom prst="rect">
            <a:avLst/>
          </a:prstGeom>
          <a:solidFill>
            <a:srgbClr val="FFFFFF"/>
          </a:solidFill>
          <a:ln>
            <a:noFill/>
          </a:ln>
        </p:spPr>
        <p:txBody>
          <a:bodyPr lIns="91425" tIns="91425" rIns="91425" bIns="91425" anchor="ctr" anchorCtr="0">
            <a:noAutofit/>
          </a:bodyPr>
          <a:lstStyle/>
          <a:p>
            <a:endParaRPr/>
          </a:p>
        </p:txBody>
      </p:sp>
      <p:sp>
        <p:nvSpPr>
          <p:cNvPr id="8" name="Shape 280"/>
          <p:cNvSpPr txBox="1">
            <a:spLocks noGrp="1"/>
          </p:cNvSpPr>
          <p:nvPr>
            <p:ph type="title"/>
          </p:nvPr>
        </p:nvSpPr>
        <p:spPr>
          <a:xfrm>
            <a:off x="167700" y="195323"/>
            <a:ext cx="8808600" cy="615553"/>
          </a:xfrm>
          <a:prstGeom prst="rect">
            <a:avLst/>
          </a:prstGeom>
          <a:solidFill>
            <a:srgbClr val="00B0F0"/>
          </a:solidFill>
          <a:ln>
            <a:noFill/>
          </a:ln>
        </p:spPr>
        <p:txBody>
          <a:bodyPr wrap="square" lIns="274320" tIns="91440" rIns="274320" bIns="91440" anchor="ctr" anchorCtr="0">
            <a:spAutoFit/>
          </a:bodyPr>
          <a:lstStyle/>
          <a:p>
            <a:pPr algn="ctr">
              <a:buClrTx/>
              <a:buSzPct val="25000"/>
            </a:pPr>
            <a:r>
              <a:rPr lang="en-US" sz="2800" dirty="0">
                <a:solidFill>
                  <a:srgbClr val="FFFFFF"/>
                </a:solidFill>
                <a:latin typeface="Montserrat"/>
                <a:ea typeface="Montserrat"/>
                <a:cs typeface="Montserrat"/>
                <a:sym typeface="Montserrat"/>
              </a:rPr>
              <a:t>Ask a legal question “</a:t>
            </a:r>
            <a:r>
              <a:rPr lang="en-US" sz="2800" cap="small" dirty="0">
                <a:solidFill>
                  <a:prstClr val="white"/>
                </a:solidFill>
                <a:latin typeface="Montserrat"/>
                <a:ea typeface="Montserrat"/>
                <a:cs typeface="Montserrat"/>
                <a:sym typeface="Montserrat"/>
              </a:rPr>
              <a:t>?”</a:t>
            </a:r>
          </a:p>
        </p:txBody>
      </p:sp>
      <p:pic>
        <p:nvPicPr>
          <p:cNvPr id="2050" name="Picture 2" descr="https://lh6.googleusercontent.com/B2AgcZGFBz2OrBDbODYdMF47mAQYEK19vqMCjYt69fFPJZpEZ5UPT_zm10ZKgwnHkEUYaKo3A2FKi9rm0TMWXrP9JDpfiMshWpwCA12LKAJ8yhEHbsOVE1S3JB4pQ8FKCpUCIee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352" y="1250889"/>
            <a:ext cx="6985719" cy="407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08601"/>
      </p:ext>
    </p:extLst>
  </p:cSld>
  <p:clrMapOvr>
    <a:overrideClrMapping bg1="lt1" tx1="dk1" bg2="dk2" tx2="lt2" accent1="accent1" accent2="accent2" accent3="accent3" accent4="accent4" accent5="accent5" accent6="accent6" hlink="hlink" folHlink="folHlink"/>
  </p:clrMapOvr>
  <p:transition spd="slow">
    <p:cut/>
  </p:transition>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2.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3.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4.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5.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6.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docProps/app.xml><?xml version="1.0" encoding="utf-8"?>
<Properties xmlns="http://schemas.openxmlformats.org/officeDocument/2006/extended-properties" xmlns:vt="http://schemas.openxmlformats.org/officeDocument/2006/docPropsVTypes">
  <TotalTime>13912</TotalTime>
  <Words>1349</Words>
  <Application>Microsoft Office PowerPoint</Application>
  <PresentationFormat>On-screen Show (4:3)</PresentationFormat>
  <Paragraphs>173</Paragraphs>
  <Slides>17</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Alfa Slab One</vt:lpstr>
      <vt:lpstr>Montserrat</vt:lpstr>
      <vt:lpstr>Noto Sans Symbols</vt:lpstr>
      <vt:lpstr>Trebuchet MS</vt:lpstr>
      <vt:lpstr>Calibri</vt:lpstr>
      <vt:lpstr>Calibri Light</vt:lpstr>
      <vt:lpstr>Wingdings</vt:lpstr>
      <vt:lpstr>Proxima Nova</vt:lpstr>
      <vt:lpstr>gameday</vt:lpstr>
      <vt:lpstr>Custom Design</vt:lpstr>
      <vt:lpstr>School of Computing and Information Sciences Florida International University</vt:lpstr>
      <vt:lpstr>Problem</vt:lpstr>
      <vt:lpstr>PowerPoint Presentation</vt:lpstr>
      <vt:lpstr>LegalWise 3.0</vt:lpstr>
      <vt:lpstr>System Design</vt:lpstr>
      <vt:lpstr>System Architecture</vt:lpstr>
      <vt:lpstr>How does AI components work?</vt:lpstr>
      <vt:lpstr>Ask a legal question “?”</vt:lpstr>
      <vt:lpstr>Ask a legal question “?”</vt:lpstr>
      <vt:lpstr>Different Storage Layer</vt:lpstr>
      <vt:lpstr>Different Storage Layer</vt:lpstr>
      <vt:lpstr>User Interface Design</vt:lpstr>
      <vt:lpstr>User Interface Design</vt:lpstr>
      <vt:lpstr>User Interface Design</vt:lpstr>
      <vt:lpstr>Summary</vt:lpstr>
      <vt:lpstr>Questions &amp;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and Information Sciences Florida International University</dc:title>
  <dc:creator>Yang Zhang</dc:creator>
  <cp:lastModifiedBy>Michel Roger</cp:lastModifiedBy>
  <cp:revision>151</cp:revision>
  <dcterms:modified xsi:type="dcterms:W3CDTF">2016-12-08T04:59:20Z</dcterms:modified>
</cp:coreProperties>
</file>