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6" r:id="rId2"/>
  </p:sldIdLst>
  <p:sldSz cx="32918400" cy="43891200"/>
  <p:notesSz cx="6858000" cy="9144000"/>
  <p:embeddedFontLst>
    <p:embeddedFont>
      <p:font typeface="Consolas" panose="020B0609020204030204" pitchFamily="49" charset="0"/>
      <p:regular r:id="rId4"/>
      <p:bold r:id="rId5"/>
      <p:italic r:id="rId6"/>
      <p:boldItalic r:id="rId7"/>
    </p:embeddedFont>
    <p:embeddedFont>
      <p:font typeface="Calibri Light" panose="020F0302020204030204" pitchFamily="34" charset="0"/>
      <p:regular r:id="rId8"/>
      <p:italic r:id="rId9"/>
    </p:embeddedFont>
    <p:embeddedFont>
      <p:font typeface="Calibri" panose="020F0502020204030204" pitchFamily="34" charset="0"/>
      <p:regular r:id="rId10"/>
      <p:bold r:id="rId11"/>
      <p:italic r:id="rId12"/>
      <p:boldItalic r:id="rId13"/>
    </p:embeddedFont>
    <p:embeddedFont>
      <p:font typeface="Montserrat" panose="02000505000000020004" pitchFamily="2" charset="0"/>
      <p:regular r:id="rId14"/>
      <p:bold r:id="rId15"/>
    </p:embeddedFont>
    <p:embeddedFont>
      <p:font typeface="Alfa Slab One"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86E8"/>
    <a:srgbClr val="D09E00"/>
    <a:srgbClr val="4A3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8" autoAdjust="0"/>
    <p:restoredTop sz="96041" autoAdjust="0"/>
  </p:normalViewPr>
  <p:slideViewPr>
    <p:cSldViewPr snapToGrid="0">
      <p:cViewPr varScale="1">
        <p:scale>
          <a:sx n="16" d="100"/>
          <a:sy n="16" d="100"/>
        </p:scale>
        <p:origin x="24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spcBef>
                <a:spcPts val="0"/>
              </a:spcBef>
              <a:buNone/>
              <a:defRPr sz="8400" b="0" i="0" u="none" strike="noStrike" cap="none">
                <a:solidFill>
                  <a:schemeClr val="dk1"/>
                </a:solidFill>
                <a:latin typeface="Arial"/>
                <a:ea typeface="Arial"/>
                <a:cs typeface="Arial"/>
                <a:sym typeface="Arial"/>
              </a:defRPr>
            </a:lvl6pPr>
            <a:lvl7pPr marL="2743200" marR="0" lvl="6" indent="0" algn="l" rtl="0">
              <a:spcBef>
                <a:spcPts val="0"/>
              </a:spcBef>
              <a:buNone/>
              <a:defRPr sz="8400" b="0" i="0" u="none" strike="noStrike" cap="none">
                <a:solidFill>
                  <a:schemeClr val="dk1"/>
                </a:solidFill>
                <a:latin typeface="Arial"/>
                <a:ea typeface="Arial"/>
                <a:cs typeface="Arial"/>
                <a:sym typeface="Arial"/>
              </a:defRPr>
            </a:lvl7pPr>
            <a:lvl8pPr marL="3200400" marR="0" lvl="7" indent="0" algn="l" rtl="0">
              <a:spcBef>
                <a:spcPts val="0"/>
              </a:spcBef>
              <a:buNone/>
              <a:defRPr sz="8400" b="0" i="0" u="none" strike="noStrike" cap="none">
                <a:solidFill>
                  <a:schemeClr val="dk1"/>
                </a:solidFill>
                <a:latin typeface="Arial"/>
                <a:ea typeface="Arial"/>
                <a:cs typeface="Arial"/>
                <a:sym typeface="Arial"/>
              </a:defRPr>
            </a:lvl8pPr>
            <a:lvl9pPr marL="3657600" marR="0" lvl="8" indent="0" algn="l" rtl="0">
              <a:spcBef>
                <a:spcPts val="0"/>
              </a:spcBef>
              <a:buNone/>
              <a:defRPr sz="8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spcBef>
                <a:spcPts val="0"/>
              </a:spcBef>
              <a:buNone/>
              <a:defRPr sz="8400" b="0" i="0" u="none" strike="noStrike" cap="none">
                <a:solidFill>
                  <a:schemeClr val="dk1"/>
                </a:solidFill>
                <a:latin typeface="Arial"/>
                <a:ea typeface="Arial"/>
                <a:cs typeface="Arial"/>
                <a:sym typeface="Arial"/>
              </a:defRPr>
            </a:lvl6pPr>
            <a:lvl7pPr marL="2743200" marR="0" lvl="6" indent="0" algn="l" rtl="0">
              <a:spcBef>
                <a:spcPts val="0"/>
              </a:spcBef>
              <a:buNone/>
              <a:defRPr sz="8400" b="0" i="0" u="none" strike="noStrike" cap="none">
                <a:solidFill>
                  <a:schemeClr val="dk1"/>
                </a:solidFill>
                <a:latin typeface="Arial"/>
                <a:ea typeface="Arial"/>
                <a:cs typeface="Arial"/>
                <a:sym typeface="Arial"/>
              </a:defRPr>
            </a:lvl7pPr>
            <a:lvl8pPr marL="3200400" marR="0" lvl="7" indent="0" algn="l" rtl="0">
              <a:spcBef>
                <a:spcPts val="0"/>
              </a:spcBef>
              <a:buNone/>
              <a:defRPr sz="8400" b="0" i="0" u="none" strike="noStrike" cap="none">
                <a:solidFill>
                  <a:schemeClr val="dk1"/>
                </a:solidFill>
                <a:latin typeface="Arial"/>
                <a:ea typeface="Arial"/>
                <a:cs typeface="Arial"/>
                <a:sym typeface="Arial"/>
              </a:defRPr>
            </a:lvl8pPr>
            <a:lvl9pPr marL="3657600" marR="0" lvl="8" indent="0" algn="l" rtl="0">
              <a:spcBef>
                <a:spcPts val="0"/>
              </a:spcBef>
              <a:buNone/>
              <a:defRPr sz="8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spcBef>
                <a:spcPts val="0"/>
              </a:spcBef>
              <a:buNone/>
              <a:defRPr sz="8400" b="0" i="0" u="none" strike="noStrike" cap="none">
                <a:solidFill>
                  <a:schemeClr val="dk1"/>
                </a:solidFill>
                <a:latin typeface="Arial"/>
                <a:ea typeface="Arial"/>
                <a:cs typeface="Arial"/>
                <a:sym typeface="Arial"/>
              </a:defRPr>
            </a:lvl6pPr>
            <a:lvl7pPr marL="2743200" marR="0" lvl="6" indent="0" algn="l" rtl="0">
              <a:spcBef>
                <a:spcPts val="0"/>
              </a:spcBef>
              <a:buNone/>
              <a:defRPr sz="8400" b="0" i="0" u="none" strike="noStrike" cap="none">
                <a:solidFill>
                  <a:schemeClr val="dk1"/>
                </a:solidFill>
                <a:latin typeface="Arial"/>
                <a:ea typeface="Arial"/>
                <a:cs typeface="Arial"/>
                <a:sym typeface="Arial"/>
              </a:defRPr>
            </a:lvl7pPr>
            <a:lvl8pPr marL="3200400" marR="0" lvl="7" indent="0" algn="l" rtl="0">
              <a:spcBef>
                <a:spcPts val="0"/>
              </a:spcBef>
              <a:buNone/>
              <a:defRPr sz="8400" b="0" i="0" u="none" strike="noStrike" cap="none">
                <a:solidFill>
                  <a:schemeClr val="dk1"/>
                </a:solidFill>
                <a:latin typeface="Arial"/>
                <a:ea typeface="Arial"/>
                <a:cs typeface="Arial"/>
                <a:sym typeface="Arial"/>
              </a:defRPr>
            </a:lvl8pPr>
            <a:lvl9pPr marL="3657600" marR="0" lvl="8" indent="0" algn="l" rtl="0">
              <a:spcBef>
                <a:spcPts val="0"/>
              </a:spcBef>
              <a:buNone/>
              <a:defRPr sz="8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7183123"/>
            <a:ext cx="24688800" cy="1528064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998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475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2336800"/>
            <a:ext cx="7098030" cy="37195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2336800"/>
            <a:ext cx="20882610" cy="37195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816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0746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10942326"/>
            <a:ext cx="28392120" cy="18257517"/>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29372566"/>
            <a:ext cx="28392120" cy="9601197"/>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3974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11684000"/>
            <a:ext cx="13990320" cy="278485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11684000"/>
            <a:ext cx="13990320" cy="278485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99985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03"/>
            <a:ext cx="28392120" cy="848360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10759443"/>
            <a:ext cx="13926025"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Edit Master text styles</a:t>
            </a:r>
          </a:p>
        </p:txBody>
      </p:sp>
      <p:sp>
        <p:nvSpPr>
          <p:cNvPr id="4" name="Content Placeholder 3"/>
          <p:cNvSpPr>
            <a:spLocks noGrp="1"/>
          </p:cNvSpPr>
          <p:nvPr>
            <p:ph sz="half" idx="2"/>
          </p:nvPr>
        </p:nvSpPr>
        <p:spPr>
          <a:xfrm>
            <a:off x="2267429" y="16032480"/>
            <a:ext cx="13926025" cy="23581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10759443"/>
            <a:ext cx="13994608"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Edit Master text styles</a:t>
            </a:r>
          </a:p>
        </p:txBody>
      </p:sp>
      <p:sp>
        <p:nvSpPr>
          <p:cNvPr id="6" name="Content Placeholder 5"/>
          <p:cNvSpPr>
            <a:spLocks noGrp="1"/>
          </p:cNvSpPr>
          <p:nvPr>
            <p:ph sz="quarter" idx="4"/>
          </p:nvPr>
        </p:nvSpPr>
        <p:spPr>
          <a:xfrm>
            <a:off x="16664940" y="16032480"/>
            <a:ext cx="13994608" cy="23581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2621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986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0516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0" cy="1024128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6319523"/>
            <a:ext cx="16664940" cy="311912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74840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0" cy="1024128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6319523"/>
            <a:ext cx="16664940" cy="311912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97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03"/>
            <a:ext cx="28392120" cy="848360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40680643"/>
            <a:ext cx="7406640" cy="2336800"/>
          </a:xfrm>
          <a:prstGeom prst="rect">
            <a:avLst/>
          </a:prstGeom>
        </p:spPr>
        <p:txBody>
          <a:bodyPr vert="horz" lIns="91440" tIns="45720" rIns="91440" bIns="45720" rtlCol="0" anchor="ctr"/>
          <a:lstStyle>
            <a:lvl1pPr algn="l">
              <a:defRPr sz="324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0904220" y="40680643"/>
            <a:ext cx="11109960" cy="23368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43"/>
            <a:ext cx="7406640" cy="2336800"/>
          </a:xfrm>
          <a:prstGeom prst="rect">
            <a:avLst/>
          </a:prstGeom>
        </p:spPr>
        <p:txBody>
          <a:bodyPr vert="horz" lIns="91440" tIns="45720" rIns="91440" bIns="45720" rtlCol="0" anchor="ctr"/>
          <a:lstStyle>
            <a:lvl1pPr algn="r">
              <a:defRPr sz="3240">
                <a:solidFill>
                  <a:schemeClr val="tx1">
                    <a:tint val="75000"/>
                  </a:schemeClr>
                </a:solidFill>
              </a:defRPr>
            </a:lvl1p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75227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88"/>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071123022"/>
              </p:ext>
            </p:extLst>
          </p:nvPr>
        </p:nvGraphicFramePr>
        <p:xfrm>
          <a:off x="22240568" y="528889"/>
          <a:ext cx="9781893" cy="4206240"/>
        </p:xfrm>
        <a:graphic>
          <a:graphicData uri="http://schemas.openxmlformats.org/drawingml/2006/table">
            <a:tbl>
              <a:tblPr>
                <a:tableStyleId>{2D5ABB26-0587-4C30-8999-92F81FD0307C}</a:tableStyleId>
              </a:tblPr>
              <a:tblGrid>
                <a:gridCol w="3368991">
                  <a:extLst>
                    <a:ext uri="{9D8B030D-6E8A-4147-A177-3AD203B41FA5}">
                      <a16:colId xmlns:a16="http://schemas.microsoft.com/office/drawing/2014/main" val="2730031073"/>
                    </a:ext>
                  </a:extLst>
                </a:gridCol>
                <a:gridCol w="6412902">
                  <a:extLst>
                    <a:ext uri="{9D8B030D-6E8A-4147-A177-3AD203B41FA5}">
                      <a16:colId xmlns:a16="http://schemas.microsoft.com/office/drawing/2014/main" val="1105332384"/>
                    </a:ext>
                  </a:extLst>
                </a:gridCol>
              </a:tblGrid>
              <a:tr h="751044">
                <a:tc>
                  <a:txBody>
                    <a:bodyPr/>
                    <a:lstStyle/>
                    <a:p>
                      <a:r>
                        <a:rPr lang="en-US" sz="4000" b="0" i="0" u="none" strike="noStrike" cap="none" dirty="0" smtClean="0">
                          <a:solidFill>
                            <a:srgbClr val="6FA8DC"/>
                          </a:solidFill>
                          <a:latin typeface="Montserrat"/>
                          <a:ea typeface="Montserrat"/>
                          <a:cs typeface="Montserrat"/>
                          <a:sym typeface="Arial"/>
                        </a:rPr>
                        <a:t>Student</a:t>
                      </a:r>
                      <a:endParaRPr lang="en-US" sz="4000" b="0" i="0" u="none" strike="noStrike" cap="none" dirty="0">
                        <a:solidFill>
                          <a:srgbClr val="6FA8DC"/>
                        </a:solidFill>
                        <a:latin typeface="Montserrat"/>
                        <a:ea typeface="Montserrat"/>
                        <a:cs typeface="Montserrat"/>
                        <a:sym typeface="Arial"/>
                      </a:endParaRPr>
                    </a:p>
                  </a:txBody>
                  <a:tcPr marL="365760" marR="365760" marT="182880" marB="182880">
                    <a:solidFill>
                      <a:schemeClr val="bg1"/>
                    </a:solidFill>
                  </a:tcPr>
                </a:tc>
                <a:tc>
                  <a:txBody>
                    <a:bodyPr/>
                    <a:lstStyle/>
                    <a:p>
                      <a:r>
                        <a:rPr lang="en-US" sz="4000" b="0" i="0" u="none" strike="noStrike" cap="none" dirty="0" smtClean="0">
                          <a:solidFill>
                            <a:schemeClr val="tx1">
                              <a:lumMod val="65000"/>
                              <a:lumOff val="35000"/>
                            </a:schemeClr>
                          </a:solidFill>
                          <a:latin typeface="Montserrat"/>
                          <a:ea typeface="Montserrat"/>
                          <a:cs typeface="Montserrat"/>
                          <a:sym typeface="Arial"/>
                        </a:rPr>
                        <a:t>Fernando Gomez</a:t>
                      </a:r>
                    </a:p>
                    <a:p>
                      <a:r>
                        <a:rPr lang="en-US" sz="2800" b="0" i="0" u="none" strike="noStrike" cap="none" dirty="0" smtClean="0">
                          <a:solidFill>
                            <a:schemeClr val="tx1">
                              <a:lumMod val="65000"/>
                              <a:lumOff val="35000"/>
                            </a:schemeClr>
                          </a:solidFill>
                          <a:latin typeface="Montserrat"/>
                          <a:ea typeface="Montserrat"/>
                          <a:cs typeface="Montserrat"/>
                          <a:sym typeface="Arial"/>
                        </a:rPr>
                        <a:t>Florida International University</a:t>
                      </a:r>
                      <a:endParaRPr lang="en-US" sz="2800" b="0" i="0" u="none" strike="noStrike" cap="none" dirty="0">
                        <a:solidFill>
                          <a:schemeClr val="tx1">
                            <a:lumMod val="65000"/>
                            <a:lumOff val="35000"/>
                          </a:schemeClr>
                        </a:solidFill>
                        <a:latin typeface="Montserrat"/>
                        <a:ea typeface="Montserrat"/>
                        <a:cs typeface="Montserrat"/>
                        <a:sym typeface="Arial"/>
                      </a:endParaRPr>
                    </a:p>
                  </a:txBody>
                  <a:tcPr marL="365760" marR="365760" marT="182880" marB="182880">
                    <a:solidFill>
                      <a:schemeClr val="bg1"/>
                    </a:solidFill>
                  </a:tcPr>
                </a:tc>
                <a:extLst>
                  <a:ext uri="{0D108BD9-81ED-4DB2-BD59-A6C34878D82A}">
                    <a16:rowId xmlns:a16="http://schemas.microsoft.com/office/drawing/2014/main" val="2890199535"/>
                  </a:ext>
                </a:extLst>
              </a:tr>
              <a:tr h="751044">
                <a:tc>
                  <a:txBody>
                    <a:bodyPr/>
                    <a:lstStyle/>
                    <a:p>
                      <a:r>
                        <a:rPr lang="en-US" sz="4000" b="0" i="0" u="none" strike="noStrike" cap="none" dirty="0" smtClean="0">
                          <a:solidFill>
                            <a:srgbClr val="6FA8DC"/>
                          </a:solidFill>
                          <a:latin typeface="Montserrat"/>
                          <a:ea typeface="Montserrat"/>
                          <a:cs typeface="Montserrat"/>
                          <a:sym typeface="Arial"/>
                        </a:rPr>
                        <a:t>Mentor</a:t>
                      </a:r>
                      <a:endParaRPr lang="en-US" sz="4000" b="0" i="0" u="none" strike="noStrike" cap="none" dirty="0">
                        <a:solidFill>
                          <a:srgbClr val="6FA8DC"/>
                        </a:solidFill>
                        <a:latin typeface="Montserrat"/>
                        <a:ea typeface="Montserrat"/>
                        <a:cs typeface="Montserrat"/>
                        <a:sym typeface="Arial"/>
                      </a:endParaRPr>
                    </a:p>
                  </a:txBody>
                  <a:tcPr marL="365760" marR="365760" marT="182880" marB="182880">
                    <a:solidFill>
                      <a:schemeClr val="bg1"/>
                    </a:solidFill>
                  </a:tcPr>
                </a:tc>
                <a:tc>
                  <a:txBody>
                    <a:bodyPr/>
                    <a:lstStyle/>
                    <a:p>
                      <a:r>
                        <a:rPr lang="en-US" sz="4000" b="0" i="0" u="none" strike="noStrike" cap="none" dirty="0" smtClean="0">
                          <a:solidFill>
                            <a:schemeClr val="tx1">
                              <a:lumMod val="65000"/>
                              <a:lumOff val="35000"/>
                            </a:schemeClr>
                          </a:solidFill>
                          <a:latin typeface="Montserrat"/>
                          <a:ea typeface="Montserrat"/>
                          <a:cs typeface="Montserrat"/>
                          <a:sym typeface="Arial"/>
                        </a:rPr>
                        <a:t>Jaime</a:t>
                      </a:r>
                      <a:r>
                        <a:rPr lang="en-US" sz="4000" b="0" i="0" u="none" strike="noStrike" cap="none" baseline="0" dirty="0" smtClean="0">
                          <a:solidFill>
                            <a:schemeClr val="tx1">
                              <a:lumMod val="65000"/>
                              <a:lumOff val="35000"/>
                            </a:schemeClr>
                          </a:solidFill>
                          <a:latin typeface="Montserrat"/>
                          <a:ea typeface="Montserrat"/>
                          <a:cs typeface="Montserrat"/>
                          <a:sym typeface="Arial"/>
                        </a:rPr>
                        <a:t> </a:t>
                      </a:r>
                      <a:r>
                        <a:rPr lang="en-US" sz="4000" b="0" i="0" u="none" strike="noStrike" cap="none" baseline="0" dirty="0" err="1" smtClean="0">
                          <a:solidFill>
                            <a:schemeClr val="tx1">
                              <a:lumMod val="65000"/>
                              <a:lumOff val="35000"/>
                            </a:schemeClr>
                          </a:solidFill>
                          <a:latin typeface="Montserrat"/>
                          <a:ea typeface="Montserrat"/>
                          <a:cs typeface="Montserrat"/>
                          <a:sym typeface="Arial"/>
                        </a:rPr>
                        <a:t>Borras</a:t>
                      </a:r>
                      <a:endParaRPr lang="en-US" sz="4000" b="0" i="0" u="none" strike="noStrike" cap="none" baseline="0" dirty="0" smtClean="0">
                        <a:solidFill>
                          <a:schemeClr val="tx1">
                            <a:lumMod val="65000"/>
                            <a:lumOff val="35000"/>
                          </a:schemeClr>
                        </a:solidFill>
                        <a:latin typeface="Montserrat"/>
                        <a:ea typeface="Montserrat"/>
                        <a:cs typeface="Montserrat"/>
                        <a:sym typeface="Arial"/>
                      </a:endParaRPr>
                    </a:p>
                    <a:p>
                      <a:pPr marL="0" algn="l" defTabSz="2468880" rtl="0" eaLnBrk="1" latinLnBrk="0" hangingPunct="1"/>
                      <a:r>
                        <a:rPr lang="en-US" sz="2800" b="0" i="0" u="none" strike="noStrike" kern="1200" cap="none" dirty="0" smtClean="0">
                          <a:solidFill>
                            <a:schemeClr val="tx1">
                              <a:lumMod val="65000"/>
                              <a:lumOff val="35000"/>
                            </a:schemeClr>
                          </a:solidFill>
                          <a:latin typeface="Montserrat"/>
                          <a:ea typeface="Montserrat"/>
                          <a:cs typeface="Montserrat"/>
                          <a:sym typeface="Arial"/>
                        </a:rPr>
                        <a:t>CTO at </a:t>
                      </a:r>
                      <a:r>
                        <a:rPr lang="en-US" sz="2800" b="0" i="0" u="none" strike="noStrike" kern="1200" cap="none" dirty="0" err="1" smtClean="0">
                          <a:solidFill>
                            <a:schemeClr val="tx1">
                              <a:lumMod val="65000"/>
                              <a:lumOff val="35000"/>
                            </a:schemeClr>
                          </a:solidFill>
                          <a:latin typeface="Montserrat"/>
                          <a:ea typeface="Montserrat"/>
                          <a:cs typeface="Montserrat"/>
                          <a:sym typeface="Arial"/>
                        </a:rPr>
                        <a:t>GeoToll</a:t>
                      </a:r>
                      <a:endParaRPr lang="en-US" sz="2800" b="0" i="0" u="none" strike="noStrike" kern="1200" cap="none" dirty="0">
                        <a:solidFill>
                          <a:schemeClr val="tx1">
                            <a:lumMod val="65000"/>
                            <a:lumOff val="35000"/>
                          </a:schemeClr>
                        </a:solidFill>
                        <a:latin typeface="Montserrat"/>
                        <a:ea typeface="Montserrat"/>
                        <a:cs typeface="Montserrat"/>
                        <a:sym typeface="Arial"/>
                      </a:endParaRPr>
                    </a:p>
                  </a:txBody>
                  <a:tcPr marL="365760" marR="365760" marT="182880" marB="182880">
                    <a:solidFill>
                      <a:schemeClr val="bg1"/>
                    </a:solidFill>
                  </a:tcPr>
                </a:tc>
                <a:extLst>
                  <a:ext uri="{0D108BD9-81ED-4DB2-BD59-A6C34878D82A}">
                    <a16:rowId xmlns:a16="http://schemas.microsoft.com/office/drawing/2014/main" val="2579635910"/>
                  </a:ext>
                </a:extLst>
              </a:tr>
              <a:tr h="751044">
                <a:tc>
                  <a:txBody>
                    <a:bodyPr/>
                    <a:lstStyle/>
                    <a:p>
                      <a:r>
                        <a:rPr lang="en-US" sz="4000" b="0" i="0" u="none" strike="noStrike" cap="none" dirty="0" smtClean="0">
                          <a:solidFill>
                            <a:srgbClr val="6FA8DC"/>
                          </a:solidFill>
                          <a:latin typeface="Montserrat"/>
                          <a:ea typeface="Montserrat"/>
                          <a:cs typeface="Montserrat"/>
                          <a:sym typeface="Arial"/>
                        </a:rPr>
                        <a:t>Instructor</a:t>
                      </a:r>
                      <a:endParaRPr lang="en-US" sz="4000" b="0" i="0" u="none" strike="noStrike" cap="none" dirty="0">
                        <a:solidFill>
                          <a:srgbClr val="6FA8DC"/>
                        </a:solidFill>
                        <a:latin typeface="Montserrat"/>
                        <a:ea typeface="Montserrat"/>
                        <a:cs typeface="Montserrat"/>
                        <a:sym typeface="Arial"/>
                      </a:endParaRPr>
                    </a:p>
                  </a:txBody>
                  <a:tcPr marL="365760" marR="365760" marT="182880" marB="182880">
                    <a:solidFill>
                      <a:schemeClr val="bg1"/>
                    </a:solidFill>
                  </a:tcPr>
                </a:tc>
                <a:tc>
                  <a:txBody>
                    <a:bodyPr/>
                    <a:lstStyle/>
                    <a:p>
                      <a:r>
                        <a:rPr lang="en-US" sz="4000" b="0" i="0" u="none" strike="noStrike" cap="none" dirty="0" err="1" smtClean="0">
                          <a:solidFill>
                            <a:schemeClr val="tx1">
                              <a:lumMod val="65000"/>
                              <a:lumOff val="35000"/>
                            </a:schemeClr>
                          </a:solidFill>
                          <a:latin typeface="Montserrat"/>
                          <a:ea typeface="Montserrat"/>
                          <a:cs typeface="Montserrat"/>
                          <a:sym typeface="Arial"/>
                        </a:rPr>
                        <a:t>Masoud</a:t>
                      </a:r>
                      <a:r>
                        <a:rPr lang="en-US" sz="4000" b="0" i="0" u="none" strike="noStrike" cap="none" dirty="0" smtClean="0">
                          <a:solidFill>
                            <a:schemeClr val="tx1">
                              <a:lumMod val="65000"/>
                              <a:lumOff val="35000"/>
                            </a:schemeClr>
                          </a:solidFill>
                          <a:latin typeface="Montserrat"/>
                          <a:ea typeface="Montserrat"/>
                          <a:cs typeface="Montserrat"/>
                          <a:sym typeface="Arial"/>
                        </a:rPr>
                        <a:t> </a:t>
                      </a:r>
                      <a:r>
                        <a:rPr lang="en-US" sz="4000" b="0" i="0" u="none" strike="noStrike" cap="none" dirty="0" err="1" smtClean="0">
                          <a:solidFill>
                            <a:schemeClr val="tx1">
                              <a:lumMod val="65000"/>
                              <a:lumOff val="35000"/>
                            </a:schemeClr>
                          </a:solidFill>
                          <a:latin typeface="Montserrat"/>
                          <a:ea typeface="Montserrat"/>
                          <a:cs typeface="Montserrat"/>
                          <a:sym typeface="Arial"/>
                        </a:rPr>
                        <a:t>Sadjadi</a:t>
                      </a:r>
                      <a:endParaRPr lang="en-US" sz="4000" b="0" i="0" u="none" strike="noStrike" cap="none" dirty="0" smtClean="0">
                        <a:solidFill>
                          <a:schemeClr val="tx1">
                            <a:lumMod val="65000"/>
                            <a:lumOff val="35000"/>
                          </a:schemeClr>
                        </a:solidFill>
                        <a:latin typeface="Montserrat"/>
                        <a:ea typeface="Montserrat"/>
                        <a:cs typeface="Montserrat"/>
                        <a:sym typeface="Arial"/>
                      </a:endParaRPr>
                    </a:p>
                    <a:p>
                      <a:pPr marL="0" algn="l" defTabSz="2468880" rtl="0" eaLnBrk="1" latinLnBrk="0" hangingPunct="1"/>
                      <a:r>
                        <a:rPr lang="en-US" sz="2800" b="0" i="0" u="none" strike="noStrike" kern="1200" cap="none" dirty="0" smtClean="0">
                          <a:solidFill>
                            <a:schemeClr val="tx1">
                              <a:lumMod val="65000"/>
                              <a:lumOff val="35000"/>
                            </a:schemeClr>
                          </a:solidFill>
                          <a:latin typeface="Montserrat"/>
                          <a:ea typeface="Montserrat"/>
                          <a:cs typeface="Montserrat"/>
                          <a:sym typeface="Arial"/>
                        </a:rPr>
                        <a:t>Florida International University</a:t>
                      </a:r>
                      <a:endParaRPr lang="en-US" sz="2800" b="0" i="0" u="none" strike="noStrike" kern="1200" cap="none" dirty="0">
                        <a:solidFill>
                          <a:schemeClr val="tx1">
                            <a:lumMod val="65000"/>
                            <a:lumOff val="35000"/>
                          </a:schemeClr>
                        </a:solidFill>
                        <a:latin typeface="Montserrat"/>
                        <a:ea typeface="Montserrat"/>
                        <a:cs typeface="Montserrat"/>
                        <a:sym typeface="Arial"/>
                      </a:endParaRPr>
                    </a:p>
                  </a:txBody>
                  <a:tcPr marL="365760" marR="365760" marT="182880" marB="182880">
                    <a:solidFill>
                      <a:schemeClr val="bg1"/>
                    </a:solidFill>
                  </a:tcPr>
                </a:tc>
                <a:extLst>
                  <a:ext uri="{0D108BD9-81ED-4DB2-BD59-A6C34878D82A}">
                    <a16:rowId xmlns:a16="http://schemas.microsoft.com/office/drawing/2014/main" val="3935355656"/>
                  </a:ext>
                </a:extLst>
              </a:tr>
            </a:tbl>
          </a:graphicData>
        </a:graphic>
      </p:graphicFrame>
      <p:grpSp>
        <p:nvGrpSpPr>
          <p:cNvPr id="6" name="Group 5"/>
          <p:cNvGrpSpPr/>
          <p:nvPr/>
        </p:nvGrpSpPr>
        <p:grpSpPr>
          <a:xfrm>
            <a:off x="8744031" y="1035774"/>
            <a:ext cx="12496800" cy="3088101"/>
            <a:chOff x="1219200" y="1896854"/>
            <a:chExt cx="12496800" cy="3088101"/>
          </a:xfrm>
        </p:grpSpPr>
        <p:sp>
          <p:nvSpPr>
            <p:cNvPr id="5" name="Rectangle 4"/>
            <p:cNvSpPr/>
            <p:nvPr/>
          </p:nvSpPr>
          <p:spPr>
            <a:xfrm>
              <a:off x="1219200" y="2632008"/>
              <a:ext cx="12496800" cy="2352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91440" rtlCol="0" anchor="ctr"/>
            <a:lstStyle/>
            <a:p>
              <a:pPr algn="ctr"/>
              <a:r>
                <a:rPr lang="en-US" sz="9600" dirty="0" err="1" smtClean="0">
                  <a:solidFill>
                    <a:schemeClr val="tx1">
                      <a:lumMod val="65000"/>
                      <a:lumOff val="35000"/>
                    </a:schemeClr>
                  </a:solidFill>
                  <a:latin typeface="Montserrat"/>
                  <a:ea typeface="Montserrat"/>
                  <a:cs typeface="Montserrat"/>
                  <a:sym typeface="Montserrat"/>
                </a:rPr>
                <a:t>Legal</a:t>
              </a:r>
              <a:r>
                <a:rPr lang="en-US" sz="9600" dirty="0" err="1" smtClean="0">
                  <a:solidFill>
                    <a:srgbClr val="FF0000"/>
                  </a:solidFill>
                  <a:latin typeface="Montserrat"/>
                  <a:ea typeface="Montserrat"/>
                  <a:cs typeface="Montserrat"/>
                  <a:sym typeface="Montserrat"/>
                </a:rPr>
                <a:t>Wise</a:t>
              </a:r>
              <a:r>
                <a:rPr lang="en-US" sz="9600" dirty="0" smtClean="0">
                  <a:solidFill>
                    <a:srgbClr val="FF0000"/>
                  </a:solidFill>
                  <a:latin typeface="Montserrat"/>
                  <a:ea typeface="Montserrat"/>
                  <a:cs typeface="Montserrat"/>
                  <a:sym typeface="Montserrat"/>
                </a:rPr>
                <a:t> 2.0</a:t>
              </a:r>
              <a:endParaRPr lang="en-US" sz="9600" dirty="0">
                <a:solidFill>
                  <a:srgbClr val="FF0000"/>
                </a:solidFill>
              </a:endParaRPr>
            </a:p>
          </p:txBody>
        </p:sp>
        <p:sp>
          <p:nvSpPr>
            <p:cNvPr id="89" name="Shape 89"/>
            <p:cNvSpPr txBox="1"/>
            <p:nvPr/>
          </p:nvSpPr>
          <p:spPr>
            <a:xfrm>
              <a:off x="1920729" y="1896854"/>
              <a:ext cx="11093743" cy="1107996"/>
            </a:xfrm>
            <a:prstGeom prst="rect">
              <a:avLst/>
            </a:prstGeom>
            <a:solidFill>
              <a:srgbClr val="00B050"/>
            </a:solidFill>
            <a:ln>
              <a:noFill/>
            </a:ln>
          </p:spPr>
          <p:txBody>
            <a:bodyPr wrap="none" lIns="274320" tIns="91440" rIns="274320" bIns="91440" anchor="ctr" anchorCtr="0">
              <a:spAutoFit/>
            </a:bodyPr>
            <a:lstStyle/>
            <a:p>
              <a:pPr marL="0" marR="0" lvl="0" indent="0" algn="ctr" rtl="0">
                <a:spcBef>
                  <a:spcPts val="0"/>
                </a:spcBef>
                <a:spcAft>
                  <a:spcPts val="0"/>
                </a:spcAft>
                <a:buSzPct val="25000"/>
                <a:buNone/>
              </a:pPr>
              <a:r>
                <a:rPr lang="en-US" sz="6000" i="0" u="none" strike="noStrike" cap="none" dirty="0">
                  <a:solidFill>
                    <a:schemeClr val="bg1"/>
                  </a:solidFill>
                  <a:latin typeface="Montserrat"/>
                  <a:ea typeface="Montserrat"/>
                  <a:cs typeface="Montserrat"/>
                  <a:sym typeface="Montserrat"/>
                </a:rPr>
                <a:t>Senior Project, </a:t>
              </a:r>
              <a:r>
                <a:rPr lang="en-US" sz="6000" dirty="0" smtClean="0">
                  <a:solidFill>
                    <a:schemeClr val="bg1"/>
                  </a:solidFill>
                  <a:latin typeface="Montserrat"/>
                  <a:ea typeface="Montserrat"/>
                  <a:cs typeface="Montserrat"/>
                  <a:sym typeface="Montserrat"/>
                </a:rPr>
                <a:t>Spring </a:t>
              </a:r>
              <a:r>
                <a:rPr lang="en-US" sz="6000" i="0" u="none" strike="noStrike" cap="none" dirty="0" smtClean="0">
                  <a:solidFill>
                    <a:schemeClr val="bg1"/>
                  </a:solidFill>
                  <a:latin typeface="Montserrat"/>
                  <a:ea typeface="Montserrat"/>
                  <a:cs typeface="Montserrat"/>
                  <a:sym typeface="Montserrat"/>
                </a:rPr>
                <a:t>2016</a:t>
              </a:r>
              <a:endParaRPr lang="en-US" sz="6000" i="0" u="none" strike="noStrike" cap="none" dirty="0">
                <a:solidFill>
                  <a:schemeClr val="bg1"/>
                </a:solidFill>
                <a:latin typeface="Montserrat"/>
                <a:ea typeface="Montserrat"/>
                <a:cs typeface="Montserrat"/>
                <a:sym typeface="Montserrat"/>
              </a:endParaRPr>
            </a:p>
          </p:txBody>
        </p:sp>
      </p:grpSp>
      <p:sp>
        <p:nvSpPr>
          <p:cNvPr id="7" name="TextBox 6"/>
          <p:cNvSpPr txBox="1"/>
          <p:nvPr/>
        </p:nvSpPr>
        <p:spPr>
          <a:xfrm>
            <a:off x="749756" y="6059472"/>
            <a:ext cx="9781894" cy="10939012"/>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93" name="Shape 93"/>
          <p:cNvSpPr txBox="1"/>
          <p:nvPr/>
        </p:nvSpPr>
        <p:spPr>
          <a:xfrm>
            <a:off x="1192212" y="5622683"/>
            <a:ext cx="3084819" cy="792395"/>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i="0" u="none" strike="noStrike" cap="none" dirty="0" smtClean="0">
                <a:solidFill>
                  <a:schemeClr val="bg1"/>
                </a:solidFill>
                <a:latin typeface="Montserrat"/>
                <a:ea typeface="Montserrat"/>
                <a:cs typeface="Montserrat"/>
                <a:sym typeface="Montserrat"/>
              </a:rPr>
              <a:t>PROBLEM</a:t>
            </a:r>
            <a:endParaRPr lang="en-US" sz="4100" i="0" u="none" strike="noStrike" cap="none" dirty="0">
              <a:solidFill>
                <a:schemeClr val="bg1"/>
              </a:solidFill>
              <a:latin typeface="Montserrat"/>
              <a:ea typeface="Montserrat"/>
              <a:cs typeface="Montserrat"/>
              <a:sym typeface="Montserrat"/>
            </a:endParaRPr>
          </a:p>
        </p:txBody>
      </p:sp>
      <p:sp>
        <p:nvSpPr>
          <p:cNvPr id="33" name="TextBox 32"/>
          <p:cNvSpPr txBox="1"/>
          <p:nvPr/>
        </p:nvSpPr>
        <p:spPr>
          <a:xfrm>
            <a:off x="11644453" y="6063751"/>
            <a:ext cx="9781894" cy="10939012"/>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34" name="Shape 93"/>
          <p:cNvSpPr txBox="1"/>
          <p:nvPr/>
        </p:nvSpPr>
        <p:spPr>
          <a:xfrm>
            <a:off x="12009552" y="5622683"/>
            <a:ext cx="5304978" cy="815608"/>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CURRENT SYSTEM</a:t>
            </a:r>
            <a:endParaRPr lang="en-US" sz="4100" b="1" i="0" u="none" strike="noStrike" cap="none" dirty="0">
              <a:solidFill>
                <a:schemeClr val="bg1"/>
              </a:solidFill>
              <a:latin typeface="Montserrat"/>
              <a:ea typeface="Montserrat"/>
              <a:cs typeface="Montserrat"/>
              <a:sym typeface="Montserrat"/>
            </a:endParaRPr>
          </a:p>
        </p:txBody>
      </p:sp>
      <p:grpSp>
        <p:nvGrpSpPr>
          <p:cNvPr id="12" name="Group 11"/>
          <p:cNvGrpSpPr/>
          <p:nvPr/>
        </p:nvGrpSpPr>
        <p:grpSpPr>
          <a:xfrm>
            <a:off x="22257774" y="5622683"/>
            <a:ext cx="9781894" cy="11380080"/>
            <a:chOff x="22274981" y="5764249"/>
            <a:chExt cx="9781894" cy="11713456"/>
          </a:xfrm>
        </p:grpSpPr>
        <p:sp>
          <p:nvSpPr>
            <p:cNvPr id="36" name="TextBox 35"/>
            <p:cNvSpPr txBox="1"/>
            <p:nvPr/>
          </p:nvSpPr>
          <p:spPr>
            <a:xfrm>
              <a:off x="22274981" y="6218238"/>
              <a:ext cx="9781894" cy="11259467"/>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37" name="Shape 93"/>
            <p:cNvSpPr txBox="1"/>
            <p:nvPr/>
          </p:nvSpPr>
          <p:spPr>
            <a:xfrm>
              <a:off x="22640080" y="5764249"/>
              <a:ext cx="4753545" cy="839501"/>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REQUIREMENTS</a:t>
              </a:r>
              <a:endParaRPr lang="en-US" sz="4100" b="1" i="0" u="none" strike="noStrike" cap="none" dirty="0">
                <a:solidFill>
                  <a:schemeClr val="bg1"/>
                </a:solidFill>
                <a:latin typeface="Montserrat"/>
                <a:ea typeface="Montserrat"/>
                <a:cs typeface="Montserrat"/>
                <a:sym typeface="Montserrat"/>
              </a:endParaRPr>
            </a:p>
          </p:txBody>
        </p:sp>
      </p:grpSp>
      <p:grpSp>
        <p:nvGrpSpPr>
          <p:cNvPr id="73" name="Group 72"/>
          <p:cNvGrpSpPr/>
          <p:nvPr/>
        </p:nvGrpSpPr>
        <p:grpSpPr>
          <a:xfrm>
            <a:off x="749756" y="17657201"/>
            <a:ext cx="9781894" cy="11380080"/>
            <a:chOff x="861526" y="5764249"/>
            <a:chExt cx="9781894" cy="11713456"/>
          </a:xfrm>
        </p:grpSpPr>
        <p:sp>
          <p:nvSpPr>
            <p:cNvPr id="80" name="TextBox 79"/>
            <p:cNvSpPr txBox="1"/>
            <p:nvPr/>
          </p:nvSpPr>
          <p:spPr>
            <a:xfrm>
              <a:off x="861526" y="6218238"/>
              <a:ext cx="9781894" cy="11259467"/>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81" name="Shape 93"/>
            <p:cNvSpPr txBox="1"/>
            <p:nvPr/>
          </p:nvSpPr>
          <p:spPr>
            <a:xfrm>
              <a:off x="1226625" y="5764249"/>
              <a:ext cx="4771178" cy="839501"/>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SYSTEM DESIGN</a:t>
              </a:r>
              <a:endParaRPr lang="en-US" sz="4100" b="1" i="0" u="none" strike="noStrike" cap="none" dirty="0">
                <a:solidFill>
                  <a:schemeClr val="bg1"/>
                </a:solidFill>
                <a:latin typeface="Montserrat"/>
                <a:ea typeface="Montserrat"/>
                <a:cs typeface="Montserrat"/>
                <a:sym typeface="Montserrat"/>
              </a:endParaRPr>
            </a:p>
          </p:txBody>
        </p:sp>
      </p:grpSp>
      <p:grpSp>
        <p:nvGrpSpPr>
          <p:cNvPr id="74" name="Group 73"/>
          <p:cNvGrpSpPr/>
          <p:nvPr/>
        </p:nvGrpSpPr>
        <p:grpSpPr>
          <a:xfrm>
            <a:off x="11678866" y="17657201"/>
            <a:ext cx="9781894" cy="11380080"/>
            <a:chOff x="11678866" y="5764249"/>
            <a:chExt cx="9781894" cy="11713456"/>
          </a:xfrm>
        </p:grpSpPr>
        <p:sp>
          <p:nvSpPr>
            <p:cNvPr id="78" name="TextBox 77"/>
            <p:cNvSpPr txBox="1"/>
            <p:nvPr/>
          </p:nvSpPr>
          <p:spPr>
            <a:xfrm>
              <a:off x="11678866" y="6218238"/>
              <a:ext cx="9781894" cy="11259467"/>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79" name="Shape 93"/>
            <p:cNvSpPr txBox="1"/>
            <p:nvPr/>
          </p:nvSpPr>
          <p:spPr>
            <a:xfrm>
              <a:off x="12043965" y="5764249"/>
              <a:ext cx="6888745" cy="839501"/>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SYSTEM ARCHITECTURE</a:t>
              </a:r>
              <a:endParaRPr lang="en-US" sz="4100" b="1" i="0" u="none" strike="noStrike" cap="none" dirty="0">
                <a:solidFill>
                  <a:schemeClr val="bg1"/>
                </a:solidFill>
                <a:latin typeface="Montserrat"/>
                <a:ea typeface="Montserrat"/>
                <a:cs typeface="Montserrat"/>
                <a:sym typeface="Montserrat"/>
              </a:endParaRPr>
            </a:p>
          </p:txBody>
        </p:sp>
      </p:grpSp>
      <p:grpSp>
        <p:nvGrpSpPr>
          <p:cNvPr id="75" name="Group 74"/>
          <p:cNvGrpSpPr/>
          <p:nvPr/>
        </p:nvGrpSpPr>
        <p:grpSpPr>
          <a:xfrm>
            <a:off x="22274981" y="17657201"/>
            <a:ext cx="9781894" cy="14476304"/>
            <a:chOff x="22274981" y="5764249"/>
            <a:chExt cx="9781894" cy="14900383"/>
          </a:xfrm>
        </p:grpSpPr>
        <p:sp>
          <p:nvSpPr>
            <p:cNvPr id="76" name="TextBox 75"/>
            <p:cNvSpPr txBox="1"/>
            <p:nvPr/>
          </p:nvSpPr>
          <p:spPr>
            <a:xfrm>
              <a:off x="22274981" y="6218238"/>
              <a:ext cx="9781894" cy="14446394"/>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77" name="Shape 93"/>
            <p:cNvSpPr txBox="1"/>
            <p:nvPr/>
          </p:nvSpPr>
          <p:spPr>
            <a:xfrm>
              <a:off x="22640080" y="5764249"/>
              <a:ext cx="5385129" cy="839501"/>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IMPLEMENTATION</a:t>
              </a:r>
              <a:endParaRPr lang="en-US" sz="4100" b="1" i="0" u="none" strike="noStrike" cap="none" dirty="0">
                <a:solidFill>
                  <a:schemeClr val="bg1"/>
                </a:solidFill>
                <a:latin typeface="Montserrat"/>
                <a:ea typeface="Montserrat"/>
                <a:cs typeface="Montserrat"/>
                <a:sym typeface="Montserrat"/>
              </a:endParaRPr>
            </a:p>
          </p:txBody>
        </p:sp>
      </p:grpSp>
      <p:grpSp>
        <p:nvGrpSpPr>
          <p:cNvPr id="83" name="Group 82"/>
          <p:cNvGrpSpPr/>
          <p:nvPr/>
        </p:nvGrpSpPr>
        <p:grpSpPr>
          <a:xfrm>
            <a:off x="827113" y="29691720"/>
            <a:ext cx="9781894" cy="11380080"/>
            <a:chOff x="861526" y="5764249"/>
            <a:chExt cx="9781894" cy="11713456"/>
          </a:xfrm>
        </p:grpSpPr>
        <p:sp>
          <p:nvSpPr>
            <p:cNvPr id="109" name="TextBox 108"/>
            <p:cNvSpPr txBox="1"/>
            <p:nvPr/>
          </p:nvSpPr>
          <p:spPr>
            <a:xfrm>
              <a:off x="861526" y="6218238"/>
              <a:ext cx="9781894" cy="11259467"/>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110" name="Shape 93"/>
            <p:cNvSpPr txBox="1"/>
            <p:nvPr/>
          </p:nvSpPr>
          <p:spPr>
            <a:xfrm>
              <a:off x="1226625" y="5764249"/>
              <a:ext cx="4248599" cy="839501"/>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VERIFICATION</a:t>
              </a:r>
              <a:endParaRPr lang="en-US" sz="4100" b="1" i="0" u="none" strike="noStrike" cap="none" dirty="0">
                <a:solidFill>
                  <a:schemeClr val="bg1"/>
                </a:solidFill>
                <a:latin typeface="Montserrat"/>
                <a:ea typeface="Montserrat"/>
                <a:cs typeface="Montserrat"/>
                <a:sym typeface="Montserrat"/>
              </a:endParaRPr>
            </a:p>
          </p:txBody>
        </p:sp>
      </p:grpSp>
      <p:grpSp>
        <p:nvGrpSpPr>
          <p:cNvPr id="84" name="Group 83"/>
          <p:cNvGrpSpPr/>
          <p:nvPr/>
        </p:nvGrpSpPr>
        <p:grpSpPr>
          <a:xfrm>
            <a:off x="11678866" y="29686472"/>
            <a:ext cx="9781894" cy="11380080"/>
            <a:chOff x="11678866" y="5764249"/>
            <a:chExt cx="9781894" cy="11713456"/>
          </a:xfrm>
        </p:grpSpPr>
        <p:sp>
          <p:nvSpPr>
            <p:cNvPr id="88" name="TextBox 87"/>
            <p:cNvSpPr txBox="1"/>
            <p:nvPr/>
          </p:nvSpPr>
          <p:spPr>
            <a:xfrm>
              <a:off x="11678866" y="6218238"/>
              <a:ext cx="9781894" cy="11259467"/>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108" name="Shape 93"/>
            <p:cNvSpPr txBox="1"/>
            <p:nvPr/>
          </p:nvSpPr>
          <p:spPr>
            <a:xfrm>
              <a:off x="12043965" y="5764249"/>
              <a:ext cx="4413709" cy="839501"/>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SCREENSHOTS</a:t>
              </a:r>
              <a:endParaRPr lang="en-US" sz="4100" b="1" i="0" u="none" strike="noStrike" cap="none" dirty="0">
                <a:solidFill>
                  <a:schemeClr val="bg1"/>
                </a:solidFill>
                <a:latin typeface="Montserrat"/>
                <a:ea typeface="Montserrat"/>
                <a:cs typeface="Montserrat"/>
                <a:sym typeface="Montserrat"/>
              </a:endParaRPr>
            </a:p>
          </p:txBody>
        </p:sp>
      </p:grpSp>
      <p:grpSp>
        <p:nvGrpSpPr>
          <p:cNvPr id="85" name="Group 84"/>
          <p:cNvGrpSpPr/>
          <p:nvPr/>
        </p:nvGrpSpPr>
        <p:grpSpPr>
          <a:xfrm>
            <a:off x="22240568" y="32696227"/>
            <a:ext cx="9781894" cy="8375573"/>
            <a:chOff x="22274981" y="8856772"/>
            <a:chExt cx="9781894" cy="8620933"/>
          </a:xfrm>
        </p:grpSpPr>
        <p:sp>
          <p:nvSpPr>
            <p:cNvPr id="86" name="TextBox 85"/>
            <p:cNvSpPr txBox="1"/>
            <p:nvPr/>
          </p:nvSpPr>
          <p:spPr>
            <a:xfrm>
              <a:off x="22274981" y="9375412"/>
              <a:ext cx="9781894" cy="8102293"/>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87" name="Shape 93"/>
            <p:cNvSpPr txBox="1"/>
            <p:nvPr/>
          </p:nvSpPr>
          <p:spPr>
            <a:xfrm>
              <a:off x="22700053" y="8856772"/>
              <a:ext cx="3200235" cy="839501"/>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SUMMARY</a:t>
              </a:r>
              <a:endParaRPr lang="en-US" sz="4100" b="1" i="0" u="none" strike="noStrike" cap="none" dirty="0">
                <a:solidFill>
                  <a:schemeClr val="bg1"/>
                </a:solidFill>
                <a:latin typeface="Montserrat"/>
                <a:ea typeface="Montserrat"/>
                <a:cs typeface="Montserrat"/>
                <a:sym typeface="Montserrat"/>
              </a:endParaRPr>
            </a:p>
          </p:txBody>
        </p:sp>
      </p:grpSp>
      <p:pic>
        <p:nvPicPr>
          <p:cNvPr id="21" name="Shape 71"/>
          <p:cNvPicPr preferRelativeResize="0"/>
          <p:nvPr/>
        </p:nvPicPr>
        <p:blipFill>
          <a:blip r:embed="rId3">
            <a:alphaModFix/>
          </a:blip>
          <a:stretch>
            <a:fillRect/>
          </a:stretch>
        </p:blipFill>
        <p:spPr>
          <a:xfrm>
            <a:off x="337959" y="350921"/>
            <a:ext cx="5081329" cy="910765"/>
          </a:xfrm>
          <a:prstGeom prst="rect">
            <a:avLst/>
          </a:prstGeom>
          <a:noFill/>
          <a:ln>
            <a:noFill/>
          </a:ln>
        </p:spPr>
      </p:pic>
      <p:sp>
        <p:nvSpPr>
          <p:cNvPr id="140" name="Shape 104"/>
          <p:cNvSpPr/>
          <p:nvPr/>
        </p:nvSpPr>
        <p:spPr>
          <a:xfrm>
            <a:off x="702092" y="10111825"/>
            <a:ext cx="9781714" cy="2213700"/>
          </a:xfrm>
          <a:prstGeom prst="rect">
            <a:avLst/>
          </a:prstGeom>
          <a:noFill/>
          <a:ln>
            <a:noFill/>
          </a:ln>
        </p:spPr>
        <p:txBody>
          <a:bodyPr lIns="91425" tIns="91425" rIns="91425" bIns="91425" anchor="ctr" anchorCtr="0">
            <a:noAutofit/>
          </a:bodyPr>
          <a:lstStyle/>
          <a:p>
            <a:pPr lvl="0">
              <a:spcBef>
                <a:spcPts val="0"/>
              </a:spcBef>
              <a:buNone/>
            </a:pPr>
            <a:endParaRPr sz="2400"/>
          </a:p>
        </p:txBody>
      </p:sp>
      <p:sp>
        <p:nvSpPr>
          <p:cNvPr id="47" name="Shape 96"/>
          <p:cNvSpPr/>
          <p:nvPr/>
        </p:nvSpPr>
        <p:spPr>
          <a:xfrm>
            <a:off x="22257775" y="6741264"/>
            <a:ext cx="9781893" cy="677108"/>
          </a:xfrm>
          <a:prstGeom prst="rect">
            <a:avLst/>
          </a:prstGeom>
          <a:solidFill>
            <a:srgbClr val="00B050"/>
          </a:solidFill>
          <a:ln>
            <a:noFill/>
          </a:ln>
        </p:spPr>
        <p:txBody>
          <a:bodyPr wrap="square" lIns="182880" tIns="91440" rIns="182880" bIns="91440" anchor="ctr" anchorCtr="0">
            <a:spAutoFit/>
          </a:bodyPr>
          <a:lstStyle/>
          <a:p>
            <a:pPr lvl="0">
              <a:spcBef>
                <a:spcPts val="0"/>
              </a:spcBef>
              <a:buNone/>
            </a:pPr>
            <a:r>
              <a:rPr lang="en-US" sz="3200" b="1" dirty="0" smtClean="0">
                <a:solidFill>
                  <a:schemeClr val="bg1"/>
                </a:solidFill>
                <a:latin typeface="Montserrat"/>
                <a:ea typeface="Montserrat"/>
                <a:cs typeface="Montserrat"/>
                <a:sym typeface="Montserrat"/>
              </a:rPr>
              <a:t>REGULAR USERS </a:t>
            </a:r>
            <a:r>
              <a:rPr lang="en-US" sz="2800" dirty="0" smtClean="0">
                <a:solidFill>
                  <a:srgbClr val="FFFFFF"/>
                </a:solidFill>
                <a:latin typeface="Montserrat"/>
                <a:ea typeface="Montserrat"/>
                <a:cs typeface="Montserrat"/>
                <a:sym typeface="Montserrat"/>
              </a:rPr>
              <a:t>SHOULD BE ABLE TO…</a:t>
            </a:r>
            <a:endParaRPr lang="en-US" sz="3200" dirty="0">
              <a:solidFill>
                <a:srgbClr val="FFFFFF"/>
              </a:solidFill>
              <a:latin typeface="Montserrat"/>
              <a:ea typeface="Montserrat"/>
              <a:cs typeface="Montserrat"/>
              <a:sym typeface="Montserrat"/>
            </a:endParaRPr>
          </a:p>
        </p:txBody>
      </p:sp>
      <p:grpSp>
        <p:nvGrpSpPr>
          <p:cNvPr id="14" name="Group 13"/>
          <p:cNvGrpSpPr/>
          <p:nvPr/>
        </p:nvGrpSpPr>
        <p:grpSpPr>
          <a:xfrm>
            <a:off x="22696577" y="7741752"/>
            <a:ext cx="8904288" cy="1046440"/>
            <a:chOff x="22679371" y="7652293"/>
            <a:chExt cx="8904288" cy="1046440"/>
          </a:xfrm>
        </p:grpSpPr>
        <p:sp>
          <p:nvSpPr>
            <p:cNvPr id="55" name="Shape 95"/>
            <p:cNvSpPr txBox="1"/>
            <p:nvPr/>
          </p:nvSpPr>
          <p:spPr>
            <a:xfrm>
              <a:off x="22679371" y="7652293"/>
              <a:ext cx="8904288" cy="1046440"/>
            </a:xfrm>
            <a:prstGeom prst="rect">
              <a:avLst/>
            </a:prstGeom>
            <a:noFill/>
            <a:ln>
              <a:noFill/>
            </a:ln>
          </p:spPr>
          <p:txBody>
            <a:bodyPr lIns="1188720" tIns="0" rIns="0" bIns="0" anchor="t" anchorCtr="0">
              <a:spAutoFit/>
            </a:bodyPr>
            <a:lstStyle/>
            <a:p>
              <a:pPr lvl="0"/>
              <a:r>
                <a:rPr lang="en-US" sz="2800" b="1" dirty="0" smtClean="0">
                  <a:solidFill>
                    <a:srgbClr val="434343"/>
                  </a:solidFill>
                  <a:latin typeface="Montserrat"/>
                  <a:ea typeface="Montserrat"/>
                  <a:cs typeface="Montserrat"/>
                  <a:sym typeface="Montserrat"/>
                </a:rPr>
                <a:t>Search for </a:t>
              </a:r>
              <a:r>
                <a:rPr lang="en-US" sz="2800" b="1" dirty="0" smtClean="0">
                  <a:solidFill>
                    <a:srgbClr val="434343"/>
                  </a:solidFill>
                  <a:latin typeface="Montserrat"/>
                  <a:ea typeface="Montserrat"/>
                  <a:cs typeface="Montserrat"/>
                  <a:sym typeface="Montserrat"/>
                </a:rPr>
                <a:t>content in legal cases.</a:t>
              </a:r>
            </a:p>
            <a:p>
              <a:pPr lvl="0"/>
              <a:r>
                <a:rPr lang="en-US" sz="2000" dirty="0" smtClean="0">
                  <a:solidFill>
                    <a:srgbClr val="434343"/>
                  </a:solidFill>
                  <a:latin typeface="Montserrat"/>
                  <a:ea typeface="Montserrat"/>
                  <a:cs typeface="Montserrat"/>
                  <a:sym typeface="Montserrat"/>
                </a:rPr>
                <a:t>Users will enter a textual criteria, and the system will show a lit of legal documents that match the criteria in any way.</a:t>
              </a:r>
              <a:endParaRPr lang="en-US" sz="2000" dirty="0">
                <a:solidFill>
                  <a:srgbClr val="434343"/>
                </a:solidFill>
                <a:latin typeface="Montserrat"/>
                <a:ea typeface="Montserrat"/>
                <a:cs typeface="Montserrat"/>
                <a:sym typeface="Montserrat"/>
              </a:endParaRPr>
            </a:p>
          </p:txBody>
        </p:sp>
        <p:sp>
          <p:nvSpPr>
            <p:cNvPr id="56" name="Oval 55"/>
            <p:cNvSpPr/>
            <p:nvPr/>
          </p:nvSpPr>
          <p:spPr>
            <a:xfrm>
              <a:off x="22679371" y="7652293"/>
              <a:ext cx="694944"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smtClean="0">
                  <a:solidFill>
                    <a:schemeClr val="bg1"/>
                  </a:solidFill>
                  <a:latin typeface="Montserrat"/>
                  <a:sym typeface="Montserrat"/>
                </a:rPr>
                <a:t>1</a:t>
              </a:r>
              <a:endParaRPr lang="en-US" sz="3200" dirty="0">
                <a:solidFill>
                  <a:schemeClr val="bg1"/>
                </a:solidFill>
              </a:endParaRPr>
            </a:p>
          </p:txBody>
        </p:sp>
      </p:grpSp>
      <p:grpSp>
        <p:nvGrpSpPr>
          <p:cNvPr id="15" name="Group 14"/>
          <p:cNvGrpSpPr/>
          <p:nvPr/>
        </p:nvGrpSpPr>
        <p:grpSpPr>
          <a:xfrm>
            <a:off x="22716223" y="9111572"/>
            <a:ext cx="8864997" cy="1046440"/>
            <a:chOff x="22679370" y="8779427"/>
            <a:chExt cx="8864997" cy="1046440"/>
          </a:xfrm>
        </p:grpSpPr>
        <p:sp>
          <p:nvSpPr>
            <p:cNvPr id="58" name="Shape 95"/>
            <p:cNvSpPr txBox="1"/>
            <p:nvPr/>
          </p:nvSpPr>
          <p:spPr>
            <a:xfrm>
              <a:off x="22679370" y="8779427"/>
              <a:ext cx="8864997" cy="1046440"/>
            </a:xfrm>
            <a:prstGeom prst="rect">
              <a:avLst/>
            </a:prstGeom>
            <a:noFill/>
            <a:ln>
              <a:noFill/>
            </a:ln>
          </p:spPr>
          <p:txBody>
            <a:bodyPr lIns="1188720" tIns="0" rIns="0" bIns="0" anchor="t" anchorCtr="0">
              <a:spAutoFit/>
            </a:bodyPr>
            <a:lstStyle/>
            <a:p>
              <a:pPr lvl="0"/>
              <a:r>
                <a:rPr lang="en-US" sz="2800" b="1" dirty="0" smtClean="0">
                  <a:solidFill>
                    <a:srgbClr val="434343"/>
                  </a:solidFill>
                  <a:latin typeface="Montserrat"/>
                  <a:ea typeface="Montserrat"/>
                  <a:cs typeface="Montserrat"/>
                  <a:sym typeface="Montserrat"/>
                </a:rPr>
                <a:t>Download legal case </a:t>
              </a:r>
              <a:r>
                <a:rPr lang="en-US" sz="2800" b="1" dirty="0" smtClean="0">
                  <a:solidFill>
                    <a:srgbClr val="434343"/>
                  </a:solidFill>
                  <a:latin typeface="Montserrat"/>
                  <a:ea typeface="Montserrat"/>
                  <a:cs typeface="Montserrat"/>
                  <a:sym typeface="Montserrat"/>
                </a:rPr>
                <a:t>documents.</a:t>
              </a:r>
            </a:p>
            <a:p>
              <a:pPr lvl="0"/>
              <a:r>
                <a:rPr lang="en-US" sz="2000" dirty="0" smtClean="0">
                  <a:solidFill>
                    <a:srgbClr val="434343"/>
                  </a:solidFill>
                  <a:latin typeface="Montserrat"/>
                  <a:ea typeface="Montserrat"/>
                  <a:cs typeface="Montserrat"/>
                  <a:sym typeface="Montserrat"/>
                </a:rPr>
                <a:t>Each result provided to users should contain a link to download the legal document related to the result.</a:t>
              </a:r>
              <a:r>
                <a:rPr lang="en-US" sz="2000" dirty="0" smtClean="0">
                  <a:solidFill>
                    <a:srgbClr val="434343"/>
                  </a:solidFill>
                  <a:latin typeface="Montserrat"/>
                  <a:ea typeface="Montserrat"/>
                  <a:cs typeface="Montserrat"/>
                  <a:sym typeface="Montserrat"/>
                </a:rPr>
                <a:t> </a:t>
              </a:r>
              <a:endParaRPr lang="en-US" sz="2000" dirty="0">
                <a:solidFill>
                  <a:srgbClr val="434343"/>
                </a:solidFill>
                <a:latin typeface="Montserrat"/>
                <a:ea typeface="Montserrat"/>
                <a:cs typeface="Montserrat"/>
                <a:sym typeface="Montserrat"/>
              </a:endParaRPr>
            </a:p>
          </p:txBody>
        </p:sp>
        <p:sp>
          <p:nvSpPr>
            <p:cNvPr id="59" name="Oval 58"/>
            <p:cNvSpPr/>
            <p:nvPr/>
          </p:nvSpPr>
          <p:spPr>
            <a:xfrm>
              <a:off x="22679370" y="8779427"/>
              <a:ext cx="691877"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smtClean="0">
                  <a:solidFill>
                    <a:schemeClr val="bg1"/>
                  </a:solidFill>
                  <a:latin typeface="Montserrat"/>
                  <a:sym typeface="Montserrat"/>
                </a:rPr>
                <a:t>2</a:t>
              </a:r>
              <a:endParaRPr lang="en-US" sz="3200" dirty="0">
                <a:solidFill>
                  <a:schemeClr val="bg1"/>
                </a:solidFill>
              </a:endParaRPr>
            </a:p>
          </p:txBody>
        </p:sp>
      </p:grpSp>
      <p:grpSp>
        <p:nvGrpSpPr>
          <p:cNvPr id="16" name="Group 15"/>
          <p:cNvGrpSpPr/>
          <p:nvPr/>
        </p:nvGrpSpPr>
        <p:grpSpPr>
          <a:xfrm>
            <a:off x="22733429" y="10481392"/>
            <a:ext cx="8830584" cy="1046440"/>
            <a:chOff x="22753075" y="10012845"/>
            <a:chExt cx="8830584" cy="1046440"/>
          </a:xfrm>
        </p:grpSpPr>
        <p:sp>
          <p:nvSpPr>
            <p:cNvPr id="61" name="Shape 95"/>
            <p:cNvSpPr txBox="1"/>
            <p:nvPr/>
          </p:nvSpPr>
          <p:spPr>
            <a:xfrm>
              <a:off x="22753075" y="10012845"/>
              <a:ext cx="8830584" cy="1046440"/>
            </a:xfrm>
            <a:prstGeom prst="rect">
              <a:avLst/>
            </a:prstGeom>
            <a:noFill/>
            <a:ln>
              <a:noFill/>
            </a:ln>
          </p:spPr>
          <p:txBody>
            <a:bodyPr lIns="1188720" tIns="0" rIns="0" bIns="0" anchor="t" anchorCtr="0">
              <a:spAutoFit/>
            </a:bodyPr>
            <a:lstStyle/>
            <a:p>
              <a:pPr lvl="0"/>
              <a:r>
                <a:rPr lang="en-US" sz="2800" b="1" dirty="0" smtClean="0">
                  <a:solidFill>
                    <a:srgbClr val="434343"/>
                  </a:solidFill>
                  <a:latin typeface="Montserrat"/>
                  <a:ea typeface="Montserrat"/>
                  <a:cs typeface="Montserrat"/>
                  <a:sym typeface="Montserrat"/>
                </a:rPr>
                <a:t>Obtain </a:t>
              </a:r>
              <a:r>
                <a:rPr lang="en-US" sz="2800" b="1" dirty="0" smtClean="0">
                  <a:solidFill>
                    <a:srgbClr val="434343"/>
                  </a:solidFill>
                  <a:latin typeface="Montserrat"/>
                  <a:ea typeface="Montserrat"/>
                  <a:cs typeface="Montserrat"/>
                  <a:sym typeface="Montserrat"/>
                </a:rPr>
                <a:t>answers </a:t>
              </a:r>
              <a:r>
                <a:rPr lang="en-US" sz="2800" b="1" dirty="0" smtClean="0">
                  <a:solidFill>
                    <a:srgbClr val="434343"/>
                  </a:solidFill>
                  <a:latin typeface="Montserrat"/>
                  <a:ea typeface="Montserrat"/>
                  <a:cs typeface="Montserrat"/>
                  <a:sym typeface="Montserrat"/>
                </a:rPr>
                <a:t>to legal questions.</a:t>
              </a:r>
              <a:r>
                <a:rPr lang="en-US" sz="2800" dirty="0" smtClean="0">
                  <a:solidFill>
                    <a:srgbClr val="434343"/>
                  </a:solidFill>
                  <a:latin typeface="Montserrat"/>
                  <a:ea typeface="Montserrat"/>
                  <a:cs typeface="Montserrat"/>
                  <a:sym typeface="Montserrat"/>
                </a:rPr>
                <a:t> </a:t>
              </a:r>
              <a:endParaRPr lang="en-US" sz="2800" dirty="0" smtClean="0">
                <a:solidFill>
                  <a:srgbClr val="434343"/>
                </a:solidFill>
                <a:latin typeface="Montserrat"/>
                <a:ea typeface="Montserrat"/>
                <a:cs typeface="Montserrat"/>
                <a:sym typeface="Montserrat"/>
              </a:endParaRPr>
            </a:p>
            <a:p>
              <a:pPr lvl="0"/>
              <a:r>
                <a:rPr lang="en-US" sz="2000" dirty="0" smtClean="0">
                  <a:solidFill>
                    <a:srgbClr val="434343"/>
                  </a:solidFill>
                  <a:latin typeface="Montserrat"/>
                  <a:ea typeface="Montserrat"/>
                  <a:cs typeface="Montserrat"/>
                  <a:sym typeface="Montserrat"/>
                </a:rPr>
                <a:t>Users will enter a question and the system should provide answers as well as related documents.</a:t>
              </a:r>
              <a:endParaRPr lang="en-US" sz="2000" dirty="0">
                <a:solidFill>
                  <a:srgbClr val="434343"/>
                </a:solidFill>
                <a:latin typeface="Montserrat"/>
                <a:ea typeface="Montserrat"/>
                <a:cs typeface="Montserrat"/>
                <a:sym typeface="Montserrat"/>
              </a:endParaRPr>
            </a:p>
          </p:txBody>
        </p:sp>
        <p:sp>
          <p:nvSpPr>
            <p:cNvPr id="62" name="Oval 61"/>
            <p:cNvSpPr/>
            <p:nvPr/>
          </p:nvSpPr>
          <p:spPr>
            <a:xfrm>
              <a:off x="22753075" y="10012845"/>
              <a:ext cx="689192"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smtClean="0">
                  <a:solidFill>
                    <a:schemeClr val="bg1"/>
                  </a:solidFill>
                  <a:latin typeface="Montserrat"/>
                  <a:sym typeface="Montserrat"/>
                </a:rPr>
                <a:t>3</a:t>
              </a:r>
              <a:endParaRPr lang="en-US" sz="3200" dirty="0">
                <a:solidFill>
                  <a:schemeClr val="bg1"/>
                </a:solidFill>
              </a:endParaRPr>
            </a:p>
          </p:txBody>
        </p:sp>
      </p:grpSp>
      <p:sp>
        <p:nvSpPr>
          <p:cNvPr id="68" name="Shape 96"/>
          <p:cNvSpPr/>
          <p:nvPr/>
        </p:nvSpPr>
        <p:spPr>
          <a:xfrm>
            <a:off x="22257775" y="11851212"/>
            <a:ext cx="9781893" cy="677108"/>
          </a:xfrm>
          <a:prstGeom prst="rect">
            <a:avLst/>
          </a:prstGeom>
          <a:solidFill>
            <a:srgbClr val="00B050"/>
          </a:solidFill>
          <a:ln>
            <a:noFill/>
          </a:ln>
        </p:spPr>
        <p:txBody>
          <a:bodyPr wrap="square" lIns="182880" tIns="91440" rIns="182880" bIns="91440" anchor="ctr" anchorCtr="0">
            <a:spAutoFit/>
          </a:bodyPr>
          <a:lstStyle/>
          <a:p>
            <a:pPr lvl="0">
              <a:spcBef>
                <a:spcPts val="0"/>
              </a:spcBef>
              <a:buNone/>
            </a:pPr>
            <a:r>
              <a:rPr lang="en-US" sz="3200" b="1" dirty="0" smtClean="0">
                <a:solidFill>
                  <a:schemeClr val="bg1"/>
                </a:solidFill>
                <a:latin typeface="Montserrat"/>
                <a:ea typeface="Montserrat"/>
                <a:cs typeface="Montserrat"/>
                <a:sym typeface="Montserrat"/>
              </a:rPr>
              <a:t>ADMINISTRATORS</a:t>
            </a:r>
            <a:r>
              <a:rPr lang="en-US" sz="3200" dirty="0" smtClean="0">
                <a:solidFill>
                  <a:srgbClr val="FFFF00"/>
                </a:solidFill>
                <a:latin typeface="Montserrat"/>
                <a:ea typeface="Montserrat"/>
                <a:cs typeface="Montserrat"/>
                <a:sym typeface="Montserrat"/>
              </a:rPr>
              <a:t> </a:t>
            </a:r>
            <a:r>
              <a:rPr lang="en-US" sz="2800" dirty="0" smtClean="0">
                <a:solidFill>
                  <a:srgbClr val="FFFFFF"/>
                </a:solidFill>
                <a:latin typeface="Montserrat"/>
                <a:ea typeface="Montserrat"/>
                <a:cs typeface="Montserrat"/>
                <a:sym typeface="Montserrat"/>
              </a:rPr>
              <a:t>SHOULD BE ABLE TO…</a:t>
            </a:r>
            <a:endParaRPr lang="en-US" sz="2800" dirty="0">
              <a:solidFill>
                <a:srgbClr val="FFFFFF"/>
              </a:solidFill>
              <a:latin typeface="Montserrat"/>
              <a:ea typeface="Montserrat"/>
              <a:cs typeface="Montserrat"/>
              <a:sym typeface="Montserrat"/>
            </a:endParaRPr>
          </a:p>
        </p:txBody>
      </p:sp>
      <p:grpSp>
        <p:nvGrpSpPr>
          <p:cNvPr id="91" name="Group 90"/>
          <p:cNvGrpSpPr/>
          <p:nvPr/>
        </p:nvGrpSpPr>
        <p:grpSpPr>
          <a:xfrm>
            <a:off x="22696577" y="12851700"/>
            <a:ext cx="8904288" cy="1046440"/>
            <a:chOff x="22679371" y="7652293"/>
            <a:chExt cx="8904288" cy="1046440"/>
          </a:xfrm>
        </p:grpSpPr>
        <p:sp>
          <p:nvSpPr>
            <p:cNvPr id="99" name="Shape 95"/>
            <p:cNvSpPr txBox="1"/>
            <p:nvPr/>
          </p:nvSpPr>
          <p:spPr>
            <a:xfrm>
              <a:off x="22679371" y="7652293"/>
              <a:ext cx="8904288" cy="1046440"/>
            </a:xfrm>
            <a:prstGeom prst="rect">
              <a:avLst/>
            </a:prstGeom>
            <a:noFill/>
            <a:ln>
              <a:noFill/>
            </a:ln>
          </p:spPr>
          <p:txBody>
            <a:bodyPr lIns="1188720" tIns="0" rIns="0" bIns="0" anchor="t" anchorCtr="0">
              <a:spAutoFit/>
            </a:bodyPr>
            <a:lstStyle/>
            <a:p>
              <a:pPr lvl="0"/>
              <a:r>
                <a:rPr lang="en-US" sz="2800" b="1" dirty="0" smtClean="0">
                  <a:solidFill>
                    <a:srgbClr val="434343"/>
                  </a:solidFill>
                  <a:latin typeface="Montserrat"/>
                  <a:ea typeface="Montserrat"/>
                  <a:cs typeface="Montserrat"/>
                  <a:sym typeface="Montserrat"/>
                </a:rPr>
                <a:t>Upload legal </a:t>
              </a:r>
              <a:r>
                <a:rPr lang="en-US" sz="2800" b="1" dirty="0" smtClean="0">
                  <a:solidFill>
                    <a:srgbClr val="434343"/>
                  </a:solidFill>
                  <a:latin typeface="Montserrat"/>
                  <a:ea typeface="Montserrat"/>
                  <a:cs typeface="Montserrat"/>
                  <a:sym typeface="Montserrat"/>
                </a:rPr>
                <a:t>documents.</a:t>
              </a:r>
            </a:p>
            <a:p>
              <a:pPr lvl="0"/>
              <a:r>
                <a:rPr lang="en-US" sz="2000" dirty="0" smtClean="0">
                  <a:solidFill>
                    <a:srgbClr val="434343"/>
                  </a:solidFill>
                  <a:latin typeface="Montserrat"/>
                  <a:ea typeface="Montserrat"/>
                  <a:cs typeface="Montserrat"/>
                  <a:sym typeface="Montserrat"/>
                </a:rPr>
                <a:t>Administrators should be able to upload legal documents, which should be automatically available to regular users.</a:t>
              </a:r>
              <a:endParaRPr lang="en-US" sz="3200" dirty="0">
                <a:solidFill>
                  <a:srgbClr val="434343"/>
                </a:solidFill>
                <a:latin typeface="Montserrat"/>
                <a:ea typeface="Montserrat"/>
                <a:cs typeface="Montserrat"/>
                <a:sym typeface="Montserrat"/>
              </a:endParaRPr>
            </a:p>
          </p:txBody>
        </p:sp>
        <p:sp>
          <p:nvSpPr>
            <p:cNvPr id="100" name="Oval 99"/>
            <p:cNvSpPr/>
            <p:nvPr/>
          </p:nvSpPr>
          <p:spPr>
            <a:xfrm>
              <a:off x="22679371" y="7652293"/>
              <a:ext cx="694944"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smtClean="0">
                  <a:solidFill>
                    <a:schemeClr val="bg1"/>
                  </a:solidFill>
                  <a:latin typeface="Montserrat"/>
                  <a:sym typeface="Montserrat"/>
                </a:rPr>
                <a:t>1</a:t>
              </a:r>
              <a:endParaRPr lang="en-US" sz="3200" dirty="0">
                <a:solidFill>
                  <a:schemeClr val="bg1"/>
                </a:solidFill>
              </a:endParaRPr>
            </a:p>
          </p:txBody>
        </p:sp>
      </p:grpSp>
      <p:grpSp>
        <p:nvGrpSpPr>
          <p:cNvPr id="92" name="Group 91"/>
          <p:cNvGrpSpPr/>
          <p:nvPr/>
        </p:nvGrpSpPr>
        <p:grpSpPr>
          <a:xfrm>
            <a:off x="22716223" y="14221520"/>
            <a:ext cx="8864997" cy="1046440"/>
            <a:chOff x="22679370" y="8779427"/>
            <a:chExt cx="8864997" cy="1046440"/>
          </a:xfrm>
        </p:grpSpPr>
        <p:sp>
          <p:nvSpPr>
            <p:cNvPr id="97" name="Shape 95"/>
            <p:cNvSpPr txBox="1"/>
            <p:nvPr/>
          </p:nvSpPr>
          <p:spPr>
            <a:xfrm>
              <a:off x="22679370" y="8779427"/>
              <a:ext cx="8864997" cy="1046440"/>
            </a:xfrm>
            <a:prstGeom prst="rect">
              <a:avLst/>
            </a:prstGeom>
            <a:noFill/>
            <a:ln>
              <a:noFill/>
            </a:ln>
          </p:spPr>
          <p:txBody>
            <a:bodyPr lIns="1188720" tIns="0" rIns="0" bIns="0" anchor="t" anchorCtr="0">
              <a:spAutoFit/>
            </a:bodyPr>
            <a:lstStyle/>
            <a:p>
              <a:pPr lvl="0"/>
              <a:r>
                <a:rPr lang="en-US" sz="2800" b="1" dirty="0" smtClean="0">
                  <a:solidFill>
                    <a:srgbClr val="434343"/>
                  </a:solidFill>
                  <a:latin typeface="Montserrat"/>
                  <a:ea typeface="Montserrat"/>
                  <a:cs typeface="Montserrat"/>
                  <a:sym typeface="Montserrat"/>
                </a:rPr>
                <a:t>Add </a:t>
              </a:r>
              <a:r>
                <a:rPr lang="en-US" sz="2800" b="1" dirty="0" smtClean="0">
                  <a:solidFill>
                    <a:srgbClr val="434343"/>
                  </a:solidFill>
                  <a:latin typeface="Montserrat"/>
                  <a:ea typeface="Montserrat"/>
                  <a:cs typeface="Montserrat"/>
                  <a:sym typeface="Montserrat"/>
                </a:rPr>
                <a:t>question </a:t>
              </a:r>
              <a:r>
                <a:rPr lang="en-US" sz="2800" b="1" dirty="0" smtClean="0">
                  <a:solidFill>
                    <a:srgbClr val="434343"/>
                  </a:solidFill>
                  <a:latin typeface="Montserrat"/>
                  <a:ea typeface="Montserrat"/>
                  <a:cs typeface="Montserrat"/>
                  <a:sym typeface="Montserrat"/>
                </a:rPr>
                <a:t>and answer pairs</a:t>
              </a:r>
              <a:r>
                <a:rPr lang="en-US" sz="2800" b="1" dirty="0" smtClean="0">
                  <a:solidFill>
                    <a:srgbClr val="434343"/>
                  </a:solidFill>
                  <a:latin typeface="Montserrat"/>
                  <a:ea typeface="Montserrat"/>
                  <a:cs typeface="Montserrat"/>
                  <a:sym typeface="Montserrat"/>
                </a:rPr>
                <a:t>.</a:t>
              </a:r>
            </a:p>
            <a:p>
              <a:pPr lvl="0"/>
              <a:r>
                <a:rPr lang="en-US" sz="2000" dirty="0" smtClean="0">
                  <a:solidFill>
                    <a:srgbClr val="434343"/>
                  </a:solidFill>
                  <a:latin typeface="Montserrat"/>
                  <a:ea typeface="Montserrat"/>
                  <a:cs typeface="Montserrat"/>
                  <a:sym typeface="Montserrat"/>
                </a:rPr>
                <a:t>Administrator should be able to add precise answers to common questions to increase the accuracy of the service.</a:t>
              </a:r>
              <a:endParaRPr lang="en-US" sz="2800" b="1" dirty="0">
                <a:solidFill>
                  <a:srgbClr val="434343"/>
                </a:solidFill>
                <a:latin typeface="Montserrat"/>
                <a:ea typeface="Montserrat"/>
                <a:cs typeface="Montserrat"/>
                <a:sym typeface="Montserrat"/>
              </a:endParaRPr>
            </a:p>
          </p:txBody>
        </p:sp>
        <p:sp>
          <p:nvSpPr>
            <p:cNvPr id="98" name="Oval 97"/>
            <p:cNvSpPr/>
            <p:nvPr/>
          </p:nvSpPr>
          <p:spPr>
            <a:xfrm>
              <a:off x="22679370" y="8779427"/>
              <a:ext cx="691877"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smtClean="0">
                  <a:solidFill>
                    <a:schemeClr val="bg1"/>
                  </a:solidFill>
                  <a:latin typeface="Montserrat"/>
                  <a:sym typeface="Montserrat"/>
                </a:rPr>
                <a:t>2</a:t>
              </a:r>
              <a:endParaRPr lang="en-US" sz="3200" dirty="0">
                <a:solidFill>
                  <a:schemeClr val="bg1"/>
                </a:solidFill>
              </a:endParaRPr>
            </a:p>
          </p:txBody>
        </p:sp>
      </p:grpSp>
      <p:grpSp>
        <p:nvGrpSpPr>
          <p:cNvPr id="94" name="Group 93"/>
          <p:cNvGrpSpPr/>
          <p:nvPr/>
        </p:nvGrpSpPr>
        <p:grpSpPr>
          <a:xfrm>
            <a:off x="22733429" y="15591341"/>
            <a:ext cx="8830584" cy="1046440"/>
            <a:chOff x="22753075" y="10012845"/>
            <a:chExt cx="8830584" cy="1046440"/>
          </a:xfrm>
        </p:grpSpPr>
        <p:sp>
          <p:nvSpPr>
            <p:cNvPr id="95" name="Shape 95"/>
            <p:cNvSpPr txBox="1"/>
            <p:nvPr/>
          </p:nvSpPr>
          <p:spPr>
            <a:xfrm>
              <a:off x="22753075" y="10012845"/>
              <a:ext cx="8830584" cy="1046440"/>
            </a:xfrm>
            <a:prstGeom prst="rect">
              <a:avLst/>
            </a:prstGeom>
            <a:noFill/>
            <a:ln>
              <a:noFill/>
            </a:ln>
          </p:spPr>
          <p:txBody>
            <a:bodyPr lIns="1188720" tIns="0" rIns="0" bIns="0" anchor="t" anchorCtr="0">
              <a:spAutoFit/>
            </a:bodyPr>
            <a:lstStyle/>
            <a:p>
              <a:pPr lvl="0"/>
              <a:r>
                <a:rPr lang="en-US" sz="2800" b="1" dirty="0" smtClean="0">
                  <a:solidFill>
                    <a:srgbClr val="434343"/>
                  </a:solidFill>
                  <a:latin typeface="Montserrat"/>
                  <a:ea typeface="Montserrat"/>
                  <a:cs typeface="Montserrat"/>
                  <a:sym typeface="Montserrat"/>
                </a:rPr>
                <a:t>Control user access and privileges</a:t>
              </a:r>
              <a:r>
                <a:rPr lang="en-US" sz="2800" b="1" dirty="0" smtClean="0">
                  <a:solidFill>
                    <a:srgbClr val="434343"/>
                  </a:solidFill>
                  <a:latin typeface="Montserrat"/>
                  <a:ea typeface="Montserrat"/>
                  <a:cs typeface="Montserrat"/>
                  <a:sym typeface="Montserrat"/>
                </a:rPr>
                <a:t>.</a:t>
              </a:r>
            </a:p>
            <a:p>
              <a:pPr lvl="0"/>
              <a:r>
                <a:rPr lang="en-US" sz="2000" dirty="0" smtClean="0">
                  <a:solidFill>
                    <a:srgbClr val="434343"/>
                  </a:solidFill>
                  <a:latin typeface="Montserrat"/>
                  <a:ea typeface="Montserrat"/>
                  <a:cs typeface="Montserrat"/>
                  <a:sym typeface="Montserrat"/>
                </a:rPr>
                <a:t>Administrators should be able lock, unlock, activate, and deactivate regular users.</a:t>
              </a:r>
              <a:endParaRPr lang="en-US" sz="2000" dirty="0">
                <a:solidFill>
                  <a:srgbClr val="434343"/>
                </a:solidFill>
                <a:latin typeface="Montserrat"/>
                <a:ea typeface="Montserrat"/>
                <a:cs typeface="Montserrat"/>
                <a:sym typeface="Montserrat"/>
              </a:endParaRPr>
            </a:p>
          </p:txBody>
        </p:sp>
        <p:sp>
          <p:nvSpPr>
            <p:cNvPr id="96" name="Oval 95"/>
            <p:cNvSpPr/>
            <p:nvPr/>
          </p:nvSpPr>
          <p:spPr>
            <a:xfrm>
              <a:off x="22753075" y="10012845"/>
              <a:ext cx="689192"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smtClean="0">
                  <a:solidFill>
                    <a:schemeClr val="bg1"/>
                  </a:solidFill>
                  <a:latin typeface="Montserrat"/>
                  <a:sym typeface="Montserrat"/>
                </a:rPr>
                <a:t>3</a:t>
              </a:r>
              <a:endParaRPr lang="en-US" sz="3200" dirty="0">
                <a:solidFill>
                  <a:schemeClr val="bg1"/>
                </a:solidFill>
              </a:endParaRPr>
            </a:p>
          </p:txBody>
        </p:sp>
      </p:grpSp>
      <p:sp>
        <p:nvSpPr>
          <p:cNvPr id="101" name="Shape 95"/>
          <p:cNvSpPr txBox="1"/>
          <p:nvPr/>
        </p:nvSpPr>
        <p:spPr>
          <a:xfrm>
            <a:off x="1236406" y="23340490"/>
            <a:ext cx="8828794" cy="3323987"/>
          </a:xfrm>
          <a:prstGeom prst="rect">
            <a:avLst/>
          </a:prstGeom>
          <a:noFill/>
          <a:ln>
            <a:noFill/>
          </a:ln>
        </p:spPr>
        <p:txBody>
          <a:bodyPr wrap="square" lIns="0" tIns="0" rIns="0" bIns="0" anchor="t" anchorCtr="0">
            <a:spAutoFit/>
          </a:bodyPr>
          <a:lstStyle/>
          <a:p>
            <a:pPr lvl="0"/>
            <a:r>
              <a:rPr lang="en-US" sz="2400" dirty="0" err="1" smtClean="0">
                <a:solidFill>
                  <a:srgbClr val="434343"/>
                </a:solidFill>
                <a:latin typeface="Montserrat"/>
                <a:ea typeface="Montserrat"/>
                <a:cs typeface="Montserrat"/>
                <a:sym typeface="Montserrat"/>
              </a:rPr>
              <a:t>Legal</a:t>
            </a:r>
            <a:r>
              <a:rPr lang="en-US" sz="2400" dirty="0" err="1" smtClean="0">
                <a:solidFill>
                  <a:srgbClr val="FF0000"/>
                </a:solidFill>
                <a:latin typeface="Montserrat"/>
                <a:ea typeface="Montserrat"/>
                <a:cs typeface="Montserrat"/>
                <a:sym typeface="Montserrat"/>
              </a:rPr>
              <a:t>Wise</a:t>
            </a:r>
            <a:r>
              <a:rPr lang="en-US" sz="2400" dirty="0" smtClean="0">
                <a:solidFill>
                  <a:srgbClr val="FF0000"/>
                </a:solidFill>
                <a:latin typeface="Montserrat"/>
                <a:ea typeface="Montserrat"/>
                <a:cs typeface="Montserrat"/>
                <a:sym typeface="Montserrat"/>
              </a:rPr>
              <a:t> 2.0</a:t>
            </a:r>
            <a:r>
              <a:rPr lang="en-US" sz="2400" dirty="0" smtClean="0">
                <a:solidFill>
                  <a:srgbClr val="434343"/>
                </a:solidFill>
                <a:latin typeface="Montserrat"/>
                <a:ea typeface="Montserrat"/>
                <a:cs typeface="Montserrat"/>
                <a:sym typeface="Montserrat"/>
              </a:rPr>
              <a:t> is a web application built and hosted on </a:t>
            </a:r>
            <a:r>
              <a:rPr lang="en-US" sz="2400" dirty="0">
                <a:solidFill>
                  <a:srgbClr val="0070C0"/>
                </a:solidFill>
                <a:latin typeface="Montserrat"/>
                <a:ea typeface="Montserrat"/>
                <a:cs typeface="Montserrat"/>
                <a:sym typeface="Montserrat"/>
              </a:rPr>
              <a:t>IBM </a:t>
            </a:r>
            <a:r>
              <a:rPr lang="en-US" sz="2400" dirty="0" err="1">
                <a:solidFill>
                  <a:srgbClr val="0070C0"/>
                </a:solidFill>
                <a:latin typeface="Montserrat"/>
                <a:ea typeface="Montserrat"/>
                <a:cs typeface="Montserrat"/>
                <a:sym typeface="Montserrat"/>
              </a:rPr>
              <a:t>BlueMix</a:t>
            </a:r>
            <a:r>
              <a:rPr lang="en-US" sz="2400" dirty="0">
                <a:solidFill>
                  <a:srgbClr val="0070C0"/>
                </a:solidFill>
                <a:latin typeface="Montserrat"/>
                <a:ea typeface="Montserrat"/>
                <a:cs typeface="Montserrat"/>
                <a:sym typeface="Montserrat"/>
              </a:rPr>
              <a:t>™</a:t>
            </a:r>
            <a:r>
              <a:rPr lang="en-US" sz="2400" dirty="0">
                <a:solidFill>
                  <a:srgbClr val="434343"/>
                </a:solidFill>
                <a:latin typeface="Montserrat"/>
                <a:ea typeface="Montserrat"/>
                <a:cs typeface="Montserrat"/>
                <a:sym typeface="Montserrat"/>
              </a:rPr>
              <a:t> </a:t>
            </a:r>
            <a:r>
              <a:rPr lang="en-US" sz="2400" dirty="0" smtClean="0">
                <a:solidFill>
                  <a:srgbClr val="434343"/>
                </a:solidFill>
                <a:latin typeface="Montserrat"/>
                <a:ea typeface="Montserrat"/>
                <a:cs typeface="Montserrat"/>
                <a:sym typeface="Montserrat"/>
              </a:rPr>
              <a:t>(PaaS) and written in </a:t>
            </a:r>
            <a:r>
              <a:rPr lang="en-US" sz="2400" dirty="0" smtClean="0">
                <a:solidFill>
                  <a:srgbClr val="0070C0"/>
                </a:solidFill>
                <a:latin typeface="Montserrat"/>
                <a:ea typeface="Montserrat"/>
                <a:cs typeface="Montserrat"/>
                <a:sym typeface="Montserrat"/>
              </a:rPr>
              <a:t>Java</a:t>
            </a:r>
            <a:r>
              <a:rPr lang="en-US" sz="2400" dirty="0" smtClean="0">
                <a:solidFill>
                  <a:srgbClr val="434343"/>
                </a:solidFill>
                <a:latin typeface="Montserrat"/>
                <a:ea typeface="Montserrat"/>
                <a:cs typeface="Montserrat"/>
                <a:sym typeface="Montserrat"/>
              </a:rPr>
              <a:t>, using </a:t>
            </a:r>
            <a:r>
              <a:rPr lang="en-US" sz="2400" dirty="0" smtClean="0">
                <a:solidFill>
                  <a:srgbClr val="0070C0"/>
                </a:solidFill>
                <a:latin typeface="Montserrat"/>
                <a:ea typeface="Montserrat"/>
                <a:cs typeface="Montserrat"/>
                <a:sym typeface="Montserrat"/>
              </a:rPr>
              <a:t>Liberty</a:t>
            </a:r>
            <a:r>
              <a:rPr lang="en-US" sz="2400" dirty="0" smtClean="0">
                <a:solidFill>
                  <a:srgbClr val="434343"/>
                </a:solidFill>
                <a:latin typeface="Montserrat"/>
                <a:ea typeface="Montserrat"/>
                <a:cs typeface="Montserrat"/>
                <a:sym typeface="Montserrat"/>
              </a:rPr>
              <a:t> profile as runtime. </a:t>
            </a:r>
            <a:r>
              <a:rPr lang="en-US" sz="2400" dirty="0" smtClean="0">
                <a:solidFill>
                  <a:srgbClr val="4A86E8"/>
                </a:solidFill>
                <a:latin typeface="Montserrat"/>
                <a:ea typeface="Montserrat"/>
                <a:cs typeface="Montserrat"/>
                <a:sym typeface="Montserrat"/>
              </a:rPr>
              <a:t>Apache Maven</a:t>
            </a:r>
            <a:r>
              <a:rPr lang="en-US" sz="2400" dirty="0" smtClean="0">
                <a:solidFill>
                  <a:srgbClr val="434343"/>
                </a:solidFill>
                <a:latin typeface="Montserrat"/>
                <a:ea typeface="Montserrat"/>
                <a:cs typeface="Montserrat"/>
                <a:sym typeface="Montserrat"/>
              </a:rPr>
              <a:t> is used as building profile. The </a:t>
            </a:r>
            <a:r>
              <a:rPr lang="en-US" sz="2400" dirty="0" smtClean="0">
                <a:solidFill>
                  <a:srgbClr val="434343"/>
                </a:solidFill>
                <a:latin typeface="Montserrat"/>
                <a:ea typeface="Montserrat"/>
                <a:cs typeface="Montserrat"/>
                <a:sym typeface="Montserrat"/>
              </a:rPr>
              <a:t>Watson </a:t>
            </a:r>
            <a:r>
              <a:rPr lang="en-US" sz="2400" dirty="0" smtClean="0">
                <a:solidFill>
                  <a:srgbClr val="0070C0"/>
                </a:solidFill>
                <a:latin typeface="Montserrat"/>
                <a:ea typeface="Montserrat"/>
                <a:cs typeface="Montserrat"/>
                <a:sym typeface="Montserrat"/>
              </a:rPr>
              <a:t>Retrieve and Rank</a:t>
            </a:r>
            <a:r>
              <a:rPr lang="en-US" sz="2400" dirty="0" smtClean="0">
                <a:solidFill>
                  <a:srgbClr val="434343"/>
                </a:solidFill>
                <a:latin typeface="Montserrat"/>
                <a:ea typeface="Montserrat"/>
                <a:cs typeface="Montserrat"/>
                <a:sym typeface="Montserrat"/>
              </a:rPr>
              <a:t> and </a:t>
            </a:r>
            <a:r>
              <a:rPr lang="en-US" sz="2400" dirty="0" smtClean="0">
                <a:solidFill>
                  <a:srgbClr val="0070C0"/>
                </a:solidFill>
                <a:latin typeface="Montserrat"/>
                <a:ea typeface="Montserrat"/>
                <a:cs typeface="Montserrat"/>
                <a:sym typeface="Montserrat"/>
              </a:rPr>
              <a:t>Document Conversion</a:t>
            </a:r>
            <a:r>
              <a:rPr lang="en-US" sz="2400" dirty="0" smtClean="0">
                <a:solidFill>
                  <a:srgbClr val="434343"/>
                </a:solidFill>
                <a:latin typeface="Montserrat"/>
                <a:ea typeface="Montserrat"/>
                <a:cs typeface="Montserrat"/>
                <a:sym typeface="Montserrat"/>
              </a:rPr>
              <a:t> services are used to aid in the indexing and document conversion processes. </a:t>
            </a:r>
            <a:r>
              <a:rPr lang="en-US" sz="2400" dirty="0" err="1" smtClean="0">
                <a:solidFill>
                  <a:srgbClr val="0070C0"/>
                </a:solidFill>
                <a:latin typeface="Montserrat"/>
                <a:ea typeface="Montserrat"/>
                <a:cs typeface="Montserrat"/>
                <a:sym typeface="Montserrat"/>
              </a:rPr>
              <a:t>ElephantSQL</a:t>
            </a:r>
            <a:r>
              <a:rPr lang="en-US" sz="2400" dirty="0" smtClean="0">
                <a:solidFill>
                  <a:srgbClr val="434343"/>
                </a:solidFill>
                <a:latin typeface="Montserrat"/>
                <a:ea typeface="Montserrat"/>
                <a:cs typeface="Montserrat"/>
                <a:sym typeface="Montserrat"/>
              </a:rPr>
              <a:t> </a:t>
            </a:r>
            <a:r>
              <a:rPr lang="en-US" sz="2400" dirty="0" smtClean="0">
                <a:solidFill>
                  <a:srgbClr val="434343"/>
                </a:solidFill>
                <a:latin typeface="Montserrat"/>
                <a:ea typeface="Montserrat"/>
                <a:cs typeface="Montserrat"/>
                <a:sym typeface="Montserrat"/>
              </a:rPr>
              <a:t>is used as the database hosting service, which leverages the </a:t>
            </a:r>
            <a:r>
              <a:rPr lang="en-US" sz="2400" dirty="0" err="1" smtClean="0">
                <a:solidFill>
                  <a:srgbClr val="0070C0"/>
                </a:solidFill>
                <a:latin typeface="Montserrat"/>
                <a:ea typeface="Montserrat"/>
                <a:cs typeface="Montserrat"/>
                <a:sym typeface="Montserrat"/>
              </a:rPr>
              <a:t>PostgesSQL</a:t>
            </a:r>
            <a:r>
              <a:rPr lang="en-US" sz="2400" dirty="0" smtClean="0">
                <a:solidFill>
                  <a:srgbClr val="434343"/>
                </a:solidFill>
                <a:latin typeface="Montserrat"/>
                <a:ea typeface="Montserrat"/>
                <a:cs typeface="Montserrat"/>
                <a:sym typeface="Montserrat"/>
              </a:rPr>
              <a:t> DBMS as a service. All this services are integrated in the </a:t>
            </a:r>
            <a:r>
              <a:rPr lang="en-US" sz="2400" dirty="0" err="1" smtClean="0">
                <a:solidFill>
                  <a:srgbClr val="0070C0"/>
                </a:solidFill>
                <a:latin typeface="Montserrat"/>
                <a:ea typeface="Montserrat"/>
                <a:cs typeface="Montserrat"/>
                <a:sym typeface="Montserrat"/>
              </a:rPr>
              <a:t>BlueMix</a:t>
            </a:r>
            <a:r>
              <a:rPr lang="en-US" sz="2400" dirty="0" smtClean="0">
                <a:solidFill>
                  <a:srgbClr val="434343"/>
                </a:solidFill>
                <a:latin typeface="Montserrat"/>
                <a:ea typeface="Montserrat"/>
                <a:cs typeface="Montserrat"/>
                <a:sym typeface="Montserrat"/>
              </a:rPr>
              <a:t> platform.</a:t>
            </a:r>
            <a:endParaRPr lang="en-US" sz="2400" dirty="0">
              <a:solidFill>
                <a:srgbClr val="434343"/>
              </a:solidFill>
              <a:latin typeface="Montserrat"/>
              <a:ea typeface="Montserrat"/>
              <a:cs typeface="Montserrat"/>
              <a:sym typeface="Montserrat"/>
            </a:endParaRPr>
          </a:p>
        </p:txBody>
      </p:sp>
      <p:grpSp>
        <p:nvGrpSpPr>
          <p:cNvPr id="8" name="Group 7"/>
          <p:cNvGrpSpPr/>
          <p:nvPr/>
        </p:nvGrpSpPr>
        <p:grpSpPr>
          <a:xfrm>
            <a:off x="1236403" y="18963022"/>
            <a:ext cx="8808600" cy="3790449"/>
            <a:chOff x="1057135" y="8060074"/>
            <a:chExt cx="8808600" cy="3790449"/>
          </a:xfrm>
        </p:grpSpPr>
        <p:sp>
          <p:nvSpPr>
            <p:cNvPr id="69" name="Cube 68"/>
            <p:cNvSpPr/>
            <p:nvPr/>
          </p:nvSpPr>
          <p:spPr>
            <a:xfrm>
              <a:off x="4746783" y="8060074"/>
              <a:ext cx="5118952" cy="3053282"/>
            </a:xfrm>
            <a:prstGeom prst="cube">
              <a:avLst>
                <a:gd name="adj" fmla="val 487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23"/>
            <p:cNvSpPr>
              <a:spLocks/>
            </p:cNvSpPr>
            <p:nvPr/>
          </p:nvSpPr>
          <p:spPr bwMode="auto">
            <a:xfrm>
              <a:off x="4712643" y="8470552"/>
              <a:ext cx="1546225" cy="12700"/>
            </a:xfrm>
            <a:custGeom>
              <a:avLst/>
              <a:gdLst>
                <a:gd name="T0" fmla="*/ 0 w 974"/>
                <a:gd name="T1" fmla="*/ 8 h 8"/>
                <a:gd name="T2" fmla="*/ 0 w 974"/>
                <a:gd name="T3" fmla="*/ 0 h 8"/>
                <a:gd name="T4" fmla="*/ 974 w 974"/>
                <a:gd name="T5" fmla="*/ 0 h 8"/>
                <a:gd name="T6" fmla="*/ 974 w 974"/>
                <a:gd name="T7" fmla="*/ 8 h 8"/>
              </a:gdLst>
              <a:ahLst/>
              <a:cxnLst>
                <a:cxn ang="0">
                  <a:pos x="T0" y="T1"/>
                </a:cxn>
                <a:cxn ang="0">
                  <a:pos x="T2" y="T3"/>
                </a:cxn>
                <a:cxn ang="0">
                  <a:pos x="T4" y="T5"/>
                </a:cxn>
                <a:cxn ang="0">
                  <a:pos x="T6" y="T7"/>
                </a:cxn>
              </a:cxnLst>
              <a:rect l="0" t="0" r="r" b="b"/>
              <a:pathLst>
                <a:path w="974" h="8">
                  <a:moveTo>
                    <a:pt x="0" y="8"/>
                  </a:moveTo>
                  <a:lnTo>
                    <a:pt x="0" y="0"/>
                  </a:lnTo>
                  <a:lnTo>
                    <a:pt x="974" y="0"/>
                  </a:lnTo>
                  <a:lnTo>
                    <a:pt x="974"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31"/>
            <p:cNvSpPr>
              <a:spLocks noChangeArrowheads="1"/>
            </p:cNvSpPr>
            <p:nvPr/>
          </p:nvSpPr>
          <p:spPr bwMode="auto">
            <a:xfrm>
              <a:off x="4841011" y="8320346"/>
              <a:ext cx="21688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u="sng" dirty="0" err="1" smtClean="0">
                  <a:solidFill>
                    <a:srgbClr val="434343"/>
                  </a:solidFill>
                  <a:latin typeface="Montserrat"/>
                  <a:ea typeface="Montserrat"/>
                  <a:cs typeface="Montserrat"/>
                  <a:sym typeface="Alfa Slab One"/>
                </a:rPr>
                <a:t>BlueMix</a:t>
              </a:r>
              <a:r>
                <a:rPr lang="en-US" altLang="en-US" u="sng" dirty="0" smtClean="0">
                  <a:solidFill>
                    <a:srgbClr val="434343"/>
                  </a:solidFill>
                  <a:latin typeface="Montserrat"/>
                  <a:ea typeface="Montserrat"/>
                  <a:cs typeface="Montserrat"/>
                  <a:sym typeface="Alfa Slab One"/>
                </a:rPr>
                <a:t> (PaaS) Instance</a:t>
              </a:r>
              <a:endParaRPr lang="en-US" altLang="en-US" u="sng" dirty="0">
                <a:solidFill>
                  <a:srgbClr val="434343"/>
                </a:solidFill>
                <a:latin typeface="Montserrat"/>
                <a:ea typeface="Montserrat"/>
                <a:cs typeface="Montserrat"/>
                <a:sym typeface="Alfa Slab One"/>
              </a:endParaRPr>
            </a:p>
          </p:txBody>
        </p:sp>
        <p:sp>
          <p:nvSpPr>
            <p:cNvPr id="72" name="Cube 71"/>
            <p:cNvSpPr/>
            <p:nvPr/>
          </p:nvSpPr>
          <p:spPr>
            <a:xfrm>
              <a:off x="1057135" y="8064204"/>
              <a:ext cx="2840494" cy="1736546"/>
            </a:xfrm>
            <a:prstGeom prst="cube">
              <a:avLst>
                <a:gd name="adj" fmla="val 8648"/>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31"/>
            <p:cNvSpPr>
              <a:spLocks noChangeArrowheads="1"/>
            </p:cNvSpPr>
            <p:nvPr/>
          </p:nvSpPr>
          <p:spPr bwMode="auto">
            <a:xfrm>
              <a:off x="1183934" y="8320346"/>
              <a:ext cx="12006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u="sng" dirty="0" smtClean="0">
                  <a:solidFill>
                    <a:srgbClr val="434343"/>
                  </a:solidFill>
                  <a:latin typeface="Montserrat"/>
                  <a:ea typeface="Montserrat"/>
                  <a:cs typeface="Montserrat"/>
                  <a:sym typeface="Alfa Slab One"/>
                </a:rPr>
                <a:t>Client Device</a:t>
              </a:r>
              <a:endParaRPr lang="en-US" altLang="en-US" u="sng" dirty="0">
                <a:solidFill>
                  <a:srgbClr val="434343"/>
                </a:solidFill>
                <a:latin typeface="Montserrat"/>
                <a:ea typeface="Montserrat"/>
                <a:cs typeface="Montserrat"/>
                <a:sym typeface="Alfa Slab One"/>
              </a:endParaRPr>
            </a:p>
          </p:txBody>
        </p:sp>
        <p:grpSp>
          <p:nvGrpSpPr>
            <p:cNvPr id="90" name="Group 89"/>
            <p:cNvGrpSpPr/>
            <p:nvPr/>
          </p:nvGrpSpPr>
          <p:grpSpPr>
            <a:xfrm>
              <a:off x="4930119" y="9940172"/>
              <a:ext cx="2130733" cy="836379"/>
              <a:chOff x="390111" y="3964221"/>
              <a:chExt cx="2130733" cy="836379"/>
            </a:xfrm>
          </p:grpSpPr>
          <p:sp>
            <p:nvSpPr>
              <p:cNvPr id="102" name="Rectangle 101"/>
              <p:cNvSpPr/>
              <p:nvPr/>
            </p:nvSpPr>
            <p:spPr>
              <a:xfrm>
                <a:off x="682900" y="3964221"/>
                <a:ext cx="1837944" cy="836379"/>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smtClean="0">
                    <a:solidFill>
                      <a:srgbClr val="434343"/>
                    </a:solidFill>
                    <a:latin typeface="Montserrat"/>
                    <a:sym typeface="Alfa Slab One"/>
                  </a:rPr>
                  <a:t>Retrieve and Rank</a:t>
                </a:r>
                <a:endParaRPr lang="en-US" dirty="0"/>
              </a:p>
            </p:txBody>
          </p:sp>
          <p:grpSp>
            <p:nvGrpSpPr>
              <p:cNvPr id="103" name="Group 102"/>
              <p:cNvGrpSpPr/>
              <p:nvPr/>
            </p:nvGrpSpPr>
            <p:grpSpPr>
              <a:xfrm>
                <a:off x="390111" y="4140094"/>
                <a:ext cx="613334" cy="484632"/>
                <a:chOff x="739978" y="4967013"/>
                <a:chExt cx="613334" cy="484632"/>
              </a:xfrm>
            </p:grpSpPr>
            <p:sp>
              <p:nvSpPr>
                <p:cNvPr id="104" name="Rectangle 103"/>
                <p:cNvSpPr/>
                <p:nvPr/>
              </p:nvSpPr>
              <p:spPr>
                <a:xfrm>
                  <a:off x="739979" y="4967013"/>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39978" y="5279730"/>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6" name="Group 105"/>
            <p:cNvGrpSpPr/>
            <p:nvPr/>
          </p:nvGrpSpPr>
          <p:grpSpPr>
            <a:xfrm>
              <a:off x="7355333" y="9940173"/>
              <a:ext cx="2130733" cy="836379"/>
              <a:chOff x="390111" y="3964221"/>
              <a:chExt cx="2130733" cy="836379"/>
            </a:xfrm>
          </p:grpSpPr>
          <p:sp>
            <p:nvSpPr>
              <p:cNvPr id="107" name="Rectangle 106"/>
              <p:cNvSpPr/>
              <p:nvPr/>
            </p:nvSpPr>
            <p:spPr>
              <a:xfrm>
                <a:off x="682900" y="3964221"/>
                <a:ext cx="1837944" cy="836379"/>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smtClean="0">
                    <a:solidFill>
                      <a:srgbClr val="434343"/>
                    </a:solidFill>
                    <a:latin typeface="Montserrat"/>
                    <a:sym typeface="Alfa Slab One"/>
                  </a:rPr>
                  <a:t>Document Conversion</a:t>
                </a:r>
                <a:endParaRPr lang="en-US" dirty="0"/>
              </a:p>
            </p:txBody>
          </p:sp>
          <p:grpSp>
            <p:nvGrpSpPr>
              <p:cNvPr id="111" name="Group 110"/>
              <p:cNvGrpSpPr/>
              <p:nvPr/>
            </p:nvGrpSpPr>
            <p:grpSpPr>
              <a:xfrm>
                <a:off x="390111" y="4140094"/>
                <a:ext cx="613334" cy="484632"/>
                <a:chOff x="739978" y="4967013"/>
                <a:chExt cx="613334" cy="484632"/>
              </a:xfrm>
            </p:grpSpPr>
            <p:sp>
              <p:nvSpPr>
                <p:cNvPr id="112" name="Rectangle 111"/>
                <p:cNvSpPr/>
                <p:nvPr/>
              </p:nvSpPr>
              <p:spPr>
                <a:xfrm>
                  <a:off x="739979" y="4967013"/>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739978" y="5279730"/>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4" name="Group 113"/>
            <p:cNvGrpSpPr/>
            <p:nvPr/>
          </p:nvGrpSpPr>
          <p:grpSpPr>
            <a:xfrm>
              <a:off x="4932511" y="8746207"/>
              <a:ext cx="2130733" cy="836379"/>
              <a:chOff x="390111" y="3964221"/>
              <a:chExt cx="2130733" cy="836379"/>
            </a:xfrm>
          </p:grpSpPr>
          <p:sp>
            <p:nvSpPr>
              <p:cNvPr id="115" name="Rectangle 114"/>
              <p:cNvSpPr/>
              <p:nvPr/>
            </p:nvSpPr>
            <p:spPr>
              <a:xfrm>
                <a:off x="682900" y="3964221"/>
                <a:ext cx="1837944" cy="836379"/>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smtClean="0">
                    <a:solidFill>
                      <a:srgbClr val="434343"/>
                    </a:solidFill>
                    <a:latin typeface="Montserrat"/>
                    <a:sym typeface="Alfa Slab One"/>
                  </a:rPr>
                  <a:t>Liberty for Java</a:t>
                </a:r>
                <a:endParaRPr lang="en-US" dirty="0"/>
              </a:p>
            </p:txBody>
          </p:sp>
          <p:grpSp>
            <p:nvGrpSpPr>
              <p:cNvPr id="116" name="Group 115"/>
              <p:cNvGrpSpPr/>
              <p:nvPr/>
            </p:nvGrpSpPr>
            <p:grpSpPr>
              <a:xfrm>
                <a:off x="390111" y="4140094"/>
                <a:ext cx="613334" cy="484632"/>
                <a:chOff x="739978" y="4967013"/>
                <a:chExt cx="613334" cy="484632"/>
              </a:xfrm>
            </p:grpSpPr>
            <p:sp>
              <p:nvSpPr>
                <p:cNvPr id="117" name="Rectangle 116"/>
                <p:cNvSpPr/>
                <p:nvPr/>
              </p:nvSpPr>
              <p:spPr>
                <a:xfrm>
                  <a:off x="739979" y="4967013"/>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39978" y="5279730"/>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7355333" y="8746206"/>
              <a:ext cx="2126071" cy="836379"/>
              <a:chOff x="390111" y="3964221"/>
              <a:chExt cx="2126071" cy="836379"/>
            </a:xfrm>
          </p:grpSpPr>
          <p:sp>
            <p:nvSpPr>
              <p:cNvPr id="120" name="Rectangle 119"/>
              <p:cNvSpPr/>
              <p:nvPr/>
            </p:nvSpPr>
            <p:spPr>
              <a:xfrm>
                <a:off x="682900" y="3964221"/>
                <a:ext cx="1833282" cy="836379"/>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err="1" smtClean="0">
                    <a:solidFill>
                      <a:srgbClr val="434343"/>
                    </a:solidFill>
                    <a:latin typeface="Montserrat"/>
                    <a:sym typeface="Alfa Slab One"/>
                  </a:rPr>
                  <a:t>ElephantSQL</a:t>
                </a:r>
                <a:endParaRPr lang="en-US" dirty="0"/>
              </a:p>
            </p:txBody>
          </p:sp>
          <p:grpSp>
            <p:nvGrpSpPr>
              <p:cNvPr id="121" name="Group 120"/>
              <p:cNvGrpSpPr/>
              <p:nvPr/>
            </p:nvGrpSpPr>
            <p:grpSpPr>
              <a:xfrm>
                <a:off x="390111" y="4140094"/>
                <a:ext cx="613334" cy="484632"/>
                <a:chOff x="739978" y="4967013"/>
                <a:chExt cx="613334" cy="484632"/>
              </a:xfrm>
            </p:grpSpPr>
            <p:sp>
              <p:nvSpPr>
                <p:cNvPr id="122" name="Rectangle 121"/>
                <p:cNvSpPr/>
                <p:nvPr/>
              </p:nvSpPr>
              <p:spPr>
                <a:xfrm>
                  <a:off x="739979" y="4967013"/>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739978" y="5279730"/>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4" name="Group 123"/>
            <p:cNvGrpSpPr/>
            <p:nvPr/>
          </p:nvGrpSpPr>
          <p:grpSpPr>
            <a:xfrm>
              <a:off x="1243296" y="8750336"/>
              <a:ext cx="2130733" cy="836379"/>
              <a:chOff x="390111" y="3964221"/>
              <a:chExt cx="2130733" cy="836379"/>
            </a:xfrm>
          </p:grpSpPr>
          <p:sp>
            <p:nvSpPr>
              <p:cNvPr id="125" name="Rectangle 124"/>
              <p:cNvSpPr/>
              <p:nvPr/>
            </p:nvSpPr>
            <p:spPr>
              <a:xfrm>
                <a:off x="682900" y="3964221"/>
                <a:ext cx="1837944" cy="836379"/>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smtClean="0">
                    <a:solidFill>
                      <a:srgbClr val="434343"/>
                    </a:solidFill>
                    <a:latin typeface="Montserrat"/>
                    <a:sym typeface="Alfa Slab One"/>
                  </a:rPr>
                  <a:t>Web Browser</a:t>
                </a:r>
                <a:endParaRPr lang="en-US" dirty="0"/>
              </a:p>
            </p:txBody>
          </p:sp>
          <p:grpSp>
            <p:nvGrpSpPr>
              <p:cNvPr id="126" name="Group 125"/>
              <p:cNvGrpSpPr/>
              <p:nvPr/>
            </p:nvGrpSpPr>
            <p:grpSpPr>
              <a:xfrm>
                <a:off x="390111" y="4140094"/>
                <a:ext cx="613334" cy="484632"/>
                <a:chOff x="739978" y="4967013"/>
                <a:chExt cx="613334" cy="484632"/>
              </a:xfrm>
            </p:grpSpPr>
            <p:sp>
              <p:nvSpPr>
                <p:cNvPr id="127" name="Rectangle 126"/>
                <p:cNvSpPr/>
                <p:nvPr/>
              </p:nvSpPr>
              <p:spPr>
                <a:xfrm>
                  <a:off x="739979" y="4967013"/>
                  <a:ext cx="613333" cy="171915"/>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39978" y="5279730"/>
                  <a:ext cx="613333" cy="171915"/>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9" name="Cube 128"/>
            <p:cNvSpPr/>
            <p:nvPr/>
          </p:nvSpPr>
          <p:spPr>
            <a:xfrm>
              <a:off x="1057135" y="10113977"/>
              <a:ext cx="2840494" cy="1736546"/>
            </a:xfrm>
            <a:prstGeom prst="cube">
              <a:avLst>
                <a:gd name="adj" fmla="val 8648"/>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31"/>
            <p:cNvSpPr>
              <a:spLocks noChangeArrowheads="1"/>
            </p:cNvSpPr>
            <p:nvPr/>
          </p:nvSpPr>
          <p:spPr bwMode="auto">
            <a:xfrm>
              <a:off x="1183934" y="10370119"/>
              <a:ext cx="12583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u="sng" dirty="0" smtClean="0">
                  <a:solidFill>
                    <a:srgbClr val="434343"/>
                  </a:solidFill>
                  <a:latin typeface="Montserrat"/>
                  <a:ea typeface="Montserrat"/>
                  <a:cs typeface="Montserrat"/>
                  <a:sym typeface="Alfa Slab One"/>
                </a:rPr>
                <a:t>Client System</a:t>
              </a:r>
              <a:endParaRPr lang="en-US" altLang="en-US" u="sng" dirty="0">
                <a:solidFill>
                  <a:srgbClr val="434343"/>
                </a:solidFill>
                <a:latin typeface="Montserrat"/>
                <a:ea typeface="Montserrat"/>
                <a:cs typeface="Montserrat"/>
                <a:sym typeface="Alfa Slab One"/>
              </a:endParaRPr>
            </a:p>
          </p:txBody>
        </p:sp>
        <p:grpSp>
          <p:nvGrpSpPr>
            <p:cNvPr id="131" name="Group 130"/>
            <p:cNvGrpSpPr/>
            <p:nvPr/>
          </p:nvGrpSpPr>
          <p:grpSpPr>
            <a:xfrm>
              <a:off x="1243296" y="10800109"/>
              <a:ext cx="2130733" cy="836379"/>
              <a:chOff x="390111" y="3964221"/>
              <a:chExt cx="2130733" cy="836379"/>
            </a:xfrm>
          </p:grpSpPr>
          <p:sp>
            <p:nvSpPr>
              <p:cNvPr id="132" name="Rectangle 131"/>
              <p:cNvSpPr/>
              <p:nvPr/>
            </p:nvSpPr>
            <p:spPr>
              <a:xfrm>
                <a:off x="682900" y="3964221"/>
                <a:ext cx="1837944" cy="836379"/>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smtClean="0">
                    <a:solidFill>
                      <a:srgbClr val="434343"/>
                    </a:solidFill>
                    <a:latin typeface="Montserrat"/>
                    <a:sym typeface="Alfa Slab One"/>
                  </a:rPr>
                  <a:t>API Caller</a:t>
                </a:r>
                <a:endParaRPr lang="en-US" dirty="0"/>
              </a:p>
            </p:txBody>
          </p:sp>
          <p:grpSp>
            <p:nvGrpSpPr>
              <p:cNvPr id="133" name="Group 132"/>
              <p:cNvGrpSpPr/>
              <p:nvPr/>
            </p:nvGrpSpPr>
            <p:grpSpPr>
              <a:xfrm>
                <a:off x="390111" y="4140094"/>
                <a:ext cx="613334" cy="484632"/>
                <a:chOff x="739978" y="4967013"/>
                <a:chExt cx="613334" cy="484632"/>
              </a:xfrm>
            </p:grpSpPr>
            <p:sp>
              <p:nvSpPr>
                <p:cNvPr id="134" name="Rectangle 133"/>
                <p:cNvSpPr/>
                <p:nvPr/>
              </p:nvSpPr>
              <p:spPr>
                <a:xfrm>
                  <a:off x="739979" y="4967013"/>
                  <a:ext cx="613333" cy="171915"/>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739978" y="5279730"/>
                  <a:ext cx="613333" cy="171915"/>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36" name="Straight Arrow Connector 135"/>
            <p:cNvCxnSpPr>
              <a:stCxn id="125" idx="3"/>
              <a:endCxn id="115" idx="1"/>
            </p:cNvCxnSpPr>
            <p:nvPr/>
          </p:nvCxnSpPr>
          <p:spPr>
            <a:xfrm flipV="1">
              <a:off x="3374029" y="9164397"/>
              <a:ext cx="1851271" cy="4129"/>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2" idx="3"/>
              <a:endCxn id="118" idx="2"/>
            </p:cNvCxnSpPr>
            <p:nvPr/>
          </p:nvCxnSpPr>
          <p:spPr>
            <a:xfrm flipV="1">
              <a:off x="3374029" y="9406712"/>
              <a:ext cx="1865149" cy="1811587"/>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02" idx="0"/>
              <a:endCxn id="115" idx="2"/>
            </p:cNvCxnSpPr>
            <p:nvPr/>
          </p:nvCxnSpPr>
          <p:spPr>
            <a:xfrm flipV="1">
              <a:off x="6141880" y="9582586"/>
              <a:ext cx="2392" cy="357586"/>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7" idx="0"/>
            </p:cNvCxnSpPr>
            <p:nvPr/>
          </p:nvCxnSpPr>
          <p:spPr>
            <a:xfrm flipH="1" flipV="1">
              <a:off x="7060852" y="9582584"/>
              <a:ext cx="1506242" cy="357589"/>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20" idx="1"/>
              <a:endCxn id="115" idx="3"/>
            </p:cNvCxnSpPr>
            <p:nvPr/>
          </p:nvCxnSpPr>
          <p:spPr>
            <a:xfrm flipH="1">
              <a:off x="7063244" y="9164396"/>
              <a:ext cx="584878" cy="1"/>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9" name="Rectangle 31"/>
            <p:cNvSpPr>
              <a:spLocks noChangeArrowheads="1"/>
            </p:cNvSpPr>
            <p:nvPr/>
          </p:nvSpPr>
          <p:spPr bwMode="auto">
            <a:xfrm>
              <a:off x="4001956" y="9035531"/>
              <a:ext cx="637643" cy="215444"/>
            </a:xfrm>
            <a:prstGeom prst="rect">
              <a:avLst/>
            </a:prstGeom>
            <a:solidFill>
              <a:schemeClr val="bg1">
                <a:alpha val="75000"/>
              </a:schemeClr>
            </a:solidFill>
            <a:ln>
              <a:noFill/>
            </a:ln>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smtClean="0">
                  <a:solidFill>
                    <a:srgbClr val="434343"/>
                  </a:solidFill>
                  <a:latin typeface="Montserrat"/>
                  <a:ea typeface="Montserrat"/>
                  <a:cs typeface="Montserrat"/>
                  <a:sym typeface="Alfa Slab One"/>
                </a:rPr>
                <a:t>HTTP</a:t>
              </a:r>
              <a:endParaRPr lang="en-US" altLang="en-US" dirty="0">
                <a:solidFill>
                  <a:srgbClr val="434343"/>
                </a:solidFill>
                <a:latin typeface="Montserrat"/>
                <a:ea typeface="Montserrat"/>
                <a:cs typeface="Montserrat"/>
                <a:sym typeface="Alfa Slab One"/>
              </a:endParaRPr>
            </a:p>
          </p:txBody>
        </p:sp>
        <p:sp>
          <p:nvSpPr>
            <p:cNvPr id="152" name="Rectangle 31"/>
            <p:cNvSpPr>
              <a:spLocks noChangeArrowheads="1"/>
            </p:cNvSpPr>
            <p:nvPr/>
          </p:nvSpPr>
          <p:spPr bwMode="auto">
            <a:xfrm>
              <a:off x="4004811" y="10145387"/>
              <a:ext cx="634789" cy="369332"/>
            </a:xfrm>
            <a:prstGeom prst="rect">
              <a:avLst/>
            </a:prstGeom>
            <a:solidFill>
              <a:schemeClr val="bg1">
                <a:alpha val="75000"/>
              </a:schemeClr>
            </a:solidFill>
            <a:ln w="9525">
              <a:noFill/>
              <a:miter lim="800000"/>
              <a:headEnd/>
              <a:tailEnd/>
            </a:ln>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smtClean="0">
                  <a:solidFill>
                    <a:srgbClr val="434343"/>
                  </a:solidFill>
                  <a:latin typeface="Montserrat"/>
                  <a:ea typeface="Montserrat"/>
                  <a:cs typeface="Montserrat"/>
                  <a:sym typeface="Alfa Slab One"/>
                </a:rPr>
                <a:t>&lt;&lt;REST&gt;&gt;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smtClean="0">
                  <a:solidFill>
                    <a:srgbClr val="434343"/>
                  </a:solidFill>
                  <a:latin typeface="Montserrat"/>
                  <a:ea typeface="Montserrat"/>
                  <a:cs typeface="Montserrat"/>
                  <a:sym typeface="Alfa Slab One"/>
                </a:rPr>
                <a:t>HTTP</a:t>
              </a:r>
              <a:endParaRPr lang="en-US" altLang="en-US" dirty="0">
                <a:solidFill>
                  <a:srgbClr val="434343"/>
                </a:solidFill>
                <a:latin typeface="Montserrat"/>
                <a:ea typeface="Montserrat"/>
                <a:cs typeface="Montserrat"/>
                <a:sym typeface="Alfa Slab One"/>
              </a:endParaRPr>
            </a:p>
          </p:txBody>
        </p:sp>
      </p:gr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421" y="27210190"/>
            <a:ext cx="1219200" cy="1304544"/>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3939" y="26971204"/>
            <a:ext cx="771198" cy="1413606"/>
          </a:xfrm>
          <a:prstGeom prst="rect">
            <a:avLst/>
          </a:prstGeom>
        </p:spPr>
      </p:pic>
      <p:grpSp>
        <p:nvGrpSpPr>
          <p:cNvPr id="22" name="Group 21"/>
          <p:cNvGrpSpPr/>
          <p:nvPr/>
        </p:nvGrpSpPr>
        <p:grpSpPr>
          <a:xfrm>
            <a:off x="11990147" y="18792689"/>
            <a:ext cx="9031810" cy="4413239"/>
            <a:chOff x="11990147" y="18792689"/>
            <a:chExt cx="9031810" cy="4413239"/>
          </a:xfrm>
        </p:grpSpPr>
        <p:sp>
          <p:nvSpPr>
            <p:cNvPr id="155" name="Shape 241"/>
            <p:cNvSpPr txBox="1"/>
            <p:nvPr/>
          </p:nvSpPr>
          <p:spPr>
            <a:xfrm>
              <a:off x="11990147" y="19144727"/>
              <a:ext cx="1043752" cy="433623"/>
            </a:xfrm>
            <a:prstGeom prst="rect">
              <a:avLst/>
            </a:prstGeom>
            <a:noFill/>
            <a:ln>
              <a:noFill/>
            </a:ln>
          </p:spPr>
          <p:txBody>
            <a:bodyPr lIns="91425" tIns="91425" rIns="91425" bIns="91425" anchor="t" anchorCtr="0">
              <a:noAutofit/>
            </a:bodyPr>
            <a:lstStyle/>
            <a:p>
              <a:pPr lvl="0">
                <a:spcBef>
                  <a:spcPts val="0"/>
                </a:spcBef>
                <a:buNone/>
              </a:pPr>
              <a:endParaRPr/>
            </a:p>
          </p:txBody>
        </p:sp>
        <p:grpSp>
          <p:nvGrpSpPr>
            <p:cNvPr id="157" name="Group 156"/>
            <p:cNvGrpSpPr/>
            <p:nvPr/>
          </p:nvGrpSpPr>
          <p:grpSpPr>
            <a:xfrm>
              <a:off x="12051508" y="18792689"/>
              <a:ext cx="8970449" cy="1065791"/>
              <a:chOff x="442550" y="1588609"/>
              <a:chExt cx="7972193" cy="944560"/>
            </a:xfrm>
          </p:grpSpPr>
          <p:sp>
            <p:nvSpPr>
              <p:cNvPr id="158" name="Shape 244"/>
              <p:cNvSpPr txBox="1"/>
              <p:nvPr/>
            </p:nvSpPr>
            <p:spPr>
              <a:xfrm>
                <a:off x="442550" y="1896999"/>
                <a:ext cx="7264106" cy="636170"/>
              </a:xfrm>
              <a:prstGeom prst="rect">
                <a:avLst/>
              </a:prstGeom>
              <a:solidFill>
                <a:srgbClr val="FFF2CC"/>
              </a:solidFill>
              <a:ln>
                <a:noFill/>
              </a:ln>
            </p:spPr>
            <p:txBody>
              <a:bodyPr wrap="none" lIns="914400" tIns="91425" rIns="91440" bIns="91425" anchor="ctr" anchorCtr="0">
                <a:noAutofit/>
              </a:bodyPr>
              <a:lstStyle/>
              <a:p>
                <a:pPr lvl="0" rtl="0">
                  <a:spcBef>
                    <a:spcPts val="0"/>
                  </a:spcBef>
                  <a:buNone/>
                </a:pPr>
                <a:r>
                  <a:rPr lang="en-US" sz="2400" dirty="0">
                    <a:solidFill>
                      <a:srgbClr val="434343"/>
                    </a:solidFill>
                    <a:latin typeface="Montserrat"/>
                    <a:ea typeface="Montserrat"/>
                    <a:cs typeface="Montserrat"/>
                    <a:sym typeface="Montserrat"/>
                  </a:rPr>
                  <a:t>JSP </a:t>
                </a:r>
                <a:r>
                  <a:rPr lang="en-US" sz="2400" dirty="0" smtClean="0">
                    <a:solidFill>
                      <a:srgbClr val="434343"/>
                    </a:solidFill>
                    <a:latin typeface="Montserrat"/>
                    <a:ea typeface="Montserrat"/>
                    <a:cs typeface="Montserrat"/>
                    <a:sym typeface="Montserrat"/>
                  </a:rPr>
                  <a:t>Pages (Index, Documents etc.)</a:t>
                </a:r>
                <a:endParaRPr lang="en-US" sz="2400" dirty="0">
                  <a:solidFill>
                    <a:srgbClr val="434343"/>
                  </a:solidFill>
                  <a:latin typeface="Montserrat"/>
                  <a:ea typeface="Montserrat"/>
                  <a:cs typeface="Montserrat"/>
                  <a:sym typeface="Montserrat"/>
                </a:endParaRPr>
              </a:p>
            </p:txBody>
          </p:sp>
          <p:sp>
            <p:nvSpPr>
              <p:cNvPr id="159" name="Shape 245"/>
              <p:cNvSpPr/>
              <p:nvPr/>
            </p:nvSpPr>
            <p:spPr>
              <a:xfrm>
                <a:off x="1095950" y="1588609"/>
                <a:ext cx="2687400" cy="369332"/>
              </a:xfrm>
              <a:prstGeom prst="rect">
                <a:avLst/>
              </a:prstGeom>
              <a:solidFill>
                <a:srgbClr val="6AA84F"/>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PRESENTATION</a:t>
                </a:r>
              </a:p>
            </p:txBody>
          </p:sp>
          <p:sp>
            <p:nvSpPr>
              <p:cNvPr id="160" name="Shape 253"/>
              <p:cNvSpPr/>
              <p:nvPr/>
            </p:nvSpPr>
            <p:spPr>
              <a:xfrm>
                <a:off x="646399" y="2135917"/>
                <a:ext cx="213366" cy="213366"/>
              </a:xfrm>
              <a:prstGeom prst="ellipse">
                <a:avLst/>
              </a:prstGeom>
              <a:solidFill>
                <a:srgbClr val="4A86E8"/>
              </a:solidFill>
              <a:ln>
                <a:noFill/>
              </a:ln>
            </p:spPr>
            <p:txBody>
              <a:bodyPr lIns="91425" tIns="91425" rIns="91425" bIns="91425" anchor="ctr" anchorCtr="0">
                <a:noAutofit/>
              </a:bodyPr>
              <a:lstStyle/>
              <a:p>
                <a:pPr lvl="0">
                  <a:spcBef>
                    <a:spcPts val="0"/>
                  </a:spcBef>
                  <a:buNone/>
                </a:pPr>
                <a:endParaRPr/>
              </a:p>
            </p:txBody>
          </p:sp>
          <p:sp>
            <p:nvSpPr>
              <p:cNvPr id="161" name="Shape 259"/>
              <p:cNvSpPr/>
              <p:nvPr/>
            </p:nvSpPr>
            <p:spPr>
              <a:xfrm>
                <a:off x="6934881" y="1994334"/>
                <a:ext cx="1479862" cy="369332"/>
              </a:xfrm>
              <a:prstGeom prst="rect">
                <a:avLst/>
              </a:prstGeom>
              <a:solidFill>
                <a:srgbClr val="FF0000"/>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CLOSED</a:t>
                </a:r>
              </a:p>
            </p:txBody>
          </p:sp>
        </p:grpSp>
        <p:grpSp>
          <p:nvGrpSpPr>
            <p:cNvPr id="162" name="Group 161"/>
            <p:cNvGrpSpPr/>
            <p:nvPr/>
          </p:nvGrpSpPr>
          <p:grpSpPr>
            <a:xfrm>
              <a:off x="12051508" y="22124935"/>
              <a:ext cx="8970449" cy="1080993"/>
              <a:chOff x="442550" y="4922584"/>
              <a:chExt cx="7972193" cy="958033"/>
            </a:xfrm>
          </p:grpSpPr>
          <p:sp>
            <p:nvSpPr>
              <p:cNvPr id="163" name="Shape 250"/>
              <p:cNvSpPr txBox="1"/>
              <p:nvPr/>
            </p:nvSpPr>
            <p:spPr>
              <a:xfrm>
                <a:off x="442550" y="5230975"/>
                <a:ext cx="7264106" cy="649642"/>
              </a:xfrm>
              <a:prstGeom prst="rect">
                <a:avLst/>
              </a:prstGeom>
              <a:solidFill>
                <a:srgbClr val="FFF2CC"/>
              </a:solidFill>
              <a:ln>
                <a:noFill/>
              </a:ln>
            </p:spPr>
            <p:txBody>
              <a:bodyPr wrap="none" lIns="914400" tIns="182880" rIns="91440" bIns="91440" anchor="ctr" anchorCtr="0">
                <a:noAutofit/>
              </a:bodyPr>
              <a:lstStyle/>
              <a:p>
                <a:pPr lvl="0" rtl="0">
                  <a:spcBef>
                    <a:spcPts val="0"/>
                  </a:spcBef>
                  <a:buNone/>
                </a:pPr>
                <a:r>
                  <a:rPr lang="en-US" sz="2400" dirty="0">
                    <a:solidFill>
                      <a:srgbClr val="434343"/>
                    </a:solidFill>
                    <a:latin typeface="Montserrat"/>
                    <a:ea typeface="Montserrat"/>
                    <a:cs typeface="Montserrat"/>
                    <a:sym typeface="Montserrat"/>
                  </a:rPr>
                  <a:t>PostgreSQL (</a:t>
                </a:r>
                <a:r>
                  <a:rPr lang="en-US" sz="2400" dirty="0" err="1">
                    <a:solidFill>
                      <a:srgbClr val="434343"/>
                    </a:solidFill>
                    <a:latin typeface="Montserrat"/>
                    <a:ea typeface="Montserrat"/>
                    <a:cs typeface="Montserrat"/>
                    <a:sym typeface="Montserrat"/>
                  </a:rPr>
                  <a:t>ElephantSQL</a:t>
                </a:r>
                <a:r>
                  <a:rPr lang="en-US" sz="2400" dirty="0">
                    <a:solidFill>
                      <a:srgbClr val="434343"/>
                    </a:solidFill>
                    <a:latin typeface="Montserrat"/>
                    <a:ea typeface="Montserrat"/>
                    <a:cs typeface="Montserrat"/>
                    <a:sym typeface="Montserrat"/>
                  </a:rPr>
                  <a:t>)</a:t>
                </a:r>
              </a:p>
            </p:txBody>
          </p:sp>
          <p:sp>
            <p:nvSpPr>
              <p:cNvPr id="164" name="Shape 251"/>
              <p:cNvSpPr/>
              <p:nvPr/>
            </p:nvSpPr>
            <p:spPr>
              <a:xfrm>
                <a:off x="1095950" y="4922584"/>
                <a:ext cx="1920240" cy="369332"/>
              </a:xfrm>
              <a:prstGeom prst="rect">
                <a:avLst/>
              </a:prstGeom>
              <a:solidFill>
                <a:srgbClr val="6AA84F"/>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DATABASE</a:t>
                </a:r>
              </a:p>
            </p:txBody>
          </p:sp>
          <p:sp>
            <p:nvSpPr>
              <p:cNvPr id="165" name="Shape 259"/>
              <p:cNvSpPr/>
              <p:nvPr/>
            </p:nvSpPr>
            <p:spPr>
              <a:xfrm>
                <a:off x="6934881" y="5318797"/>
                <a:ext cx="1479862" cy="369332"/>
              </a:xfrm>
              <a:prstGeom prst="rect">
                <a:avLst/>
              </a:prstGeom>
              <a:solidFill>
                <a:srgbClr val="FF0000"/>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CLOSED</a:t>
                </a:r>
              </a:p>
            </p:txBody>
          </p:sp>
          <p:sp>
            <p:nvSpPr>
              <p:cNvPr id="166" name="Shape 253"/>
              <p:cNvSpPr/>
              <p:nvPr/>
            </p:nvSpPr>
            <p:spPr>
              <a:xfrm>
                <a:off x="646399" y="5474763"/>
                <a:ext cx="213366" cy="213366"/>
              </a:xfrm>
              <a:prstGeom prst="ellipse">
                <a:avLst/>
              </a:prstGeom>
              <a:solidFill>
                <a:srgbClr val="4A86E8"/>
              </a:solidFill>
              <a:ln>
                <a:noFill/>
              </a:ln>
            </p:spPr>
            <p:txBody>
              <a:bodyPr lIns="91425" tIns="91425" rIns="91425" bIns="91425" anchor="ctr" anchorCtr="0">
                <a:noAutofit/>
              </a:bodyPr>
              <a:lstStyle/>
              <a:p>
                <a:pPr lvl="0">
                  <a:spcBef>
                    <a:spcPts val="0"/>
                  </a:spcBef>
                  <a:buNone/>
                </a:pPr>
                <a:endParaRPr/>
              </a:p>
            </p:txBody>
          </p:sp>
        </p:grpSp>
        <p:grpSp>
          <p:nvGrpSpPr>
            <p:cNvPr id="167" name="Group 166"/>
            <p:cNvGrpSpPr/>
            <p:nvPr/>
          </p:nvGrpSpPr>
          <p:grpSpPr>
            <a:xfrm>
              <a:off x="12051508" y="19904367"/>
              <a:ext cx="8970449" cy="1062700"/>
              <a:chOff x="442550" y="2699934"/>
              <a:chExt cx="7972193" cy="941821"/>
            </a:xfrm>
          </p:grpSpPr>
          <p:sp>
            <p:nvSpPr>
              <p:cNvPr id="168" name="Shape 246"/>
              <p:cNvSpPr txBox="1"/>
              <p:nvPr/>
            </p:nvSpPr>
            <p:spPr>
              <a:xfrm>
                <a:off x="442550" y="3008324"/>
                <a:ext cx="7264106" cy="633431"/>
              </a:xfrm>
              <a:prstGeom prst="rect">
                <a:avLst/>
              </a:prstGeom>
              <a:solidFill>
                <a:srgbClr val="FFF2CC"/>
              </a:solidFill>
              <a:ln>
                <a:noFill/>
              </a:ln>
            </p:spPr>
            <p:txBody>
              <a:bodyPr wrap="none" lIns="914400" tIns="182880" rIns="91440" bIns="91440" anchor="t" anchorCtr="0">
                <a:noAutofit/>
              </a:bodyPr>
              <a:lstStyle/>
              <a:p>
                <a:pPr lvl="0" rtl="0">
                  <a:spcBef>
                    <a:spcPts val="0"/>
                  </a:spcBef>
                  <a:buNone/>
                </a:pPr>
                <a:r>
                  <a:rPr lang="en-US" sz="2400" dirty="0" smtClean="0">
                    <a:solidFill>
                      <a:srgbClr val="434343"/>
                    </a:solidFill>
                    <a:latin typeface="Montserrat"/>
                    <a:ea typeface="Montserrat"/>
                    <a:cs typeface="Montserrat"/>
                    <a:sym typeface="Montserrat"/>
                  </a:rPr>
                  <a:t>Services (Search, Upload, etc.)</a:t>
                </a:r>
                <a:endParaRPr lang="en-US" sz="2400" dirty="0">
                  <a:solidFill>
                    <a:srgbClr val="434343"/>
                  </a:solidFill>
                  <a:latin typeface="Montserrat"/>
                  <a:ea typeface="Montserrat"/>
                  <a:cs typeface="Montserrat"/>
                  <a:sym typeface="Montserrat"/>
                </a:endParaRPr>
              </a:p>
            </p:txBody>
          </p:sp>
          <p:sp>
            <p:nvSpPr>
              <p:cNvPr id="169" name="Shape 247"/>
              <p:cNvSpPr/>
              <p:nvPr/>
            </p:nvSpPr>
            <p:spPr>
              <a:xfrm>
                <a:off x="1095950" y="2699934"/>
                <a:ext cx="1776418" cy="369332"/>
              </a:xfrm>
              <a:prstGeom prst="rect">
                <a:avLst/>
              </a:prstGeom>
              <a:solidFill>
                <a:srgbClr val="6AA84F"/>
              </a:solidFill>
              <a:ln>
                <a:noFill/>
              </a:ln>
            </p:spPr>
            <p:txBody>
              <a:bodyPr wrap="none" lIns="91425" tIns="0" rIns="91425" bIns="0" anchor="ctr" anchorCtr="0">
                <a:spAutoFit/>
              </a:bodyPr>
              <a:lstStyle/>
              <a:p>
                <a:r>
                  <a:rPr lang="en-US" sz="2400" dirty="0">
                    <a:solidFill>
                      <a:srgbClr val="FFFFFF"/>
                    </a:solidFill>
                    <a:latin typeface="Montserrat"/>
                    <a:ea typeface="Montserrat"/>
                    <a:cs typeface="Montserrat"/>
                    <a:sym typeface="Montserrat"/>
                  </a:rPr>
                  <a:t>BUSINESS</a:t>
                </a:r>
              </a:p>
            </p:txBody>
          </p:sp>
          <p:sp>
            <p:nvSpPr>
              <p:cNvPr id="170" name="Shape 259"/>
              <p:cNvSpPr/>
              <p:nvPr/>
            </p:nvSpPr>
            <p:spPr>
              <a:xfrm>
                <a:off x="6934881" y="3099943"/>
                <a:ext cx="1479862" cy="369332"/>
              </a:xfrm>
              <a:prstGeom prst="rect">
                <a:avLst/>
              </a:prstGeom>
              <a:solidFill>
                <a:srgbClr val="FF0000"/>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CLOSED</a:t>
                </a:r>
              </a:p>
            </p:txBody>
          </p:sp>
          <p:sp>
            <p:nvSpPr>
              <p:cNvPr id="171" name="Shape 253"/>
              <p:cNvSpPr/>
              <p:nvPr/>
            </p:nvSpPr>
            <p:spPr>
              <a:xfrm>
                <a:off x="646399" y="3248042"/>
                <a:ext cx="213366" cy="213366"/>
              </a:xfrm>
              <a:prstGeom prst="ellipse">
                <a:avLst/>
              </a:prstGeom>
              <a:solidFill>
                <a:srgbClr val="4A86E8"/>
              </a:solidFill>
              <a:ln>
                <a:noFill/>
              </a:ln>
            </p:spPr>
            <p:txBody>
              <a:bodyPr lIns="91425" tIns="91425" rIns="91425" bIns="91425" anchor="ctr" anchorCtr="0">
                <a:noAutofit/>
              </a:bodyPr>
              <a:lstStyle/>
              <a:p>
                <a:pPr lvl="0">
                  <a:spcBef>
                    <a:spcPts val="0"/>
                  </a:spcBef>
                  <a:buNone/>
                </a:pPr>
                <a:endParaRPr/>
              </a:p>
            </p:txBody>
          </p:sp>
        </p:grpSp>
        <p:grpSp>
          <p:nvGrpSpPr>
            <p:cNvPr id="172" name="Group 171"/>
            <p:cNvGrpSpPr/>
            <p:nvPr/>
          </p:nvGrpSpPr>
          <p:grpSpPr>
            <a:xfrm>
              <a:off x="12051508" y="21016926"/>
              <a:ext cx="8970449" cy="1051850"/>
              <a:chOff x="442550" y="3811259"/>
              <a:chExt cx="7972193" cy="932205"/>
            </a:xfrm>
          </p:grpSpPr>
          <p:sp>
            <p:nvSpPr>
              <p:cNvPr id="173" name="Shape 248"/>
              <p:cNvSpPr txBox="1"/>
              <p:nvPr/>
            </p:nvSpPr>
            <p:spPr>
              <a:xfrm>
                <a:off x="442550" y="4119649"/>
                <a:ext cx="7264106" cy="623815"/>
              </a:xfrm>
              <a:prstGeom prst="rect">
                <a:avLst/>
              </a:prstGeom>
              <a:solidFill>
                <a:srgbClr val="FFF2CC"/>
              </a:solidFill>
              <a:ln>
                <a:noFill/>
              </a:ln>
            </p:spPr>
            <p:txBody>
              <a:bodyPr wrap="none" lIns="914400" tIns="91425" rIns="91440" bIns="91425" anchor="ctr" anchorCtr="0">
                <a:noAutofit/>
              </a:bodyPr>
              <a:lstStyle/>
              <a:p>
                <a:pPr lvl="0" rtl="0">
                  <a:spcBef>
                    <a:spcPts val="0"/>
                  </a:spcBef>
                  <a:buNone/>
                </a:pPr>
                <a:r>
                  <a:rPr lang="en-US" sz="2400" dirty="0">
                    <a:solidFill>
                      <a:srgbClr val="434343"/>
                    </a:solidFill>
                    <a:latin typeface="Montserrat"/>
                    <a:ea typeface="Montserrat"/>
                    <a:cs typeface="Montserrat"/>
                    <a:sym typeface="Montserrat"/>
                  </a:rPr>
                  <a:t>Connectors, wrappers</a:t>
                </a:r>
              </a:p>
            </p:txBody>
          </p:sp>
          <p:sp>
            <p:nvSpPr>
              <p:cNvPr id="174" name="Shape 249"/>
              <p:cNvSpPr/>
              <p:nvPr/>
            </p:nvSpPr>
            <p:spPr>
              <a:xfrm>
                <a:off x="1095950" y="3811259"/>
                <a:ext cx="2137093" cy="369332"/>
              </a:xfrm>
              <a:prstGeom prst="rect">
                <a:avLst/>
              </a:prstGeom>
              <a:solidFill>
                <a:srgbClr val="6AA84F"/>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PERSISTENT</a:t>
                </a:r>
              </a:p>
            </p:txBody>
          </p:sp>
          <p:sp>
            <p:nvSpPr>
              <p:cNvPr id="175" name="Shape 259"/>
              <p:cNvSpPr/>
              <p:nvPr/>
            </p:nvSpPr>
            <p:spPr>
              <a:xfrm>
                <a:off x="6934881" y="4216984"/>
                <a:ext cx="1479862" cy="369332"/>
              </a:xfrm>
              <a:prstGeom prst="rect">
                <a:avLst/>
              </a:prstGeom>
              <a:solidFill>
                <a:srgbClr val="FF0000"/>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CLOSED</a:t>
                </a:r>
              </a:p>
            </p:txBody>
          </p:sp>
          <p:sp>
            <p:nvSpPr>
              <p:cNvPr id="176" name="Shape 253"/>
              <p:cNvSpPr/>
              <p:nvPr/>
            </p:nvSpPr>
            <p:spPr>
              <a:xfrm>
                <a:off x="646399" y="4359387"/>
                <a:ext cx="213366" cy="213366"/>
              </a:xfrm>
              <a:prstGeom prst="ellipse">
                <a:avLst/>
              </a:prstGeom>
              <a:solidFill>
                <a:srgbClr val="4A86E8"/>
              </a:solidFill>
              <a:ln>
                <a:noFill/>
              </a:ln>
            </p:spPr>
            <p:txBody>
              <a:bodyPr lIns="91425" tIns="91425" rIns="91425" bIns="91425" anchor="ctr" anchorCtr="0">
                <a:noAutofit/>
              </a:bodyPr>
              <a:lstStyle/>
              <a:p>
                <a:pPr lvl="0">
                  <a:spcBef>
                    <a:spcPts val="0"/>
                  </a:spcBef>
                  <a:buNone/>
                </a:pPr>
                <a:endParaRPr/>
              </a:p>
            </p:txBody>
          </p:sp>
        </p:grpSp>
        <p:cxnSp>
          <p:nvCxnSpPr>
            <p:cNvPr id="177" name="Straight Arrow Connector 176"/>
            <p:cNvCxnSpPr>
              <a:stCxn id="160" idx="4"/>
              <a:endCxn id="171" idx="0"/>
            </p:cNvCxnSpPr>
            <p:nvPr/>
          </p:nvCxnSpPr>
          <p:spPr>
            <a:xfrm>
              <a:off x="12400924" y="19650993"/>
              <a:ext cx="0" cy="871829"/>
            </a:xfrm>
            <a:prstGeom prst="straightConnector1">
              <a:avLst/>
            </a:prstGeom>
            <a:ln w="63500" cap="rnd">
              <a:solidFill>
                <a:srgbClr val="4A33E8"/>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71" idx="4"/>
              <a:endCxn id="176" idx="0"/>
            </p:cNvCxnSpPr>
            <p:nvPr/>
          </p:nvCxnSpPr>
          <p:spPr>
            <a:xfrm>
              <a:off x="12400924" y="20763573"/>
              <a:ext cx="0" cy="871831"/>
            </a:xfrm>
            <a:prstGeom prst="straightConnector1">
              <a:avLst/>
            </a:prstGeom>
            <a:ln w="63500" cap="flat">
              <a:solidFill>
                <a:srgbClr val="4A33E8"/>
              </a:solidFill>
              <a:roun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76" idx="4"/>
              <a:endCxn id="166" idx="0"/>
            </p:cNvCxnSpPr>
            <p:nvPr/>
          </p:nvCxnSpPr>
          <p:spPr>
            <a:xfrm>
              <a:off x="12400924" y="21876155"/>
              <a:ext cx="0" cy="871829"/>
            </a:xfrm>
            <a:prstGeom prst="straightConnector1">
              <a:avLst/>
            </a:prstGeom>
            <a:ln w="63500" cap="rnd">
              <a:solidFill>
                <a:srgbClr val="4A33E8"/>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80" name="Shape 243"/>
          <p:cNvSpPr/>
          <p:nvPr/>
        </p:nvSpPr>
        <p:spPr>
          <a:xfrm>
            <a:off x="11678866" y="23637925"/>
            <a:ext cx="9781894" cy="677108"/>
          </a:xfrm>
          <a:prstGeom prst="rect">
            <a:avLst/>
          </a:prstGeom>
          <a:solidFill>
            <a:srgbClr val="00B050"/>
          </a:solidFill>
          <a:ln>
            <a:noFill/>
          </a:ln>
        </p:spPr>
        <p:txBody>
          <a:bodyPr wrap="square" lIns="182880" tIns="91440" rIns="182880" bIns="91440" anchor="ctr" anchorCtr="0">
            <a:spAutoFit/>
          </a:bodyPr>
          <a:lstStyle/>
          <a:p>
            <a:r>
              <a:rPr lang="en-US" sz="3200" b="1" dirty="0" smtClean="0">
                <a:solidFill>
                  <a:schemeClr val="bg1"/>
                </a:solidFill>
                <a:latin typeface="Montserrat"/>
                <a:ea typeface="Montserrat"/>
                <a:cs typeface="Montserrat"/>
                <a:sym typeface="Montserrat"/>
              </a:rPr>
              <a:t>LAYERED </a:t>
            </a:r>
            <a:r>
              <a:rPr lang="en-US" sz="3200" b="1" dirty="0">
                <a:solidFill>
                  <a:schemeClr val="bg1"/>
                </a:solidFill>
                <a:latin typeface="Montserrat"/>
                <a:ea typeface="Montserrat"/>
                <a:cs typeface="Montserrat"/>
                <a:sym typeface="Montserrat"/>
              </a:rPr>
              <a:t>ARCHITECTURE </a:t>
            </a:r>
            <a:r>
              <a:rPr lang="en-US" sz="3200" b="1" dirty="0" smtClean="0">
                <a:solidFill>
                  <a:schemeClr val="bg1"/>
                </a:solidFill>
                <a:latin typeface="Montserrat"/>
                <a:ea typeface="Montserrat"/>
                <a:cs typeface="Montserrat"/>
                <a:sym typeface="Montserrat"/>
              </a:rPr>
              <a:t>PATTERN</a:t>
            </a:r>
            <a:endParaRPr lang="en-US" sz="3200" b="1" dirty="0">
              <a:solidFill>
                <a:schemeClr val="bg1"/>
              </a:solidFill>
              <a:latin typeface="Montserrat"/>
              <a:ea typeface="Montserrat"/>
              <a:cs typeface="Montserrat"/>
              <a:sym typeface="Montserrat"/>
            </a:endParaRPr>
          </a:p>
        </p:txBody>
      </p:sp>
      <p:sp>
        <p:nvSpPr>
          <p:cNvPr id="181" name="Shape 95"/>
          <p:cNvSpPr txBox="1"/>
          <p:nvPr/>
        </p:nvSpPr>
        <p:spPr>
          <a:xfrm>
            <a:off x="12054796" y="24551895"/>
            <a:ext cx="9121547" cy="4062651"/>
          </a:xfrm>
          <a:prstGeom prst="rect">
            <a:avLst/>
          </a:prstGeom>
          <a:noFill/>
          <a:ln>
            <a:noFill/>
          </a:ln>
        </p:spPr>
        <p:txBody>
          <a:bodyPr wrap="square" lIns="0" tIns="0" rIns="0" bIns="0" anchor="t" anchorCtr="0">
            <a:spAutoFit/>
          </a:bodyPr>
          <a:lstStyle/>
          <a:p>
            <a:pPr lvl="0"/>
            <a:r>
              <a:rPr lang="en-US" sz="2400" dirty="0" err="1" smtClean="0">
                <a:solidFill>
                  <a:srgbClr val="434343"/>
                </a:solidFill>
                <a:latin typeface="Montserrat"/>
                <a:ea typeface="Montserrat"/>
                <a:cs typeface="Montserrat"/>
                <a:sym typeface="Montserrat"/>
              </a:rPr>
              <a:t>Legal</a:t>
            </a:r>
            <a:r>
              <a:rPr lang="en-US" sz="2400" dirty="0" err="1" smtClean="0">
                <a:solidFill>
                  <a:srgbClr val="FF0000"/>
                </a:solidFill>
                <a:latin typeface="Montserrat"/>
                <a:ea typeface="Montserrat"/>
                <a:cs typeface="Montserrat"/>
                <a:sym typeface="Montserrat"/>
              </a:rPr>
              <a:t>Wise</a:t>
            </a:r>
            <a:r>
              <a:rPr lang="en-US" sz="2400" dirty="0" smtClean="0">
                <a:solidFill>
                  <a:srgbClr val="FF0000"/>
                </a:solidFill>
                <a:latin typeface="Montserrat"/>
                <a:ea typeface="Montserrat"/>
                <a:cs typeface="Montserrat"/>
                <a:sym typeface="Montserrat"/>
              </a:rPr>
              <a:t> 2.0</a:t>
            </a:r>
            <a:r>
              <a:rPr lang="en-US" sz="2400" dirty="0" smtClean="0">
                <a:solidFill>
                  <a:srgbClr val="434343"/>
                </a:solidFill>
                <a:latin typeface="Montserrat"/>
                <a:ea typeface="Montserrat"/>
                <a:cs typeface="Montserrat"/>
                <a:sym typeface="Montserrat"/>
              </a:rPr>
              <a:t> was built using a </a:t>
            </a:r>
            <a:r>
              <a:rPr lang="en-US" sz="2400" dirty="0" smtClean="0">
                <a:solidFill>
                  <a:srgbClr val="0070C0"/>
                </a:solidFill>
                <a:latin typeface="Montserrat"/>
                <a:ea typeface="Montserrat"/>
                <a:cs typeface="Montserrat"/>
                <a:sym typeface="Montserrat"/>
              </a:rPr>
              <a:t>Layered Architecture</a:t>
            </a:r>
            <a:r>
              <a:rPr lang="en-US" sz="2400" dirty="0" smtClean="0">
                <a:solidFill>
                  <a:srgbClr val="434343"/>
                </a:solidFill>
                <a:latin typeface="Montserrat"/>
                <a:ea typeface="Montserrat"/>
                <a:cs typeface="Montserrat"/>
                <a:sym typeface="Montserrat"/>
              </a:rPr>
              <a:t>, strictly broken down into 4 layers. The </a:t>
            </a:r>
            <a:r>
              <a:rPr lang="en-US" sz="2400" dirty="0" smtClean="0">
                <a:solidFill>
                  <a:srgbClr val="0070C0"/>
                </a:solidFill>
                <a:latin typeface="Montserrat"/>
                <a:ea typeface="Montserrat"/>
                <a:cs typeface="Montserrat"/>
                <a:sym typeface="Montserrat"/>
              </a:rPr>
              <a:t>Presentation</a:t>
            </a:r>
            <a:r>
              <a:rPr lang="en-US" sz="2400" dirty="0" smtClean="0">
                <a:solidFill>
                  <a:srgbClr val="434343"/>
                </a:solidFill>
                <a:latin typeface="Montserrat"/>
                <a:ea typeface="Montserrat"/>
                <a:cs typeface="Montserrat"/>
                <a:sym typeface="Montserrat"/>
              </a:rPr>
              <a:t> layer contains all UI/UX components, mainly JSP pages. The </a:t>
            </a:r>
            <a:r>
              <a:rPr lang="en-US" sz="2400" dirty="0" smtClean="0">
                <a:solidFill>
                  <a:srgbClr val="0070C0"/>
                </a:solidFill>
                <a:latin typeface="Montserrat"/>
                <a:ea typeface="Montserrat"/>
                <a:cs typeface="Montserrat"/>
                <a:sym typeface="Montserrat"/>
              </a:rPr>
              <a:t>Business</a:t>
            </a:r>
            <a:r>
              <a:rPr lang="en-US" sz="2400" dirty="0" smtClean="0">
                <a:solidFill>
                  <a:srgbClr val="434343"/>
                </a:solidFill>
                <a:latin typeface="Montserrat"/>
                <a:ea typeface="Montserrat"/>
                <a:cs typeface="Montserrat"/>
                <a:sym typeface="Montserrat"/>
              </a:rPr>
              <a:t> layer includes the logic of all services offered by the application. The </a:t>
            </a:r>
            <a:r>
              <a:rPr lang="en-US" sz="2400" dirty="0" smtClean="0">
                <a:solidFill>
                  <a:srgbClr val="0070C0"/>
                </a:solidFill>
                <a:latin typeface="Montserrat"/>
                <a:ea typeface="Montserrat"/>
                <a:cs typeface="Montserrat"/>
                <a:sym typeface="Montserrat"/>
              </a:rPr>
              <a:t>Persistent</a:t>
            </a:r>
            <a:r>
              <a:rPr lang="en-US" sz="2400" dirty="0" smtClean="0">
                <a:solidFill>
                  <a:srgbClr val="434343"/>
                </a:solidFill>
                <a:latin typeface="Montserrat"/>
                <a:ea typeface="Montserrat"/>
                <a:cs typeface="Montserrat"/>
                <a:sym typeface="Montserrat"/>
              </a:rPr>
              <a:t> layer contains data access components such as connectors and wrappers. The </a:t>
            </a:r>
            <a:r>
              <a:rPr lang="en-US" sz="2400" dirty="0" smtClean="0">
                <a:solidFill>
                  <a:srgbClr val="0070C0"/>
                </a:solidFill>
                <a:latin typeface="Montserrat"/>
                <a:ea typeface="Montserrat"/>
                <a:cs typeface="Montserrat"/>
                <a:sym typeface="Montserrat"/>
              </a:rPr>
              <a:t>Database</a:t>
            </a:r>
            <a:r>
              <a:rPr lang="en-US" sz="2400" dirty="0" smtClean="0">
                <a:solidFill>
                  <a:srgbClr val="434343"/>
                </a:solidFill>
                <a:latin typeface="Montserrat"/>
                <a:ea typeface="Montserrat"/>
                <a:cs typeface="Montserrat"/>
                <a:sym typeface="Montserrat"/>
              </a:rPr>
              <a:t> layer encapsulates the </a:t>
            </a:r>
            <a:r>
              <a:rPr lang="en-US" sz="2400" dirty="0" err="1" smtClean="0">
                <a:solidFill>
                  <a:srgbClr val="0070C0"/>
                </a:solidFill>
                <a:latin typeface="Montserrat"/>
                <a:ea typeface="Montserrat"/>
                <a:cs typeface="Montserrat"/>
                <a:sym typeface="Montserrat"/>
              </a:rPr>
              <a:t>PostgresSQL</a:t>
            </a:r>
            <a:r>
              <a:rPr lang="en-US" sz="2400" dirty="0" smtClean="0">
                <a:solidFill>
                  <a:srgbClr val="434343"/>
                </a:solidFill>
                <a:latin typeface="Montserrat"/>
                <a:ea typeface="Montserrat"/>
                <a:cs typeface="Montserrat"/>
                <a:sym typeface="Montserrat"/>
              </a:rPr>
              <a:t> database that store all persistent information of the application. </a:t>
            </a:r>
          </a:p>
          <a:p>
            <a:pPr lvl="0"/>
            <a:endParaRPr lang="en-US" sz="2400" dirty="0">
              <a:solidFill>
                <a:srgbClr val="434343"/>
              </a:solidFill>
              <a:latin typeface="Montserrat"/>
              <a:ea typeface="Montserrat"/>
              <a:cs typeface="Montserrat"/>
              <a:sym typeface="Montserrat"/>
            </a:endParaRPr>
          </a:p>
          <a:p>
            <a:pPr lvl="0"/>
            <a:r>
              <a:rPr lang="en-US" sz="2400" dirty="0" smtClean="0">
                <a:solidFill>
                  <a:srgbClr val="434343"/>
                </a:solidFill>
                <a:latin typeface="Montserrat"/>
                <a:ea typeface="Montserrat"/>
                <a:cs typeface="Montserrat"/>
                <a:sym typeface="Montserrat"/>
              </a:rPr>
              <a:t>All layers in the system are </a:t>
            </a:r>
            <a:r>
              <a:rPr lang="en-US" sz="2400" dirty="0" smtClean="0">
                <a:solidFill>
                  <a:srgbClr val="FF0000"/>
                </a:solidFill>
                <a:latin typeface="Montserrat"/>
                <a:ea typeface="Montserrat"/>
                <a:cs typeface="Montserrat"/>
                <a:sym typeface="Montserrat"/>
              </a:rPr>
              <a:t>closed</a:t>
            </a:r>
            <a:r>
              <a:rPr lang="en-US" sz="2400" dirty="0" smtClean="0">
                <a:solidFill>
                  <a:srgbClr val="434343"/>
                </a:solidFill>
                <a:latin typeface="Montserrat"/>
                <a:ea typeface="Montserrat"/>
                <a:cs typeface="Montserrat"/>
                <a:sym typeface="Montserrat"/>
              </a:rPr>
              <a:t>: Each layer can only access the layer right next to it in the order. </a:t>
            </a:r>
            <a:endParaRPr lang="en-US" sz="2400" dirty="0">
              <a:solidFill>
                <a:srgbClr val="434343"/>
              </a:solidFill>
              <a:latin typeface="Montserrat"/>
              <a:ea typeface="Montserrat"/>
              <a:cs typeface="Montserrat"/>
              <a:sym typeface="Montserrat"/>
            </a:endParaRPr>
          </a:p>
        </p:txBody>
      </p:sp>
      <p:grpSp>
        <p:nvGrpSpPr>
          <p:cNvPr id="24" name="Group 23"/>
          <p:cNvGrpSpPr/>
          <p:nvPr/>
        </p:nvGrpSpPr>
        <p:grpSpPr>
          <a:xfrm>
            <a:off x="1238216" y="8564444"/>
            <a:ext cx="8904288" cy="2400657"/>
            <a:chOff x="1180006" y="6980120"/>
            <a:chExt cx="8904288" cy="2400657"/>
          </a:xfrm>
          <a:noFill/>
        </p:grpSpPr>
        <p:sp>
          <p:nvSpPr>
            <p:cNvPr id="187" name="Shape 95"/>
            <p:cNvSpPr txBox="1"/>
            <p:nvPr/>
          </p:nvSpPr>
          <p:spPr>
            <a:xfrm>
              <a:off x="1180006" y="6980120"/>
              <a:ext cx="8904288" cy="2400657"/>
            </a:xfrm>
            <a:prstGeom prst="rect">
              <a:avLst/>
            </a:prstGeom>
            <a:noFill/>
            <a:ln>
              <a:noFill/>
            </a:ln>
          </p:spPr>
          <p:txBody>
            <a:bodyPr lIns="1188720" tIns="91440" rIns="182880" bIns="91440" anchor="t" anchorCtr="0">
              <a:spAutoFit/>
            </a:bodyPr>
            <a:lstStyle/>
            <a:p>
              <a:pPr lvl="0"/>
              <a:r>
                <a:rPr lang="en-US" sz="2400" dirty="0" smtClean="0">
                  <a:solidFill>
                    <a:srgbClr val="434343"/>
                  </a:solidFill>
                  <a:latin typeface="Montserrat"/>
                  <a:ea typeface="Montserrat"/>
                  <a:cs typeface="Montserrat"/>
                  <a:sym typeface="Montserrat"/>
                </a:rPr>
                <a:t>Legal professionals, while working on current cases, perform research to find </a:t>
              </a:r>
              <a:r>
                <a:rPr lang="en-US" sz="2400" dirty="0">
                  <a:solidFill>
                    <a:srgbClr val="434343"/>
                  </a:solidFill>
                  <a:latin typeface="Montserrat"/>
                  <a:ea typeface="Montserrat"/>
                  <a:cs typeface="Montserrat"/>
                  <a:sym typeface="Montserrat"/>
                </a:rPr>
                <a:t>out how previous courts have decided </a:t>
              </a:r>
              <a:r>
                <a:rPr lang="en-US" sz="2400" dirty="0" smtClean="0">
                  <a:solidFill>
                    <a:srgbClr val="434343"/>
                  </a:solidFill>
                  <a:latin typeface="Montserrat"/>
                  <a:ea typeface="Montserrat"/>
                  <a:cs typeface="Montserrat"/>
                  <a:sym typeface="Montserrat"/>
                </a:rPr>
                <a:t>on cases </a:t>
              </a:r>
              <a:r>
                <a:rPr lang="en-US" sz="2400" dirty="0">
                  <a:solidFill>
                    <a:srgbClr val="434343"/>
                  </a:solidFill>
                  <a:latin typeface="Montserrat"/>
                  <a:ea typeface="Montserrat"/>
                  <a:cs typeface="Montserrat"/>
                  <a:sym typeface="Montserrat"/>
                </a:rPr>
                <a:t>with similar fact </a:t>
              </a:r>
              <a:r>
                <a:rPr lang="en-US" sz="2400" dirty="0" smtClean="0">
                  <a:solidFill>
                    <a:srgbClr val="434343"/>
                  </a:solidFill>
                  <a:latin typeface="Montserrat"/>
                  <a:ea typeface="Montserrat"/>
                  <a:cs typeface="Montserrat"/>
                  <a:sym typeface="Montserrat"/>
                </a:rPr>
                <a:t>patterns. This cases are </a:t>
              </a:r>
              <a:r>
                <a:rPr lang="en-US" sz="2400" dirty="0" smtClean="0">
                  <a:solidFill>
                    <a:srgbClr val="C00000"/>
                  </a:solidFill>
                  <a:latin typeface="Montserrat"/>
                  <a:ea typeface="Montserrat"/>
                  <a:cs typeface="Montserrat"/>
                  <a:sym typeface="Montserrat"/>
                </a:rPr>
                <a:t>PDF</a:t>
              </a:r>
              <a:r>
                <a:rPr lang="en-US" sz="2400" dirty="0" smtClean="0">
                  <a:solidFill>
                    <a:srgbClr val="434343"/>
                  </a:solidFill>
                  <a:latin typeface="Montserrat"/>
                  <a:ea typeface="Montserrat"/>
                  <a:cs typeface="Montserrat"/>
                  <a:sym typeface="Montserrat"/>
                </a:rPr>
                <a:t> files, and legal associates have to read them one by </a:t>
              </a:r>
              <a:r>
                <a:rPr lang="en-US" sz="2400" dirty="0" smtClean="0">
                  <a:solidFill>
                    <a:srgbClr val="434343"/>
                  </a:solidFill>
                  <a:latin typeface="Montserrat"/>
                  <a:ea typeface="Montserrat"/>
                  <a:cs typeface="Montserrat"/>
                  <a:sym typeface="Montserrat"/>
                </a:rPr>
                <a:t>one to determine which ones might be useful.</a:t>
              </a:r>
              <a:endParaRPr lang="en-US" sz="2400" dirty="0">
                <a:solidFill>
                  <a:srgbClr val="434343"/>
                </a:solidFill>
                <a:latin typeface="Montserrat"/>
                <a:ea typeface="Montserrat"/>
                <a:cs typeface="Montserrat"/>
                <a:sym typeface="Montserrat"/>
              </a:endParaRPr>
            </a:p>
          </p:txBody>
        </p:sp>
        <p:sp>
          <p:nvSpPr>
            <p:cNvPr id="188" name="Oval 187"/>
            <p:cNvSpPr/>
            <p:nvPr/>
          </p:nvSpPr>
          <p:spPr>
            <a:xfrm>
              <a:off x="1236403" y="7101210"/>
              <a:ext cx="694944"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oAutofit/>
            </a:bodyPr>
            <a:lstStyle/>
            <a:p>
              <a:pPr algn="ctr"/>
              <a:r>
                <a:rPr lang="en-US" sz="3200" dirty="0">
                  <a:solidFill>
                    <a:schemeClr val="bg1"/>
                  </a:solidFill>
                  <a:latin typeface="Montserrat"/>
                  <a:sym typeface="Montserrat"/>
                </a:rPr>
                <a:t>1</a:t>
              </a:r>
              <a:endParaRPr lang="en-US" sz="3200" dirty="0">
                <a:solidFill>
                  <a:schemeClr val="bg1"/>
                </a:solidFill>
                <a:latin typeface="Montserrat"/>
              </a:endParaRPr>
            </a:p>
          </p:txBody>
        </p:sp>
      </p:grpSp>
      <p:grpSp>
        <p:nvGrpSpPr>
          <p:cNvPr id="25" name="Group 24"/>
          <p:cNvGrpSpPr/>
          <p:nvPr/>
        </p:nvGrpSpPr>
        <p:grpSpPr>
          <a:xfrm>
            <a:off x="1238216" y="11317897"/>
            <a:ext cx="8904288" cy="2400657"/>
            <a:chOff x="1140715" y="9877598"/>
            <a:chExt cx="8904288" cy="2400657"/>
          </a:xfrm>
        </p:grpSpPr>
        <p:sp>
          <p:nvSpPr>
            <p:cNvPr id="189" name="Shape 95"/>
            <p:cNvSpPr txBox="1"/>
            <p:nvPr/>
          </p:nvSpPr>
          <p:spPr>
            <a:xfrm>
              <a:off x="1140715" y="9877598"/>
              <a:ext cx="8904288" cy="2400657"/>
            </a:xfrm>
            <a:prstGeom prst="rect">
              <a:avLst/>
            </a:prstGeom>
            <a:noFill/>
            <a:ln>
              <a:noFill/>
            </a:ln>
          </p:spPr>
          <p:txBody>
            <a:bodyPr lIns="1188720" tIns="91440" rIns="182880" bIns="91440" anchor="t" anchorCtr="0">
              <a:spAutoFit/>
            </a:bodyPr>
            <a:lstStyle/>
            <a:p>
              <a:pPr lvl="0"/>
              <a:r>
                <a:rPr lang="en-US" sz="2400" dirty="0" smtClean="0">
                  <a:solidFill>
                    <a:srgbClr val="434343"/>
                  </a:solidFill>
                  <a:latin typeface="Montserrat"/>
                  <a:ea typeface="Montserrat"/>
                  <a:cs typeface="Montserrat"/>
                  <a:sym typeface="Montserrat"/>
                </a:rPr>
                <a:t>Legal professionals, law associates, and law students browse </a:t>
              </a:r>
              <a:r>
                <a:rPr lang="en-US" sz="2400" dirty="0" smtClean="0">
                  <a:solidFill>
                    <a:srgbClr val="434343"/>
                  </a:solidFill>
                  <a:latin typeface="Montserrat"/>
                  <a:ea typeface="Montserrat"/>
                  <a:cs typeface="Montserrat"/>
                  <a:sym typeface="Montserrat"/>
                </a:rPr>
                <a:t>legal </a:t>
              </a:r>
              <a:r>
                <a:rPr lang="en-US" sz="2400" dirty="0" smtClean="0">
                  <a:solidFill>
                    <a:srgbClr val="434343"/>
                  </a:solidFill>
                  <a:latin typeface="Montserrat"/>
                  <a:ea typeface="Montserrat"/>
                  <a:cs typeface="Montserrat"/>
                  <a:sym typeface="Montserrat"/>
                </a:rPr>
                <a:t>books and </a:t>
              </a:r>
              <a:r>
                <a:rPr lang="en-US" sz="2400" dirty="0" smtClean="0">
                  <a:solidFill>
                    <a:srgbClr val="434343"/>
                  </a:solidFill>
                  <a:latin typeface="Montserrat"/>
                  <a:ea typeface="Montserrat"/>
                  <a:cs typeface="Montserrat"/>
                  <a:sym typeface="Montserrat"/>
                </a:rPr>
                <a:t>documents </a:t>
              </a:r>
              <a:r>
                <a:rPr lang="en-US" sz="2400" dirty="0" smtClean="0">
                  <a:solidFill>
                    <a:srgbClr val="434343"/>
                  </a:solidFill>
                  <a:latin typeface="Montserrat"/>
                  <a:ea typeface="Montserrat"/>
                  <a:cs typeface="Montserrat"/>
                  <a:sym typeface="Montserrat"/>
                </a:rPr>
                <a:t>manually to find legal concepts and law definitions</a:t>
              </a:r>
              <a:r>
                <a:rPr lang="en-US" sz="2400" dirty="0" smtClean="0">
                  <a:solidFill>
                    <a:srgbClr val="434343"/>
                  </a:solidFill>
                  <a:latin typeface="Montserrat"/>
                  <a:ea typeface="Montserrat"/>
                  <a:cs typeface="Montserrat"/>
                  <a:sym typeface="Montserrat"/>
                </a:rPr>
                <a:t>. There is no specialized system that provides answers to legal questions in terms of concept, case history, law definitions, etc.</a:t>
              </a:r>
              <a:endParaRPr lang="en-US" sz="2400" dirty="0">
                <a:solidFill>
                  <a:srgbClr val="434343"/>
                </a:solidFill>
                <a:latin typeface="Montserrat"/>
                <a:ea typeface="Montserrat"/>
                <a:cs typeface="Montserrat"/>
                <a:sym typeface="Montserrat"/>
              </a:endParaRPr>
            </a:p>
          </p:txBody>
        </p:sp>
        <p:sp>
          <p:nvSpPr>
            <p:cNvPr id="190" name="Oval 189"/>
            <p:cNvSpPr/>
            <p:nvPr/>
          </p:nvSpPr>
          <p:spPr>
            <a:xfrm>
              <a:off x="1185205" y="9999201"/>
              <a:ext cx="694944"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oAutofit/>
            </a:bodyPr>
            <a:lstStyle/>
            <a:p>
              <a:pPr algn="ctr"/>
              <a:r>
                <a:rPr lang="en-US" sz="3200" dirty="0">
                  <a:solidFill>
                    <a:schemeClr val="bg1"/>
                  </a:solidFill>
                  <a:latin typeface="Montserrat"/>
                  <a:sym typeface="Montserrat"/>
                </a:rPr>
                <a:t>2</a:t>
              </a:r>
              <a:endParaRPr lang="en-US" sz="3200" dirty="0">
                <a:solidFill>
                  <a:schemeClr val="bg1"/>
                </a:solidFill>
                <a:latin typeface="Montserrat"/>
              </a:endParaRPr>
            </a:p>
          </p:txBody>
        </p:sp>
      </p:grpSp>
      <p:grpSp>
        <p:nvGrpSpPr>
          <p:cNvPr id="40" name="Group 39"/>
          <p:cNvGrpSpPr/>
          <p:nvPr/>
        </p:nvGrpSpPr>
        <p:grpSpPr>
          <a:xfrm>
            <a:off x="1194662" y="15720449"/>
            <a:ext cx="8892082" cy="740815"/>
            <a:chOff x="1192212" y="10055179"/>
            <a:chExt cx="8892082" cy="740815"/>
          </a:xfrm>
        </p:grpSpPr>
        <p:sp>
          <p:nvSpPr>
            <p:cNvPr id="30" name="Rectangle 29"/>
            <p:cNvSpPr/>
            <p:nvPr/>
          </p:nvSpPr>
          <p:spPr>
            <a:xfrm>
              <a:off x="1192212" y="10055179"/>
              <a:ext cx="8892082" cy="7408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p:cNvGrpSpPr/>
            <p:nvPr/>
          </p:nvGrpSpPr>
          <p:grpSpPr>
            <a:xfrm>
              <a:off x="1504940" y="10183415"/>
              <a:ext cx="8266627" cy="484342"/>
              <a:chOff x="1266987" y="9810911"/>
              <a:chExt cx="8266627" cy="452347"/>
            </a:xfrm>
          </p:grpSpPr>
          <p:sp>
            <p:nvSpPr>
              <p:cNvPr id="195" name="Shape 105"/>
              <p:cNvSpPr txBox="1"/>
              <p:nvPr/>
            </p:nvSpPr>
            <p:spPr>
              <a:xfrm>
                <a:off x="1266987" y="9821641"/>
                <a:ext cx="1944443" cy="430887"/>
              </a:xfrm>
              <a:prstGeom prst="rect">
                <a:avLst/>
              </a:prstGeom>
              <a:noFill/>
              <a:ln>
                <a:noFill/>
              </a:ln>
            </p:spPr>
            <p:txBody>
              <a:bodyPr wrap="none" lIns="0" tIns="0" rIns="0" bIns="0" anchor="ctr" anchorCtr="0">
                <a:spAutoFit/>
              </a:bodyPr>
              <a:lstStyle/>
              <a:p>
                <a:pPr lvl="0">
                  <a:spcBef>
                    <a:spcPts val="0"/>
                  </a:spcBef>
                  <a:buNone/>
                </a:pPr>
                <a:r>
                  <a:rPr lang="en-US" sz="2800" dirty="0">
                    <a:solidFill>
                      <a:srgbClr val="434343"/>
                    </a:solidFill>
                    <a:latin typeface="Montserrat"/>
                    <a:ea typeface="Montserrat"/>
                    <a:cs typeface="Montserrat"/>
                    <a:sym typeface="Montserrat"/>
                  </a:rPr>
                  <a:t>Ineffective</a:t>
                </a:r>
              </a:p>
            </p:txBody>
          </p:sp>
          <p:sp>
            <p:nvSpPr>
              <p:cNvPr id="196" name="Shape 106"/>
              <p:cNvSpPr txBox="1"/>
              <p:nvPr/>
            </p:nvSpPr>
            <p:spPr>
              <a:xfrm>
                <a:off x="4530672" y="9821641"/>
                <a:ext cx="1848263" cy="430887"/>
              </a:xfrm>
              <a:prstGeom prst="rect">
                <a:avLst/>
              </a:prstGeom>
              <a:noFill/>
              <a:ln>
                <a:noFill/>
              </a:ln>
            </p:spPr>
            <p:txBody>
              <a:bodyPr wrap="none" lIns="0" tIns="0" rIns="0" bIns="0" anchor="ctr" anchorCtr="0">
                <a:spAutoFit/>
              </a:bodyPr>
              <a:lstStyle/>
              <a:p>
                <a:pPr lvl="0" rtl="0">
                  <a:spcBef>
                    <a:spcPts val="0"/>
                  </a:spcBef>
                  <a:buNone/>
                </a:pPr>
                <a:r>
                  <a:rPr lang="en-US" sz="2800" dirty="0">
                    <a:solidFill>
                      <a:srgbClr val="434343"/>
                    </a:solidFill>
                    <a:latin typeface="Montserrat"/>
                    <a:ea typeface="Montserrat"/>
                    <a:cs typeface="Montserrat"/>
                    <a:sym typeface="Montserrat"/>
                  </a:rPr>
                  <a:t>Inefficient</a:t>
                </a:r>
              </a:p>
            </p:txBody>
          </p:sp>
          <p:sp>
            <p:nvSpPr>
              <p:cNvPr id="197" name="Shape 107"/>
              <p:cNvSpPr txBox="1"/>
              <p:nvPr/>
            </p:nvSpPr>
            <p:spPr>
              <a:xfrm>
                <a:off x="7698176" y="9821641"/>
                <a:ext cx="1835438" cy="430887"/>
              </a:xfrm>
              <a:prstGeom prst="rect">
                <a:avLst/>
              </a:prstGeom>
              <a:noFill/>
              <a:ln>
                <a:noFill/>
              </a:ln>
            </p:spPr>
            <p:txBody>
              <a:bodyPr wrap="none" lIns="0" tIns="0" rIns="0" bIns="0" anchor="ctr" anchorCtr="0">
                <a:spAutoFit/>
              </a:bodyPr>
              <a:lstStyle/>
              <a:p>
                <a:pPr lvl="0" algn="ctr" rtl="0">
                  <a:spcBef>
                    <a:spcPts val="0"/>
                  </a:spcBef>
                  <a:buNone/>
                </a:pPr>
                <a:r>
                  <a:rPr lang="en-US" sz="2800" dirty="0">
                    <a:solidFill>
                      <a:srgbClr val="434343"/>
                    </a:solidFill>
                    <a:latin typeface="Montserrat"/>
                    <a:ea typeface="Montserrat"/>
                    <a:cs typeface="Montserrat"/>
                    <a:sym typeface="Montserrat"/>
                  </a:rPr>
                  <a:t>Expensive</a:t>
                </a:r>
              </a:p>
            </p:txBody>
          </p:sp>
          <p:sp>
            <p:nvSpPr>
              <p:cNvPr id="198" name="Shape 108"/>
              <p:cNvSpPr/>
              <p:nvPr/>
            </p:nvSpPr>
            <p:spPr>
              <a:xfrm>
                <a:off x="3599122" y="9810911"/>
                <a:ext cx="543858" cy="452347"/>
              </a:xfrm>
              <a:prstGeom prst="mathPlus">
                <a:avLst>
                  <a:gd name="adj1" fmla="val 23520"/>
                </a:avLst>
              </a:prstGeom>
              <a:solidFill>
                <a:srgbClr val="FF0000"/>
              </a:solidFill>
              <a:ln>
                <a:noFill/>
              </a:ln>
            </p:spPr>
            <p:txBody>
              <a:bodyPr lIns="91425" tIns="91425" rIns="91425" bIns="91425" anchor="ctr" anchorCtr="0">
                <a:noAutofit/>
              </a:bodyPr>
              <a:lstStyle/>
              <a:p>
                <a:pPr lvl="0">
                  <a:spcBef>
                    <a:spcPts val="0"/>
                  </a:spcBef>
                  <a:buNone/>
                </a:pPr>
                <a:endParaRPr sz="2800"/>
              </a:p>
            </p:txBody>
          </p:sp>
          <p:sp>
            <p:nvSpPr>
              <p:cNvPr id="199" name="Shape 109"/>
              <p:cNvSpPr/>
              <p:nvPr/>
            </p:nvSpPr>
            <p:spPr>
              <a:xfrm>
                <a:off x="6766627" y="9810911"/>
                <a:ext cx="543858" cy="452347"/>
              </a:xfrm>
              <a:prstGeom prst="mathPlus">
                <a:avLst>
                  <a:gd name="adj1" fmla="val 23520"/>
                </a:avLst>
              </a:prstGeom>
              <a:solidFill>
                <a:srgbClr val="FF0000"/>
              </a:solidFill>
              <a:ln>
                <a:noFill/>
              </a:ln>
            </p:spPr>
            <p:txBody>
              <a:bodyPr lIns="91425" tIns="91425" rIns="91425" bIns="91425" anchor="ctr" anchorCtr="0">
                <a:noAutofit/>
              </a:bodyPr>
              <a:lstStyle/>
              <a:p>
                <a:pPr lvl="0">
                  <a:spcBef>
                    <a:spcPts val="0"/>
                  </a:spcBef>
                  <a:buNone/>
                </a:pPr>
                <a:endParaRPr sz="2800"/>
              </a:p>
            </p:txBody>
          </p:sp>
        </p:grpSp>
      </p:grpSp>
      <p:sp>
        <p:nvSpPr>
          <p:cNvPr id="213" name="Shape 95"/>
          <p:cNvSpPr txBox="1"/>
          <p:nvPr/>
        </p:nvSpPr>
        <p:spPr>
          <a:xfrm>
            <a:off x="12160560" y="7751618"/>
            <a:ext cx="8749680" cy="2215991"/>
          </a:xfrm>
          <a:prstGeom prst="rect">
            <a:avLst/>
          </a:prstGeom>
          <a:noFill/>
          <a:ln>
            <a:noFill/>
          </a:ln>
        </p:spPr>
        <p:txBody>
          <a:bodyPr wrap="square" lIns="0" tIns="0" rIns="0" bIns="0" anchor="t" anchorCtr="0">
            <a:spAutoFit/>
          </a:bodyPr>
          <a:lstStyle/>
          <a:p>
            <a:pPr lvl="0"/>
            <a:r>
              <a:rPr lang="en-US" sz="2400" dirty="0" err="1" smtClean="0">
                <a:solidFill>
                  <a:srgbClr val="434343"/>
                </a:solidFill>
                <a:latin typeface="Montserrat"/>
                <a:ea typeface="Montserrat"/>
                <a:cs typeface="Montserrat"/>
                <a:sym typeface="Montserrat"/>
              </a:rPr>
              <a:t>Legal</a:t>
            </a:r>
            <a:r>
              <a:rPr lang="en-US" sz="2400" dirty="0" err="1" smtClean="0">
                <a:solidFill>
                  <a:schemeClr val="bg1">
                    <a:lumMod val="65000"/>
                  </a:schemeClr>
                </a:solidFill>
                <a:latin typeface="Montserrat"/>
                <a:ea typeface="Montserrat"/>
                <a:cs typeface="Montserrat"/>
                <a:sym typeface="Montserrat"/>
              </a:rPr>
              <a:t>Wise</a:t>
            </a:r>
            <a:r>
              <a:rPr lang="en-US" sz="2400" dirty="0" smtClean="0">
                <a:solidFill>
                  <a:schemeClr val="bg1">
                    <a:lumMod val="65000"/>
                  </a:schemeClr>
                </a:solidFill>
                <a:latin typeface="Montserrat"/>
                <a:ea typeface="Montserrat"/>
                <a:cs typeface="Montserrat"/>
                <a:sym typeface="Montserrat"/>
              </a:rPr>
              <a:t> 1.0</a:t>
            </a:r>
            <a:r>
              <a:rPr lang="en-US" sz="2400" dirty="0" smtClean="0">
                <a:solidFill>
                  <a:srgbClr val="434343"/>
                </a:solidFill>
                <a:latin typeface="Montserrat"/>
                <a:ea typeface="Montserrat"/>
                <a:cs typeface="Montserrat"/>
                <a:sym typeface="Montserrat"/>
              </a:rPr>
              <a:t> is the first version of this application. It provides a fast way of searching for content in legal documents, and obtain answers from a very small list of legal questions. Version 1.0 is a valid attempt to solve the problems at hand, but it has the following functional flows:</a:t>
            </a:r>
            <a:endParaRPr lang="en-US" sz="2400" dirty="0">
              <a:solidFill>
                <a:srgbClr val="434343"/>
              </a:solidFill>
              <a:latin typeface="Montserrat"/>
              <a:ea typeface="Montserrat"/>
              <a:cs typeface="Montserrat"/>
              <a:sym typeface="Montserrat"/>
            </a:endParaRPr>
          </a:p>
        </p:txBody>
      </p:sp>
      <p:sp>
        <p:nvSpPr>
          <p:cNvPr id="214" name="Shape 95"/>
          <p:cNvSpPr txBox="1"/>
          <p:nvPr/>
        </p:nvSpPr>
        <p:spPr>
          <a:xfrm>
            <a:off x="12160560" y="6872898"/>
            <a:ext cx="8749680" cy="615553"/>
          </a:xfrm>
          <a:prstGeom prst="rect">
            <a:avLst/>
          </a:prstGeom>
          <a:noFill/>
          <a:ln>
            <a:noFill/>
          </a:ln>
        </p:spPr>
        <p:txBody>
          <a:bodyPr wrap="square" lIns="0" tIns="0" rIns="0" bIns="0" anchor="t" anchorCtr="0">
            <a:spAutoFit/>
          </a:bodyPr>
          <a:lstStyle/>
          <a:p>
            <a:pPr lvl="0" algn="ctr"/>
            <a:r>
              <a:rPr lang="en-US" sz="4000" dirty="0" err="1" smtClean="0">
                <a:solidFill>
                  <a:srgbClr val="434343"/>
                </a:solidFill>
                <a:latin typeface="Montserrat"/>
                <a:ea typeface="Montserrat"/>
                <a:cs typeface="Montserrat"/>
                <a:sym typeface="Montserrat"/>
              </a:rPr>
              <a:t>Legal</a:t>
            </a:r>
            <a:r>
              <a:rPr lang="en-US" sz="4000" dirty="0" err="1" smtClean="0">
                <a:solidFill>
                  <a:schemeClr val="bg1">
                    <a:lumMod val="65000"/>
                  </a:schemeClr>
                </a:solidFill>
                <a:latin typeface="Montserrat"/>
                <a:ea typeface="Montserrat"/>
                <a:cs typeface="Montserrat"/>
                <a:sym typeface="Montserrat"/>
              </a:rPr>
              <a:t>Wise</a:t>
            </a:r>
            <a:r>
              <a:rPr lang="en-US" sz="4000" dirty="0" smtClean="0">
                <a:solidFill>
                  <a:schemeClr val="bg1">
                    <a:lumMod val="65000"/>
                  </a:schemeClr>
                </a:solidFill>
                <a:latin typeface="Montserrat"/>
                <a:ea typeface="Montserrat"/>
                <a:cs typeface="Montserrat"/>
                <a:sym typeface="Montserrat"/>
              </a:rPr>
              <a:t> 1.0</a:t>
            </a:r>
            <a:endParaRPr lang="en-US" sz="4000" dirty="0">
              <a:solidFill>
                <a:srgbClr val="434343"/>
              </a:solidFill>
              <a:latin typeface="Montserrat"/>
              <a:ea typeface="Montserrat"/>
              <a:cs typeface="Montserrat"/>
              <a:sym typeface="Montserrat"/>
            </a:endParaRPr>
          </a:p>
        </p:txBody>
      </p:sp>
      <p:grpSp>
        <p:nvGrpSpPr>
          <p:cNvPr id="48" name="Group 47"/>
          <p:cNvGrpSpPr/>
          <p:nvPr/>
        </p:nvGrpSpPr>
        <p:grpSpPr>
          <a:xfrm>
            <a:off x="12083256" y="10230776"/>
            <a:ext cx="8904288" cy="1292662"/>
            <a:chOff x="12163425" y="10800425"/>
            <a:chExt cx="8904288" cy="1292662"/>
          </a:xfrm>
        </p:grpSpPr>
        <p:sp>
          <p:nvSpPr>
            <p:cNvPr id="211" name="Shape 95"/>
            <p:cNvSpPr txBox="1"/>
            <p:nvPr/>
          </p:nvSpPr>
          <p:spPr>
            <a:xfrm>
              <a:off x="12163425" y="10800425"/>
              <a:ext cx="8904288" cy="1292662"/>
            </a:xfrm>
            <a:prstGeom prst="rect">
              <a:avLst/>
            </a:prstGeom>
            <a:noFill/>
            <a:ln>
              <a:noFill/>
            </a:ln>
          </p:spPr>
          <p:txBody>
            <a:bodyPr lIns="1188720" tIns="91440" rIns="182880" bIns="91440" anchor="t" anchorCtr="0">
              <a:spAutoFit/>
            </a:bodyPr>
            <a:lstStyle/>
            <a:p>
              <a:pPr lvl="0"/>
              <a:r>
                <a:rPr lang="en-US" sz="2400" b="1" dirty="0" smtClean="0">
                  <a:solidFill>
                    <a:srgbClr val="434343"/>
                  </a:solidFill>
                  <a:latin typeface="Montserrat"/>
                  <a:ea typeface="Montserrat"/>
                  <a:cs typeface="Montserrat"/>
                  <a:sym typeface="Montserrat"/>
                </a:rPr>
                <a:t>Document upload not supported.</a:t>
              </a:r>
              <a:r>
                <a:rPr lang="en-US" sz="2400" dirty="0" smtClean="0">
                  <a:solidFill>
                    <a:srgbClr val="434343"/>
                  </a:solidFill>
                  <a:latin typeface="Montserrat"/>
                  <a:ea typeface="Montserrat"/>
                  <a:cs typeface="Montserrat"/>
                  <a:sym typeface="Montserrat"/>
                </a:rPr>
                <a:t> This limits the automatic growth of the database as only developers can add new legal documents.</a:t>
              </a:r>
              <a:endParaRPr lang="en-US" sz="2400" dirty="0">
                <a:solidFill>
                  <a:srgbClr val="434343"/>
                </a:solidFill>
                <a:latin typeface="Montserrat"/>
                <a:ea typeface="Montserrat"/>
                <a:cs typeface="Montserrat"/>
                <a:sym typeface="Montserrat"/>
              </a:endParaRPr>
            </a:p>
          </p:txBody>
        </p:sp>
        <p:sp>
          <p:nvSpPr>
            <p:cNvPr id="46" name="Cross 45"/>
            <p:cNvSpPr/>
            <p:nvPr/>
          </p:nvSpPr>
          <p:spPr>
            <a:xfrm rot="2642696">
              <a:off x="12479267" y="10989306"/>
              <a:ext cx="443408" cy="404194"/>
            </a:xfrm>
            <a:prstGeom prst="plus">
              <a:avLst>
                <a:gd name="adj" fmla="val 3588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p:cNvGrpSpPr/>
          <p:nvPr/>
        </p:nvGrpSpPr>
        <p:grpSpPr>
          <a:xfrm>
            <a:off x="12083256" y="11786605"/>
            <a:ext cx="8904288" cy="1661993"/>
            <a:chOff x="12163425" y="10800425"/>
            <a:chExt cx="8904288" cy="1661993"/>
          </a:xfrm>
        </p:grpSpPr>
        <p:sp>
          <p:nvSpPr>
            <p:cNvPr id="216" name="Shape 95"/>
            <p:cNvSpPr txBox="1"/>
            <p:nvPr/>
          </p:nvSpPr>
          <p:spPr>
            <a:xfrm>
              <a:off x="12163425" y="10800425"/>
              <a:ext cx="8904288" cy="1661993"/>
            </a:xfrm>
            <a:prstGeom prst="rect">
              <a:avLst/>
            </a:prstGeom>
            <a:noFill/>
            <a:ln>
              <a:noFill/>
            </a:ln>
          </p:spPr>
          <p:txBody>
            <a:bodyPr lIns="1188720" tIns="91440" rIns="182880" bIns="91440" anchor="t" anchorCtr="0">
              <a:spAutoFit/>
            </a:bodyPr>
            <a:lstStyle/>
            <a:p>
              <a:pPr lvl="0"/>
              <a:r>
                <a:rPr lang="en-US" sz="2400" b="1" dirty="0" smtClean="0">
                  <a:solidFill>
                    <a:srgbClr val="434343"/>
                  </a:solidFill>
                  <a:latin typeface="Montserrat"/>
                  <a:ea typeface="Montserrat"/>
                  <a:cs typeface="Montserrat"/>
                  <a:sym typeface="Montserrat"/>
                </a:rPr>
                <a:t>No specialized processing of legal documents. </a:t>
              </a:r>
              <a:r>
                <a:rPr lang="en-US" sz="2400" dirty="0" smtClean="0">
                  <a:solidFill>
                    <a:srgbClr val="434343"/>
                  </a:solidFill>
                  <a:latin typeface="Montserrat"/>
                  <a:ea typeface="Montserrat"/>
                  <a:cs typeface="Montserrat"/>
                  <a:sym typeface="Montserrat"/>
                </a:rPr>
                <a:t>Only textual matches within whole documents are considered. No headnotes or question-answer pairs extraction.</a:t>
              </a:r>
              <a:endParaRPr lang="en-US" sz="2400" dirty="0">
                <a:solidFill>
                  <a:srgbClr val="434343"/>
                </a:solidFill>
                <a:latin typeface="Montserrat"/>
                <a:ea typeface="Montserrat"/>
                <a:cs typeface="Montserrat"/>
                <a:sym typeface="Montserrat"/>
              </a:endParaRPr>
            </a:p>
          </p:txBody>
        </p:sp>
        <p:sp>
          <p:nvSpPr>
            <p:cNvPr id="217" name="Cross 216"/>
            <p:cNvSpPr/>
            <p:nvPr/>
          </p:nvSpPr>
          <p:spPr>
            <a:xfrm rot="2642696">
              <a:off x="12479267" y="10989306"/>
              <a:ext cx="443408" cy="404194"/>
            </a:xfrm>
            <a:prstGeom prst="plus">
              <a:avLst>
                <a:gd name="adj" fmla="val 3588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p:cNvGrpSpPr/>
          <p:nvPr/>
        </p:nvGrpSpPr>
        <p:grpSpPr>
          <a:xfrm>
            <a:off x="12083256" y="13711765"/>
            <a:ext cx="8904288" cy="1292662"/>
            <a:chOff x="12163425" y="10800425"/>
            <a:chExt cx="8904288" cy="1292662"/>
          </a:xfrm>
        </p:grpSpPr>
        <p:sp>
          <p:nvSpPr>
            <p:cNvPr id="219" name="Shape 95"/>
            <p:cNvSpPr txBox="1"/>
            <p:nvPr/>
          </p:nvSpPr>
          <p:spPr>
            <a:xfrm>
              <a:off x="12163425" y="10800425"/>
              <a:ext cx="8904288" cy="1292662"/>
            </a:xfrm>
            <a:prstGeom prst="rect">
              <a:avLst/>
            </a:prstGeom>
            <a:noFill/>
            <a:ln>
              <a:noFill/>
            </a:ln>
          </p:spPr>
          <p:txBody>
            <a:bodyPr lIns="1188720" tIns="91440" rIns="182880" bIns="91440" anchor="t" anchorCtr="0">
              <a:spAutoFit/>
            </a:bodyPr>
            <a:lstStyle/>
            <a:p>
              <a:pPr lvl="0"/>
              <a:r>
                <a:rPr lang="en-US" sz="2400" b="1" dirty="0" smtClean="0">
                  <a:solidFill>
                    <a:srgbClr val="434343"/>
                  </a:solidFill>
                  <a:latin typeface="Montserrat"/>
                  <a:ea typeface="Montserrat"/>
                  <a:cs typeface="Montserrat"/>
                  <a:sym typeface="Montserrat"/>
                </a:rPr>
                <a:t>No administrative control of registered users. </a:t>
              </a:r>
              <a:r>
                <a:rPr lang="en-US" sz="2400" dirty="0" smtClean="0">
                  <a:solidFill>
                    <a:srgbClr val="434343"/>
                  </a:solidFill>
                  <a:latin typeface="Montserrat"/>
                  <a:ea typeface="Montserrat"/>
                  <a:cs typeface="Montserrat"/>
                  <a:sym typeface="Montserrat"/>
                </a:rPr>
                <a:t>Administrative tasks, such as locking an user, have to be performed by a developer. </a:t>
              </a:r>
              <a:r>
                <a:rPr lang="en-US" sz="2400" dirty="0" smtClean="0">
                  <a:solidFill>
                    <a:srgbClr val="434343"/>
                  </a:solidFill>
                  <a:latin typeface="Montserrat"/>
                  <a:ea typeface="Montserrat"/>
                  <a:cs typeface="Montserrat"/>
                  <a:sym typeface="Montserrat"/>
                </a:rPr>
                <a:t> </a:t>
              </a:r>
              <a:endParaRPr lang="en-US" sz="2400" dirty="0">
                <a:solidFill>
                  <a:srgbClr val="434343"/>
                </a:solidFill>
                <a:latin typeface="Montserrat"/>
                <a:ea typeface="Montserrat"/>
                <a:cs typeface="Montserrat"/>
                <a:sym typeface="Montserrat"/>
              </a:endParaRPr>
            </a:p>
          </p:txBody>
        </p:sp>
        <p:sp>
          <p:nvSpPr>
            <p:cNvPr id="220" name="Cross 219"/>
            <p:cNvSpPr/>
            <p:nvPr/>
          </p:nvSpPr>
          <p:spPr>
            <a:xfrm rot="2642696">
              <a:off x="12479267" y="10989306"/>
              <a:ext cx="443408" cy="404194"/>
            </a:xfrm>
            <a:prstGeom prst="plus">
              <a:avLst>
                <a:gd name="adj" fmla="val 3588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2083256" y="15267594"/>
            <a:ext cx="8904288" cy="923330"/>
            <a:chOff x="12163425" y="10800425"/>
            <a:chExt cx="8904288" cy="923330"/>
          </a:xfrm>
        </p:grpSpPr>
        <p:sp>
          <p:nvSpPr>
            <p:cNvPr id="222" name="Shape 95"/>
            <p:cNvSpPr txBox="1"/>
            <p:nvPr/>
          </p:nvSpPr>
          <p:spPr>
            <a:xfrm>
              <a:off x="12163425" y="10800425"/>
              <a:ext cx="8904288" cy="923330"/>
            </a:xfrm>
            <a:prstGeom prst="rect">
              <a:avLst/>
            </a:prstGeom>
            <a:noFill/>
            <a:ln>
              <a:noFill/>
            </a:ln>
          </p:spPr>
          <p:txBody>
            <a:bodyPr lIns="1188720" tIns="91440" rIns="182880" bIns="91440" anchor="t" anchorCtr="0">
              <a:spAutoFit/>
            </a:bodyPr>
            <a:lstStyle/>
            <a:p>
              <a:pPr lvl="0"/>
              <a:r>
                <a:rPr lang="en-US" sz="2400" b="1" dirty="0" smtClean="0">
                  <a:solidFill>
                    <a:srgbClr val="434343"/>
                  </a:solidFill>
                  <a:latin typeface="Montserrat"/>
                  <a:ea typeface="Montserrat"/>
                  <a:cs typeface="Montserrat"/>
                  <a:sym typeface="Montserrat"/>
                </a:rPr>
                <a:t>Unclean and unintuitive user interface.</a:t>
              </a:r>
              <a:r>
                <a:rPr lang="en-US" sz="2400" dirty="0" smtClean="0">
                  <a:solidFill>
                    <a:srgbClr val="434343"/>
                  </a:solidFill>
                  <a:latin typeface="Montserrat"/>
                  <a:ea typeface="Montserrat"/>
                  <a:cs typeface="Montserrat"/>
                  <a:sym typeface="Montserrat"/>
                </a:rPr>
                <a:t> Poor design and uneven flow. </a:t>
              </a:r>
              <a:endParaRPr lang="en-US" sz="2400" dirty="0">
                <a:solidFill>
                  <a:srgbClr val="434343"/>
                </a:solidFill>
                <a:latin typeface="Montserrat"/>
                <a:ea typeface="Montserrat"/>
                <a:cs typeface="Montserrat"/>
                <a:sym typeface="Montserrat"/>
              </a:endParaRPr>
            </a:p>
          </p:txBody>
        </p:sp>
        <p:sp>
          <p:nvSpPr>
            <p:cNvPr id="223" name="Cross 222"/>
            <p:cNvSpPr/>
            <p:nvPr/>
          </p:nvSpPr>
          <p:spPr>
            <a:xfrm rot="2642696">
              <a:off x="12479267" y="10989306"/>
              <a:ext cx="443408" cy="404194"/>
            </a:xfrm>
            <a:prstGeom prst="plus">
              <a:avLst>
                <a:gd name="adj" fmla="val 3588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6" name="Shape 95"/>
          <p:cNvSpPr txBox="1"/>
          <p:nvPr/>
        </p:nvSpPr>
        <p:spPr>
          <a:xfrm>
            <a:off x="1315520" y="6932736"/>
            <a:ext cx="8749680" cy="1107996"/>
          </a:xfrm>
          <a:prstGeom prst="rect">
            <a:avLst/>
          </a:prstGeom>
          <a:noFill/>
          <a:ln>
            <a:noFill/>
          </a:ln>
        </p:spPr>
        <p:txBody>
          <a:bodyPr wrap="square" lIns="0" tIns="0" rIns="0" bIns="0" anchor="t" anchorCtr="0">
            <a:spAutoFit/>
          </a:bodyPr>
          <a:lstStyle/>
          <a:p>
            <a:pPr lvl="0"/>
            <a:r>
              <a:rPr lang="en-US" sz="2400" dirty="0" smtClean="0">
                <a:solidFill>
                  <a:srgbClr val="434343"/>
                </a:solidFill>
                <a:latin typeface="Montserrat"/>
                <a:ea typeface="Montserrat"/>
                <a:cs typeface="Montserrat"/>
                <a:sym typeface="Montserrat"/>
              </a:rPr>
              <a:t>The following problems are strictly linked to the daily work of law professionals (lawyers, associates, law students, etc.).</a:t>
            </a:r>
            <a:endParaRPr lang="en-US" sz="2400" dirty="0">
              <a:solidFill>
                <a:srgbClr val="434343"/>
              </a:solidFill>
              <a:latin typeface="Montserrat"/>
              <a:ea typeface="Montserrat"/>
              <a:cs typeface="Montserrat"/>
              <a:sym typeface="Montserrat"/>
            </a:endParaRPr>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4454" y="27340113"/>
            <a:ext cx="2126443" cy="737167"/>
          </a:xfrm>
          <a:prstGeom prst="rect">
            <a:avLst/>
          </a:prstGeom>
        </p:spPr>
      </p:pic>
      <p:grpSp>
        <p:nvGrpSpPr>
          <p:cNvPr id="259" name="Group 258"/>
          <p:cNvGrpSpPr/>
          <p:nvPr/>
        </p:nvGrpSpPr>
        <p:grpSpPr>
          <a:xfrm>
            <a:off x="12083255" y="30839238"/>
            <a:ext cx="3766670" cy="3266420"/>
            <a:chOff x="12043964" y="30975300"/>
            <a:chExt cx="3766670" cy="3266420"/>
          </a:xfrm>
        </p:grpSpPr>
        <p:pic>
          <p:nvPicPr>
            <p:cNvPr id="52" name="Picture 51"/>
            <p:cNvPicPr>
              <a:picLocks noChangeAspect="1"/>
            </p:cNvPicPr>
            <p:nvPr/>
          </p:nvPicPr>
          <p:blipFill rotWithShape="1">
            <a:blip r:embed="rId7">
              <a:extLst>
                <a:ext uri="{28A0092B-C50C-407E-A947-70E740481C1C}">
                  <a14:useLocalDpi xmlns:a14="http://schemas.microsoft.com/office/drawing/2010/main" val="0"/>
                </a:ext>
              </a:extLst>
            </a:blip>
            <a:srcRect l="2954" t="10412" r="34417" b="10073"/>
            <a:stretch/>
          </p:blipFill>
          <p:spPr>
            <a:xfrm>
              <a:off x="12043965" y="30975300"/>
              <a:ext cx="3766669" cy="2743200"/>
            </a:xfrm>
            <a:prstGeom prst="rect">
              <a:avLst/>
            </a:prstGeom>
            <a:ln w="38100">
              <a:solidFill>
                <a:schemeClr val="bg1">
                  <a:lumMod val="85000"/>
                </a:schemeClr>
              </a:solidFill>
            </a:ln>
          </p:spPr>
        </p:pic>
        <p:sp>
          <p:nvSpPr>
            <p:cNvPr id="254" name="Shape 95"/>
            <p:cNvSpPr txBox="1"/>
            <p:nvPr/>
          </p:nvSpPr>
          <p:spPr>
            <a:xfrm>
              <a:off x="12043964" y="33718500"/>
              <a:ext cx="3766669" cy="523220"/>
            </a:xfrm>
            <a:prstGeom prst="rect">
              <a:avLst/>
            </a:prstGeom>
            <a:noFill/>
            <a:ln>
              <a:noFill/>
            </a:ln>
          </p:spPr>
          <p:txBody>
            <a:bodyPr wrap="square" lIns="0" tIns="91440" rIns="0" bIns="0" anchor="t" anchorCtr="0">
              <a:spAutoFit/>
            </a:bodyPr>
            <a:lstStyle/>
            <a:p>
              <a:pPr lvl="0"/>
              <a:r>
                <a:rPr lang="en-US" b="1" dirty="0" smtClean="0">
                  <a:solidFill>
                    <a:srgbClr val="434343"/>
                  </a:solidFill>
                  <a:latin typeface="Montserrat"/>
                  <a:ea typeface="Montserrat"/>
                  <a:cs typeface="Montserrat"/>
                  <a:sym typeface="Montserrat"/>
                </a:rPr>
                <a:t>Login </a:t>
              </a:r>
              <a:r>
                <a:rPr lang="en-US" dirty="0" smtClean="0">
                  <a:solidFill>
                    <a:srgbClr val="434343"/>
                  </a:solidFill>
                  <a:latin typeface="Montserrat"/>
                  <a:ea typeface="Montserrat"/>
                  <a:cs typeface="Montserrat"/>
                  <a:sym typeface="Montserrat"/>
                </a:rPr>
                <a:t>page. Authentication is required in order to access the application.</a:t>
              </a:r>
              <a:endParaRPr lang="en-US" dirty="0">
                <a:solidFill>
                  <a:srgbClr val="434343"/>
                </a:solidFill>
                <a:latin typeface="Montserrat"/>
                <a:ea typeface="Montserrat"/>
                <a:cs typeface="Montserrat"/>
                <a:sym typeface="Montserrat"/>
              </a:endParaRPr>
            </a:p>
          </p:txBody>
        </p:sp>
      </p:grpSp>
      <p:grpSp>
        <p:nvGrpSpPr>
          <p:cNvPr id="258" name="Group 257"/>
          <p:cNvGrpSpPr/>
          <p:nvPr/>
        </p:nvGrpSpPr>
        <p:grpSpPr>
          <a:xfrm>
            <a:off x="12083255" y="34547211"/>
            <a:ext cx="3766669" cy="2630540"/>
            <a:chOff x="12043966" y="35892252"/>
            <a:chExt cx="3766669" cy="2630540"/>
          </a:xfrm>
        </p:grpSpPr>
        <p:pic>
          <p:nvPicPr>
            <p:cNvPr id="60" name="Picture 59"/>
            <p:cNvPicPr>
              <a:picLocks noChangeAspect="1"/>
            </p:cNvPicPr>
            <p:nvPr/>
          </p:nvPicPr>
          <p:blipFill rotWithShape="1">
            <a:blip r:embed="rId8">
              <a:extLst>
                <a:ext uri="{28A0092B-C50C-407E-A947-70E740481C1C}">
                  <a14:useLocalDpi xmlns:a14="http://schemas.microsoft.com/office/drawing/2010/main" val="0"/>
                </a:ext>
              </a:extLst>
            </a:blip>
            <a:srcRect l="10395" t="10130" r="48959" b="52884"/>
            <a:stretch/>
          </p:blipFill>
          <p:spPr>
            <a:xfrm>
              <a:off x="12051509" y="35892252"/>
              <a:ext cx="3759126" cy="1924050"/>
            </a:xfrm>
            <a:prstGeom prst="rect">
              <a:avLst/>
            </a:prstGeom>
            <a:ln w="38100">
              <a:solidFill>
                <a:schemeClr val="bg1">
                  <a:lumMod val="85000"/>
                </a:schemeClr>
              </a:solidFill>
            </a:ln>
          </p:spPr>
        </p:pic>
        <p:sp>
          <p:nvSpPr>
            <p:cNvPr id="256" name="Shape 95"/>
            <p:cNvSpPr txBox="1"/>
            <p:nvPr/>
          </p:nvSpPr>
          <p:spPr>
            <a:xfrm>
              <a:off x="12043966" y="37784128"/>
              <a:ext cx="3766669" cy="738664"/>
            </a:xfrm>
            <a:prstGeom prst="rect">
              <a:avLst/>
            </a:prstGeom>
            <a:noFill/>
            <a:ln>
              <a:noFill/>
            </a:ln>
          </p:spPr>
          <p:txBody>
            <a:bodyPr wrap="square" lIns="0" tIns="91440" rIns="0" bIns="0" anchor="t" anchorCtr="0">
              <a:spAutoFit/>
            </a:bodyPr>
            <a:lstStyle>
              <a:defPPr marR="0" lvl="0" algn="l" rtl="0">
                <a:lnSpc>
                  <a:spcPct val="100000"/>
                </a:lnSpc>
                <a:spcBef>
                  <a:spcPts val="0"/>
                </a:spcBef>
                <a:spcAft>
                  <a:spcPts val="0"/>
                </a:spcAft>
                <a:defRPr/>
              </a:defPPr>
              <a:lvl1pPr>
                <a:defRPr>
                  <a:solidFill>
                    <a:srgbClr val="434343"/>
                  </a:solidFill>
                  <a:latin typeface="Montserrat"/>
                  <a:ea typeface="Montserrat"/>
                  <a:cs typeface="Montserrat"/>
                </a:defRPr>
              </a:lvl1pPr>
            </a:lstStyle>
            <a:p>
              <a:r>
                <a:rPr lang="en-US" b="1" dirty="0" smtClean="0">
                  <a:sym typeface="Montserrat"/>
                </a:rPr>
                <a:t>Documents</a:t>
              </a:r>
              <a:r>
                <a:rPr lang="en-US" dirty="0" smtClean="0">
                  <a:sym typeface="Montserrat"/>
                </a:rPr>
                <a:t> page. Shows all documents uploaded. Here, an administrator is in the process of uploading a document.</a:t>
              </a:r>
              <a:endParaRPr lang="en-US" dirty="0">
                <a:sym typeface="Montserrat"/>
              </a:endParaRPr>
            </a:p>
          </p:txBody>
        </p:sp>
      </p:grpSp>
      <p:grpSp>
        <p:nvGrpSpPr>
          <p:cNvPr id="261" name="Group 260"/>
          <p:cNvGrpSpPr/>
          <p:nvPr/>
        </p:nvGrpSpPr>
        <p:grpSpPr>
          <a:xfrm>
            <a:off x="12083255" y="37619304"/>
            <a:ext cx="5389282" cy="3072182"/>
            <a:chOff x="12090798" y="37619304"/>
            <a:chExt cx="5389282" cy="3072182"/>
          </a:xfrm>
        </p:grpSpPr>
        <p:sp>
          <p:nvSpPr>
            <p:cNvPr id="255" name="Shape 95"/>
            <p:cNvSpPr txBox="1"/>
            <p:nvPr/>
          </p:nvSpPr>
          <p:spPr>
            <a:xfrm>
              <a:off x="12090798" y="40168266"/>
              <a:ext cx="5389281" cy="523220"/>
            </a:xfrm>
            <a:prstGeom prst="rect">
              <a:avLst/>
            </a:prstGeom>
            <a:noFill/>
            <a:ln>
              <a:noFill/>
            </a:ln>
          </p:spPr>
          <p:txBody>
            <a:bodyPr wrap="square" lIns="0" tIns="91440" rIns="0" bIns="0" anchor="t" anchorCtr="0">
              <a:spAutoFit/>
            </a:bodyPr>
            <a:lstStyle>
              <a:defPPr marR="0" lvl="0" algn="l" rtl="0">
                <a:lnSpc>
                  <a:spcPct val="100000"/>
                </a:lnSpc>
                <a:spcBef>
                  <a:spcPts val="0"/>
                </a:spcBef>
                <a:spcAft>
                  <a:spcPts val="0"/>
                </a:spcAft>
              </a:defPPr>
              <a:lvl1pPr>
                <a:defRPr>
                  <a:solidFill>
                    <a:srgbClr val="434343"/>
                  </a:solidFill>
                  <a:latin typeface="Montserrat"/>
                  <a:ea typeface="Montserrat"/>
                  <a:cs typeface="Montserrat"/>
                </a:defRPr>
              </a:lvl1pPr>
            </a:lstStyle>
            <a:p>
              <a:r>
                <a:rPr lang="en-US" b="1" dirty="0" smtClean="0">
                  <a:sym typeface="Montserrat"/>
                </a:rPr>
                <a:t>Users</a:t>
              </a:r>
              <a:r>
                <a:rPr lang="en-US" dirty="0" smtClean="0">
                  <a:sym typeface="Montserrat"/>
                </a:rPr>
                <a:t> page. Shows a list of all users in the system and their current status. A menu is provided to update user status.</a:t>
              </a:r>
              <a:endParaRPr lang="en-US" dirty="0">
                <a:sym typeface="Montserrat"/>
              </a:endParaRPr>
            </a:p>
          </p:txBody>
        </p:sp>
        <p:pic>
          <p:nvPicPr>
            <p:cNvPr id="257" name="Picture 256"/>
            <p:cNvPicPr>
              <a:picLocks noChangeAspect="1"/>
            </p:cNvPicPr>
            <p:nvPr/>
          </p:nvPicPr>
          <p:blipFill rotWithShape="1">
            <a:blip r:embed="rId9">
              <a:extLst>
                <a:ext uri="{28A0092B-C50C-407E-A947-70E740481C1C}">
                  <a14:useLocalDpi xmlns:a14="http://schemas.microsoft.com/office/drawing/2010/main" val="0"/>
                </a:ext>
              </a:extLst>
            </a:blip>
            <a:srcRect t="15617" b="6760"/>
            <a:stretch/>
          </p:blipFill>
          <p:spPr>
            <a:xfrm>
              <a:off x="12091082" y="37619304"/>
              <a:ext cx="5388998" cy="2548962"/>
            </a:xfrm>
            <a:prstGeom prst="rect">
              <a:avLst/>
            </a:prstGeom>
            <a:ln w="38100">
              <a:solidFill>
                <a:schemeClr val="bg1">
                  <a:lumMod val="85000"/>
                </a:schemeClr>
              </a:solidFill>
            </a:ln>
          </p:spPr>
        </p:pic>
      </p:grpSp>
      <p:grpSp>
        <p:nvGrpSpPr>
          <p:cNvPr id="263" name="Group 262"/>
          <p:cNvGrpSpPr/>
          <p:nvPr/>
        </p:nvGrpSpPr>
        <p:grpSpPr>
          <a:xfrm>
            <a:off x="17196342" y="30839238"/>
            <a:ext cx="3791202" cy="6071599"/>
            <a:chOff x="17196342" y="30899100"/>
            <a:chExt cx="3791202" cy="6071599"/>
          </a:xfrm>
        </p:grpSpPr>
        <p:pic>
          <p:nvPicPr>
            <p:cNvPr id="260" name="Picture 259"/>
            <p:cNvPicPr>
              <a:picLocks noChangeAspect="1"/>
            </p:cNvPicPr>
            <p:nvPr/>
          </p:nvPicPr>
          <p:blipFill rotWithShape="1">
            <a:blip r:embed="rId10">
              <a:extLst>
                <a:ext uri="{28A0092B-C50C-407E-A947-70E740481C1C}">
                  <a14:useLocalDpi xmlns:a14="http://schemas.microsoft.com/office/drawing/2010/main" val="0"/>
                </a:ext>
              </a:extLst>
            </a:blip>
            <a:srcRect t="1261"/>
            <a:stretch/>
          </p:blipFill>
          <p:spPr>
            <a:xfrm>
              <a:off x="17196342" y="30899100"/>
              <a:ext cx="3791202" cy="4686604"/>
            </a:xfrm>
            <a:prstGeom prst="rect">
              <a:avLst/>
            </a:prstGeom>
            <a:ln w="38100">
              <a:solidFill>
                <a:schemeClr val="bg1">
                  <a:lumMod val="85000"/>
                </a:schemeClr>
              </a:solidFill>
            </a:ln>
          </p:spPr>
        </p:pic>
        <p:sp>
          <p:nvSpPr>
            <p:cNvPr id="262" name="Shape 95"/>
            <p:cNvSpPr txBox="1"/>
            <p:nvPr/>
          </p:nvSpPr>
          <p:spPr>
            <a:xfrm>
              <a:off x="17196342" y="35585704"/>
              <a:ext cx="3791202" cy="1384995"/>
            </a:xfrm>
            <a:prstGeom prst="rect">
              <a:avLst/>
            </a:prstGeom>
            <a:noFill/>
            <a:ln>
              <a:noFill/>
            </a:ln>
          </p:spPr>
          <p:txBody>
            <a:bodyPr wrap="square" lIns="0" tIns="91440" rIns="0" bIns="0" anchor="t" anchorCtr="0">
              <a:spAutoFit/>
            </a:bodyPr>
            <a:lstStyle>
              <a:defPPr marR="0" lvl="0" algn="l" rtl="0">
                <a:lnSpc>
                  <a:spcPct val="100000"/>
                </a:lnSpc>
                <a:spcBef>
                  <a:spcPts val="0"/>
                </a:spcBef>
                <a:spcAft>
                  <a:spcPts val="0"/>
                </a:spcAft>
              </a:defPPr>
              <a:lvl1pPr>
                <a:defRPr>
                  <a:solidFill>
                    <a:srgbClr val="434343"/>
                  </a:solidFill>
                  <a:latin typeface="Montserrat"/>
                  <a:ea typeface="Montserrat"/>
                  <a:cs typeface="Montserrat"/>
                </a:defRPr>
              </a:lvl1pPr>
            </a:lstStyle>
            <a:p>
              <a:r>
                <a:rPr lang="en-US" b="1" dirty="0" smtClean="0">
                  <a:sym typeface="Montserrat"/>
                </a:rPr>
                <a:t>Search</a:t>
              </a:r>
              <a:r>
                <a:rPr lang="en-US" dirty="0" smtClean="0">
                  <a:sym typeface="Montserrat"/>
                </a:rPr>
                <a:t> page. Here, users can ask questions and search legal documents. In this case, a question is asked and the system shows the answer to the question as well as legal document content that is related to the question subject.</a:t>
              </a:r>
              <a:endParaRPr lang="en-US" dirty="0">
                <a:sym typeface="Montserrat"/>
              </a:endParaRPr>
            </a:p>
          </p:txBody>
        </p:sp>
      </p:grpSp>
      <p:grpSp>
        <p:nvGrpSpPr>
          <p:cNvPr id="266" name="Group 265"/>
          <p:cNvGrpSpPr/>
          <p:nvPr/>
        </p:nvGrpSpPr>
        <p:grpSpPr>
          <a:xfrm>
            <a:off x="18063785" y="37883465"/>
            <a:ext cx="2918433" cy="1549803"/>
            <a:chOff x="18252344" y="37897980"/>
            <a:chExt cx="2918433" cy="1549803"/>
          </a:xfrm>
        </p:grpSpPr>
        <p:sp>
          <p:nvSpPr>
            <p:cNvPr id="265" name="Rectangle 264"/>
            <p:cNvSpPr/>
            <p:nvPr/>
          </p:nvSpPr>
          <p:spPr>
            <a:xfrm>
              <a:off x="18252344" y="38339787"/>
              <a:ext cx="2918433" cy="11079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182880" bIns="182880" rtlCol="0" anchor="ctr">
              <a:spAutoFit/>
            </a:bodyPr>
            <a:lstStyle/>
            <a:p>
              <a:pPr algn="ctr"/>
              <a:r>
                <a:rPr lang="en-US" sz="2400" dirty="0" smtClean="0">
                  <a:solidFill>
                    <a:srgbClr val="434343"/>
                  </a:solidFill>
                  <a:latin typeface="Montserrat"/>
                  <a:ea typeface="Montserrat"/>
                  <a:cs typeface="Montserrat"/>
                </a:rPr>
                <a:t>Feel free to ask us for a demo</a:t>
              </a:r>
              <a:endParaRPr lang="en-US" sz="2400" dirty="0">
                <a:solidFill>
                  <a:srgbClr val="434343"/>
                </a:solidFill>
                <a:latin typeface="Montserrat"/>
                <a:ea typeface="Montserrat"/>
                <a:cs typeface="Montserrat"/>
              </a:endParaRPr>
            </a:p>
          </p:txBody>
        </p:sp>
        <p:sp>
          <p:nvSpPr>
            <p:cNvPr id="264" name="Oval 263"/>
            <p:cNvSpPr/>
            <p:nvPr/>
          </p:nvSpPr>
          <p:spPr>
            <a:xfrm>
              <a:off x="20346350" y="37897980"/>
              <a:ext cx="675607" cy="67560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Montserrat"/>
                  <a:ea typeface="Montserrat"/>
                  <a:cs typeface="Montserrat"/>
                  <a:sym typeface="Montserrat"/>
                </a:rPr>
                <a:t>!</a:t>
              </a:r>
              <a:endParaRPr lang="en-US" sz="3200" dirty="0">
                <a:solidFill>
                  <a:schemeClr val="bg1"/>
                </a:solidFill>
                <a:latin typeface="Montserrat"/>
                <a:ea typeface="Montserrat"/>
                <a:cs typeface="Montserrat"/>
              </a:endParaRPr>
            </a:p>
          </p:txBody>
        </p:sp>
      </p:grpSp>
      <p:sp>
        <p:nvSpPr>
          <p:cNvPr id="267" name="Shape 95"/>
          <p:cNvSpPr txBox="1"/>
          <p:nvPr/>
        </p:nvSpPr>
        <p:spPr>
          <a:xfrm>
            <a:off x="1210901" y="30839238"/>
            <a:ext cx="9121547" cy="923330"/>
          </a:xfrm>
          <a:prstGeom prst="rect">
            <a:avLst/>
          </a:prstGeom>
          <a:noFill/>
          <a:ln>
            <a:noFill/>
          </a:ln>
        </p:spPr>
        <p:txBody>
          <a:bodyPr wrap="square" lIns="0" tIns="0" rIns="0" bIns="0" anchor="t" anchorCtr="0">
            <a:spAutoFit/>
          </a:bodyPr>
          <a:lstStyle/>
          <a:p>
            <a:pPr lvl="0"/>
            <a:r>
              <a:rPr lang="en-US" sz="2000" dirty="0" smtClean="0">
                <a:solidFill>
                  <a:srgbClr val="434343"/>
                </a:solidFill>
                <a:latin typeface="Montserrat"/>
                <a:ea typeface="Montserrat"/>
                <a:cs typeface="Montserrat"/>
                <a:sym typeface="Montserrat"/>
              </a:rPr>
              <a:t>The main process to be tested in this application is the Search service. </a:t>
            </a:r>
            <a:r>
              <a:rPr lang="en-US" sz="2000" dirty="0" smtClean="0">
                <a:solidFill>
                  <a:srgbClr val="434343"/>
                </a:solidFill>
                <a:latin typeface="Montserrat"/>
                <a:ea typeface="Montserrat"/>
                <a:cs typeface="Montserrat"/>
                <a:sym typeface="Montserrat"/>
              </a:rPr>
              <a:t>This is the only service that includes all actors in the system. Following are two of the unit tests used to verify the quality of this feature:</a:t>
            </a:r>
            <a:endParaRPr lang="en-US" sz="2000" dirty="0">
              <a:solidFill>
                <a:srgbClr val="434343"/>
              </a:solidFill>
              <a:latin typeface="Montserrat"/>
              <a:ea typeface="Montserrat"/>
              <a:cs typeface="Montserrat"/>
              <a:sym typeface="Montserrat"/>
            </a:endParaRPr>
          </a:p>
        </p:txBody>
      </p:sp>
      <p:grpSp>
        <p:nvGrpSpPr>
          <p:cNvPr id="278" name="Group 277"/>
          <p:cNvGrpSpPr/>
          <p:nvPr/>
        </p:nvGrpSpPr>
        <p:grpSpPr>
          <a:xfrm>
            <a:off x="1186860" y="31983714"/>
            <a:ext cx="9145588" cy="5308430"/>
            <a:chOff x="1185604" y="32270235"/>
            <a:chExt cx="9145588" cy="5308430"/>
          </a:xfrm>
        </p:grpSpPr>
        <p:graphicFrame>
          <p:nvGraphicFramePr>
            <p:cNvPr id="271" name="Shape 351"/>
            <p:cNvGraphicFramePr/>
            <p:nvPr>
              <p:extLst>
                <p:ext uri="{D42A27DB-BD31-4B8C-83A1-F6EECF244321}">
                  <p14:modId xmlns:p14="http://schemas.microsoft.com/office/powerpoint/2010/main" val="1410356017"/>
                </p:ext>
              </p:extLst>
            </p:nvPr>
          </p:nvGraphicFramePr>
          <p:xfrm>
            <a:off x="1185604" y="32724725"/>
            <a:ext cx="9121547" cy="4853940"/>
          </p:xfrm>
          <a:graphic>
            <a:graphicData uri="http://schemas.openxmlformats.org/drawingml/2006/table">
              <a:tbl>
                <a:tblPr>
                  <a:noFill/>
                </a:tblPr>
                <a:tblGrid>
                  <a:gridCol w="2426555">
                    <a:extLst>
                      <a:ext uri="{9D8B030D-6E8A-4147-A177-3AD203B41FA5}">
                        <a16:colId xmlns:a16="http://schemas.microsoft.com/office/drawing/2014/main" val="20000"/>
                      </a:ext>
                    </a:extLst>
                  </a:gridCol>
                  <a:gridCol w="6694992">
                    <a:extLst>
                      <a:ext uri="{9D8B030D-6E8A-4147-A177-3AD203B41FA5}">
                        <a16:colId xmlns:a16="http://schemas.microsoft.com/office/drawing/2014/main" val="20001"/>
                      </a:ext>
                    </a:extLst>
                  </a:gridCol>
                </a:tblGrid>
                <a:tr h="0">
                  <a:tc>
                    <a:txBody>
                      <a:bodyPr/>
                      <a:lstStyle/>
                      <a:p>
                        <a:pPr lvl="0" rtl="0">
                          <a:spcBef>
                            <a:spcPts val="0"/>
                          </a:spcBef>
                          <a:buNone/>
                        </a:pPr>
                        <a:r>
                          <a:rPr lang="en-US" sz="1200" b="1" dirty="0" smtClean="0">
                            <a:solidFill>
                              <a:srgbClr val="FFFFFF"/>
                            </a:solidFill>
                            <a:latin typeface="Montserrat"/>
                            <a:ea typeface="Montserrat"/>
                            <a:cs typeface="Montserrat"/>
                            <a:sym typeface="Montserrat"/>
                          </a:rPr>
                          <a:t>Test Id</a:t>
                        </a:r>
                        <a:endParaRPr lang="en-US" sz="1200" b="1" dirty="0">
                          <a:solidFill>
                            <a:srgbClr val="FFFFFF"/>
                          </a:solidFill>
                          <a:latin typeface="Montserrat"/>
                          <a:ea typeface="Montserrat"/>
                          <a:cs typeface="Montserrat"/>
                          <a:sym typeface="Montserrat"/>
                        </a:endParaRP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rtl="0" fontAlgn="t">
                          <a:spcBef>
                            <a:spcPts val="0"/>
                          </a:spcBef>
                          <a:spcAft>
                            <a:spcPts val="0"/>
                          </a:spcAft>
                        </a:pPr>
                        <a:r>
                          <a:rPr lang="en-US" sz="1200" kern="1200" dirty="0" err="1" smtClean="0">
                            <a:solidFill>
                              <a:srgbClr val="434343"/>
                            </a:solidFill>
                            <a:latin typeface="Montserrat"/>
                            <a:ea typeface="Montserrat"/>
                            <a:cs typeface="Montserrat"/>
                          </a:rPr>
                          <a:t>SearchUserServiceTest.test_execute_search_succcess</a:t>
                        </a:r>
                        <a:endParaRPr lang="en-US" sz="1200" kern="1200" dirty="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0"/>
                    </a:ext>
                  </a:extLst>
                </a:tr>
                <a:tr h="0">
                  <a:tc>
                    <a:txBody>
                      <a:bodyPr/>
                      <a:lstStyle/>
                      <a:p>
                        <a:pPr marL="0" marR="0" lvl="0" indent="0" algn="l" defTabSz="2468880" rtl="0" eaLnBrk="1" fontAlgn="auto" latinLnBrk="0" hangingPunct="1">
                          <a:lnSpc>
                            <a:spcPct val="100000"/>
                          </a:lnSpc>
                          <a:spcBef>
                            <a:spcPts val="0"/>
                          </a:spcBef>
                          <a:spcAft>
                            <a:spcPts val="0"/>
                          </a:spcAft>
                          <a:buClrTx/>
                          <a:buSzTx/>
                          <a:buFontTx/>
                          <a:buNone/>
                          <a:tabLst/>
                          <a:defRPr/>
                        </a:pPr>
                        <a:r>
                          <a:rPr lang="en-US" sz="1200" b="1" dirty="0" smtClean="0">
                            <a:solidFill>
                              <a:srgbClr val="FFFFFF"/>
                            </a:solidFill>
                            <a:latin typeface="Montserrat"/>
                            <a:ea typeface="Montserrat"/>
                            <a:cs typeface="Montserrat"/>
                            <a:sym typeface="Montserrat"/>
                          </a:rPr>
                          <a:t>Test Purpose</a:t>
                        </a:r>
                        <a:endParaRPr lang="en-US" sz="1200" b="1" dirty="0">
                          <a:solidFill>
                            <a:srgbClr val="FFFFFF"/>
                          </a:solidFill>
                          <a:latin typeface="Montserrat"/>
                          <a:ea typeface="Montserrat"/>
                          <a:cs typeface="Montserrat"/>
                          <a:sym typeface="Montserrat"/>
                        </a:endParaRP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rtl="0" fontAlgn="t">
                          <a:spcBef>
                            <a:spcPts val="0"/>
                          </a:spcBef>
                          <a:spcAft>
                            <a:spcPts val="0"/>
                          </a:spcAft>
                        </a:pPr>
                        <a:r>
                          <a:rPr lang="en-US" sz="1200" kern="1200" dirty="0" smtClean="0">
                            <a:solidFill>
                              <a:srgbClr val="434343"/>
                            </a:solidFill>
                            <a:latin typeface="Montserrat"/>
                            <a:ea typeface="Montserrat"/>
                            <a:cs typeface="Montserrat"/>
                          </a:rPr>
                          <a:t>Test that the service properly accepts a search request, and the search is fulfilled properly..</a:t>
                        </a:r>
                        <a:endParaRPr lang="en-US" sz="1200" kern="1200" dirty="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287357600"/>
                    </a:ext>
                  </a:extLst>
                </a:tr>
                <a:tr h="0">
                  <a:tc>
                    <a:txBody>
                      <a:bodyPr/>
                      <a:lstStyle/>
                      <a:p>
                        <a:pPr lvl="0" rtl="0">
                          <a:spcBef>
                            <a:spcPts val="0"/>
                          </a:spcBef>
                          <a:buNone/>
                        </a:pPr>
                        <a:r>
                          <a:rPr lang="en-US" sz="1200" b="1" dirty="0">
                            <a:solidFill>
                              <a:srgbClr val="FFFFFF"/>
                            </a:solidFill>
                            <a:latin typeface="Montserrat"/>
                            <a:ea typeface="Montserrat"/>
                            <a:cs typeface="Montserrat"/>
                            <a:sym typeface="Montserrat"/>
                          </a:rPr>
                          <a:t>Test Setup</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rtl="0" fontAlgn="base">
                          <a:spcBef>
                            <a:spcPts val="0"/>
                          </a:spcBef>
                          <a:spcAft>
                            <a:spcPts val="0"/>
                          </a:spcAft>
                          <a:buFont typeface="+mj-lt"/>
                          <a:buAutoNum type="arabicPeriod"/>
                        </a:pPr>
                        <a:r>
                          <a:rPr lang="en-US" sz="1200" kern="1200" dirty="0" smtClean="0">
                            <a:solidFill>
                              <a:srgbClr val="434343"/>
                            </a:solidFill>
                            <a:latin typeface="Montserrat"/>
                            <a:ea typeface="Montserrat"/>
                            <a:cs typeface="Montserrat"/>
                          </a:rPr>
                          <a:t> Create a test cluster, configuration, and collection in our Retrieve and Rank instance in </a:t>
                        </a:r>
                        <a:r>
                          <a:rPr lang="en-US" sz="1200" kern="1200" dirty="0" err="1" smtClean="0">
                            <a:solidFill>
                              <a:srgbClr val="434343"/>
                            </a:solidFill>
                            <a:latin typeface="Montserrat"/>
                            <a:ea typeface="Montserrat"/>
                            <a:cs typeface="Montserrat"/>
                          </a:rPr>
                          <a:t>BlueMix</a:t>
                        </a:r>
                        <a:r>
                          <a:rPr lang="en-US" sz="1200" kern="1200" dirty="0" smtClean="0">
                            <a:solidFill>
                              <a:srgbClr val="434343"/>
                            </a:solidFill>
                            <a:latin typeface="Montserrat"/>
                            <a:ea typeface="Montserrat"/>
                            <a:cs typeface="Montserrat"/>
                          </a:rPr>
                          <a:t>.</a:t>
                        </a:r>
                      </a:p>
                      <a:p>
                        <a:pPr rtl="0" fontAlgn="base">
                          <a:spcBef>
                            <a:spcPts val="0"/>
                          </a:spcBef>
                          <a:spcAft>
                            <a:spcPts val="0"/>
                          </a:spcAft>
                          <a:buFont typeface="+mj-lt"/>
                          <a:buAutoNum type="arabicPeriod"/>
                        </a:pPr>
                        <a:r>
                          <a:rPr lang="en-US" sz="1200" kern="1200" dirty="0" smtClean="0">
                            <a:solidFill>
                              <a:srgbClr val="434343"/>
                            </a:solidFill>
                            <a:latin typeface="Montserrat"/>
                            <a:ea typeface="Montserrat"/>
                            <a:cs typeface="Montserrat"/>
                          </a:rPr>
                          <a:t> Upload the sample document provided into the previously created </a:t>
                        </a:r>
                        <a:r>
                          <a:rPr lang="en-US" sz="1200" kern="1200" dirty="0" err="1" smtClean="0">
                            <a:solidFill>
                              <a:srgbClr val="434343"/>
                            </a:solidFill>
                            <a:latin typeface="Montserrat"/>
                            <a:ea typeface="Montserrat"/>
                            <a:cs typeface="Montserrat"/>
                          </a:rPr>
                          <a:t>Solr</a:t>
                        </a:r>
                        <a:r>
                          <a:rPr lang="en-US" sz="1200" kern="1200" dirty="0" smtClean="0">
                            <a:solidFill>
                              <a:srgbClr val="434343"/>
                            </a:solidFill>
                            <a:latin typeface="Montserrat"/>
                            <a:ea typeface="Montserrat"/>
                            <a:cs typeface="Montserrat"/>
                          </a:rPr>
                          <a:t> collection.</a:t>
                        </a:r>
                      </a:p>
                      <a:p>
                        <a:pPr rtl="0" fontAlgn="base">
                          <a:spcBef>
                            <a:spcPts val="0"/>
                          </a:spcBef>
                          <a:spcAft>
                            <a:spcPts val="0"/>
                          </a:spcAft>
                          <a:buFont typeface="+mj-lt"/>
                          <a:buAutoNum type="arabicPeriod"/>
                        </a:pPr>
                        <a:r>
                          <a:rPr lang="en-US" sz="1200" kern="1200" dirty="0" smtClean="0">
                            <a:solidFill>
                              <a:srgbClr val="434343"/>
                            </a:solidFill>
                            <a:latin typeface="Montserrat"/>
                            <a:ea typeface="Montserrat"/>
                            <a:cs typeface="Montserrat"/>
                          </a:rPr>
                          <a:t> Create a request with end point </a:t>
                        </a:r>
                        <a:r>
                          <a:rPr lang="en-US" sz="1200" kern="1200" dirty="0" smtClean="0">
                            <a:solidFill>
                              <a:srgbClr val="434343"/>
                            </a:solidFill>
                            <a:latin typeface="Consolas" panose="020B0609020204030204" pitchFamily="49" charset="0"/>
                            <a:ea typeface="Montserrat"/>
                            <a:cs typeface="Montserrat"/>
                          </a:rPr>
                          <a:t>/service/search</a:t>
                        </a:r>
                        <a:r>
                          <a:rPr lang="en-US" sz="1200" kern="1200" dirty="0" smtClean="0">
                            <a:solidFill>
                              <a:srgbClr val="434343"/>
                            </a:solidFill>
                            <a:latin typeface="Montserrat"/>
                            <a:ea typeface="Montserrat"/>
                            <a:cs typeface="Montserrat"/>
                          </a:rPr>
                          <a:t>. </a:t>
                        </a:r>
                      </a:p>
                      <a:p>
                        <a:pPr rtl="0" fontAlgn="base">
                          <a:spcBef>
                            <a:spcPts val="0"/>
                          </a:spcBef>
                          <a:spcAft>
                            <a:spcPts val="0"/>
                          </a:spcAft>
                          <a:buFont typeface="+mj-lt"/>
                          <a:buAutoNum type="arabicPeriod"/>
                        </a:pPr>
                        <a:r>
                          <a:rPr lang="en-US" sz="1200" kern="1200" dirty="0" smtClean="0">
                            <a:solidFill>
                              <a:srgbClr val="434343"/>
                            </a:solidFill>
                            <a:latin typeface="Montserrat"/>
                            <a:ea typeface="Montserrat"/>
                            <a:cs typeface="Montserrat"/>
                          </a:rPr>
                          <a:t> Equip request with authentication credentials using the test user.</a:t>
                        </a:r>
                      </a:p>
                      <a:p>
                        <a:pPr rtl="0" fontAlgn="base">
                          <a:spcBef>
                            <a:spcPts val="0"/>
                          </a:spcBef>
                          <a:spcAft>
                            <a:spcPts val="0"/>
                          </a:spcAft>
                          <a:buFont typeface="+mj-lt"/>
                          <a:buAutoNum type="arabicPeriod"/>
                        </a:pPr>
                        <a:r>
                          <a:rPr lang="en-US" sz="1200" kern="1200" dirty="0" smtClean="0">
                            <a:solidFill>
                              <a:srgbClr val="434343"/>
                            </a:solidFill>
                            <a:latin typeface="Montserrat"/>
                            <a:ea typeface="Montserrat"/>
                            <a:cs typeface="Montserrat"/>
                          </a:rPr>
                          <a:t> Add a parameter to the request named query with value *:* </a:t>
                        </a:r>
                        <a:endParaRPr lang="en-US" sz="1200" kern="1200" dirty="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1"/>
                    </a:ext>
                  </a:extLst>
                </a:tr>
                <a:tr h="0">
                  <a:tc>
                    <a:txBody>
                      <a:bodyPr/>
                      <a:lstStyle/>
                      <a:p>
                        <a:pPr lvl="0" rtl="0">
                          <a:spcBef>
                            <a:spcPts val="0"/>
                          </a:spcBef>
                          <a:buNone/>
                        </a:pPr>
                        <a:r>
                          <a:rPr lang="en-US" sz="1200" b="1" dirty="0">
                            <a:solidFill>
                              <a:srgbClr val="FFFFFF"/>
                            </a:solidFill>
                            <a:latin typeface="Montserrat"/>
                            <a:ea typeface="Montserrat"/>
                            <a:cs typeface="Montserrat"/>
                            <a:sym typeface="Montserrat"/>
                          </a:rPr>
                          <a:t>Test Input</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marL="0" indent="0" algn="l" defTabSz="2468880" rtl="0" eaLnBrk="1" fontAlgn="base" latinLnBrk="0" hangingPunct="1">
                          <a:spcBef>
                            <a:spcPts val="0"/>
                          </a:spcBef>
                          <a:spcAft>
                            <a:spcPts val="0"/>
                          </a:spcAft>
                          <a:buFont typeface="+mj-lt"/>
                          <a:buNone/>
                        </a:pPr>
                        <a:r>
                          <a:rPr lang="en-US" sz="1200" kern="1200" dirty="0" smtClean="0">
                            <a:solidFill>
                              <a:srgbClr val="434343"/>
                            </a:solidFill>
                            <a:latin typeface="Montserrat"/>
                            <a:ea typeface="Montserrat"/>
                            <a:cs typeface="Montserrat"/>
                          </a:rPr>
                          <a:t>1. </a:t>
                        </a:r>
                        <a:r>
                          <a:rPr lang="en-US" sz="1200" kern="1200" dirty="0" err="1" smtClean="0">
                            <a:solidFill>
                              <a:srgbClr val="434343"/>
                            </a:solidFill>
                            <a:latin typeface="Montserrat"/>
                            <a:ea typeface="Montserrat"/>
                            <a:cs typeface="Montserrat"/>
                          </a:rPr>
                          <a:t>HttpServletRequest</a:t>
                        </a:r>
                        <a:r>
                          <a:rPr lang="en-US" sz="1200" kern="1200" dirty="0" smtClean="0">
                            <a:solidFill>
                              <a:srgbClr val="434343"/>
                            </a:solidFill>
                            <a:latin typeface="Montserrat"/>
                            <a:ea typeface="Montserrat"/>
                            <a:cs typeface="Montserrat"/>
                          </a:rPr>
                          <a:t> request</a:t>
                        </a:r>
                      </a:p>
                      <a:p>
                        <a:pPr marL="0" indent="0" algn="l" defTabSz="2468880" rtl="0" eaLnBrk="1" fontAlgn="base" latinLnBrk="0" hangingPunct="1">
                          <a:spcBef>
                            <a:spcPts val="0"/>
                          </a:spcBef>
                          <a:spcAft>
                            <a:spcPts val="0"/>
                          </a:spcAft>
                          <a:buFont typeface="+mj-lt"/>
                          <a:buNone/>
                        </a:pPr>
                        <a:r>
                          <a:rPr lang="en-US" sz="1200" kern="1200" dirty="0" smtClean="0">
                            <a:solidFill>
                              <a:srgbClr val="434343"/>
                            </a:solidFill>
                            <a:latin typeface="Montserrat"/>
                            <a:ea typeface="Montserrat"/>
                            <a:cs typeface="Montserrat"/>
                          </a:rPr>
                          <a:t>2. </a:t>
                        </a:r>
                        <a:r>
                          <a:rPr lang="en-US" sz="1200" kern="1200" dirty="0" err="1" smtClean="0">
                            <a:solidFill>
                              <a:srgbClr val="434343"/>
                            </a:solidFill>
                            <a:latin typeface="Montserrat"/>
                            <a:ea typeface="Montserrat"/>
                            <a:cs typeface="Montserrat"/>
                          </a:rPr>
                          <a:t>HttpServletResponse</a:t>
                        </a:r>
                        <a:r>
                          <a:rPr lang="en-US" sz="1200" kern="1200" dirty="0" smtClean="0">
                            <a:solidFill>
                              <a:srgbClr val="434343"/>
                            </a:solidFill>
                            <a:latin typeface="Montserrat"/>
                            <a:ea typeface="Montserrat"/>
                            <a:cs typeface="Montserrat"/>
                          </a:rPr>
                          <a:t> response</a:t>
                        </a:r>
                        <a:endParaRPr lang="en-US" sz="1200" kern="1200" dirty="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2"/>
                    </a:ext>
                  </a:extLst>
                </a:tr>
                <a:tr h="0">
                  <a:tc rowSpan="2">
                    <a:txBody>
                      <a:bodyPr/>
                      <a:lstStyle/>
                      <a:p>
                        <a:pPr lvl="0" rtl="0">
                          <a:spcBef>
                            <a:spcPts val="0"/>
                          </a:spcBef>
                          <a:buNone/>
                        </a:pPr>
                        <a:r>
                          <a:rPr lang="en-US" sz="1200" b="1" dirty="0">
                            <a:solidFill>
                              <a:srgbClr val="FFFFFF"/>
                            </a:solidFill>
                            <a:latin typeface="Montserrat"/>
                            <a:ea typeface="Montserrat"/>
                            <a:cs typeface="Montserrat"/>
                            <a:sym typeface="Montserrat"/>
                          </a:rPr>
                          <a:t>Expected Output</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r>
                          <a:rPr lang="en-US" sz="1200" kern="1200" dirty="0" smtClean="0">
                            <a:solidFill>
                              <a:srgbClr val="434343"/>
                            </a:solidFill>
                            <a:latin typeface="Montserrat"/>
                            <a:ea typeface="Montserrat"/>
                            <a:cs typeface="Montserrat"/>
                          </a:rPr>
                          <a:t>The response instance passed to the input must contain a status of 200 and the body of the response must contain the following JSON (pattern):</a:t>
                        </a: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3"/>
                    </a:ext>
                  </a:extLst>
                </a:tr>
                <a:tr h="0">
                  <a:tc vMerge="1">
                    <a:txBody>
                      <a:bodyPr/>
                      <a:lstStyle/>
                      <a:p>
                        <a:pPr lvl="0" rtl="0">
                          <a:spcBef>
                            <a:spcPts val="0"/>
                          </a:spcBef>
                          <a:buNone/>
                        </a:pPr>
                        <a:endParaRPr lang="en-US" sz="1200" b="1" dirty="0">
                          <a:solidFill>
                            <a:srgbClr val="FFFFFF"/>
                          </a:solidFill>
                          <a:latin typeface="Montserrat"/>
                          <a:ea typeface="Montserrat"/>
                          <a:cs typeface="Montserrat"/>
                          <a:sym typeface="Montserrat"/>
                        </a:endParaRPr>
                      </a:p>
                    </a:txBody>
                    <a:tcPr marL="63500" marR="63500" marT="63500" marB="63500">
                      <a:lnL w="76200" cap="flat" cmpd="sng">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solidFill>
                          <a:srgbClr val="FFFFFF"/>
                        </a:solidFill>
                        <a:prstDash val="solid"/>
                        <a:round/>
                        <a:headEnd type="none" w="med" len="med"/>
                        <a:tailEnd type="none" w="med" len="med"/>
                      </a:lnT>
                      <a:lnB w="76200" cap="flat" cmpd="sng">
                        <a:solidFill>
                          <a:srgbClr val="FFFFFF"/>
                        </a:solidFill>
                        <a:prstDash val="solid"/>
                        <a:round/>
                        <a:headEnd type="none" w="med" len="med"/>
                        <a:tailEnd type="none" w="med" len="med"/>
                      </a:lnB>
                      <a:solidFill>
                        <a:srgbClr val="6AA84F"/>
                      </a:solidFill>
                    </a:tcPr>
                  </a:tc>
                  <a:tc>
                    <a:txBody>
                      <a:bodyPr/>
                      <a:lstStyle/>
                      <a:p>
                        <a:pPr marL="0" marR="0" indent="0" algn="l" defTabSz="246888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Consolas" panose="020B0609020204030204" pitchFamily="49" charset="0"/>
                            <a:ea typeface="+mn-ea"/>
                            <a:cs typeface="+mn-cs"/>
                          </a:rPr>
                          <a:t>{</a:t>
                        </a:r>
                        <a:br>
                          <a:rPr lang="en-US" sz="1000" b="0" i="0" u="none" strike="noStrike" kern="1200" dirty="0" smtClean="0">
                            <a:solidFill>
                              <a:schemeClr val="tx1"/>
                            </a:solidFill>
                            <a:effectLst/>
                            <a:latin typeface="Consolas" panose="020B0609020204030204" pitchFamily="49" charset="0"/>
                            <a:ea typeface="+mn-ea"/>
                            <a:cs typeface="+mn-cs"/>
                          </a:rPr>
                        </a:br>
                        <a:r>
                          <a:rPr lang="en-US" sz="1000" b="0" i="0" u="none" strike="noStrike" kern="1200" dirty="0" smtClean="0">
                            <a:solidFill>
                              <a:schemeClr val="tx1"/>
                            </a:solidFill>
                            <a:effectLst/>
                            <a:latin typeface="Consolas" panose="020B0609020204030204" pitchFamily="49" charset="0"/>
                            <a:ea typeface="+mn-ea"/>
                            <a:cs typeface="+mn-cs"/>
                          </a:rPr>
                          <a:t>   "</a:t>
                        </a:r>
                        <a:r>
                          <a:rPr lang="en-US" sz="1000" b="0" i="0" u="none" strike="noStrike" kern="1200" dirty="0" err="1" smtClean="0">
                            <a:solidFill>
                              <a:schemeClr val="tx1"/>
                            </a:solidFill>
                            <a:effectLst/>
                            <a:latin typeface="Consolas" panose="020B0609020204030204" pitchFamily="49" charset="0"/>
                            <a:ea typeface="+mn-ea"/>
                            <a:cs typeface="+mn-cs"/>
                          </a:rPr>
                          <a:t>numFound</a:t>
                        </a:r>
                        <a:r>
                          <a:rPr lang="en-US" sz="1000" b="0" i="0" u="none" strike="noStrike" kern="1200" dirty="0" smtClean="0">
                            <a:solidFill>
                              <a:schemeClr val="tx1"/>
                            </a:solidFill>
                            <a:effectLst/>
                            <a:latin typeface="Consolas" panose="020B0609020204030204" pitchFamily="49" charset="0"/>
                            <a:ea typeface="+mn-ea"/>
                            <a:cs typeface="+mn-cs"/>
                          </a:rPr>
                          <a:t>": 164,</a:t>
                        </a:r>
                        <a:br>
                          <a:rPr lang="en-US" sz="1000" b="0" i="0" u="none" strike="noStrike" kern="1200" dirty="0" smtClean="0">
                            <a:solidFill>
                              <a:schemeClr val="tx1"/>
                            </a:solidFill>
                            <a:effectLst/>
                            <a:latin typeface="Consolas" panose="020B0609020204030204" pitchFamily="49" charset="0"/>
                            <a:ea typeface="+mn-ea"/>
                            <a:cs typeface="+mn-cs"/>
                          </a:rPr>
                        </a:br>
                        <a:r>
                          <a:rPr lang="en-US" sz="1000" b="0" i="0" u="none" strike="noStrike" kern="1200" dirty="0" smtClean="0">
                            <a:solidFill>
                              <a:schemeClr val="tx1"/>
                            </a:solidFill>
                            <a:effectLst/>
                            <a:latin typeface="Consolas" panose="020B0609020204030204" pitchFamily="49" charset="0"/>
                            <a:ea typeface="+mn-ea"/>
                            <a:cs typeface="+mn-cs"/>
                          </a:rPr>
                          <a:t>   "start": 0,</a:t>
                        </a:r>
                        <a:br>
                          <a:rPr lang="en-US" sz="1000" b="0" i="0" u="none" strike="noStrike" kern="1200" dirty="0" smtClean="0">
                            <a:solidFill>
                              <a:schemeClr val="tx1"/>
                            </a:solidFill>
                            <a:effectLst/>
                            <a:latin typeface="Consolas" panose="020B0609020204030204" pitchFamily="49" charset="0"/>
                            <a:ea typeface="+mn-ea"/>
                            <a:cs typeface="+mn-cs"/>
                          </a:rPr>
                        </a:br>
                        <a:r>
                          <a:rPr lang="en-US" sz="1000" b="0" i="0" u="none" strike="noStrike" kern="1200" dirty="0" smtClean="0">
                            <a:solidFill>
                              <a:schemeClr val="tx1"/>
                            </a:solidFill>
                            <a:effectLst/>
                            <a:latin typeface="Consolas" panose="020B0609020204030204" pitchFamily="49" charset="0"/>
                            <a:ea typeface="+mn-ea"/>
                            <a:cs typeface="+mn-cs"/>
                          </a:rPr>
                          <a:t>   "docs": [</a:t>
                        </a:r>
                        <a:br>
                          <a:rPr lang="en-US" sz="1000" b="0" i="0" u="none" strike="noStrike" kern="1200" dirty="0" smtClean="0">
                            <a:solidFill>
                              <a:schemeClr val="tx1"/>
                            </a:solidFill>
                            <a:effectLst/>
                            <a:latin typeface="Consolas" panose="020B0609020204030204" pitchFamily="49" charset="0"/>
                            <a:ea typeface="+mn-ea"/>
                            <a:cs typeface="+mn-cs"/>
                          </a:rPr>
                        </a:br>
                        <a:r>
                          <a:rPr lang="en-US" sz="1000" b="0" i="0" u="none" strike="noStrike" kern="1200" dirty="0" smtClean="0">
                            <a:solidFill>
                              <a:schemeClr val="tx1"/>
                            </a:solidFill>
                            <a:effectLst/>
                            <a:latin typeface="Consolas" panose="020B0609020204030204" pitchFamily="49" charset="0"/>
                            <a:ea typeface="+mn-ea"/>
                            <a:cs typeface="+mn-cs"/>
                          </a:rPr>
                          <a:t>     {</a:t>
                        </a:r>
                        <a:br>
                          <a:rPr lang="en-US" sz="1000" b="0" i="0" u="none" strike="noStrike" kern="1200" dirty="0" smtClean="0">
                            <a:solidFill>
                              <a:schemeClr val="tx1"/>
                            </a:solidFill>
                            <a:effectLst/>
                            <a:latin typeface="Consolas" panose="020B0609020204030204" pitchFamily="49" charset="0"/>
                            <a:ea typeface="+mn-ea"/>
                            <a:cs typeface="+mn-cs"/>
                          </a:rPr>
                        </a:br>
                        <a:r>
                          <a:rPr lang="en-US" sz="1000" b="0" i="0" u="none" strike="noStrike" kern="1200" dirty="0" smtClean="0">
                            <a:solidFill>
                              <a:schemeClr val="tx1"/>
                            </a:solidFill>
                            <a:effectLst/>
                            <a:latin typeface="Consolas" panose="020B0609020204030204" pitchFamily="49" charset="0"/>
                            <a:ea typeface="+mn-ea"/>
                            <a:cs typeface="+mn-cs"/>
                          </a:rPr>
                          <a:t>       "id": "496",</a:t>
                        </a:r>
                        <a:br>
                          <a:rPr lang="en-US" sz="1000" b="0" i="0" u="none" strike="noStrike" kern="1200" dirty="0" smtClean="0">
                            <a:solidFill>
                              <a:schemeClr val="tx1"/>
                            </a:solidFill>
                            <a:effectLst/>
                            <a:latin typeface="Consolas" panose="020B0609020204030204" pitchFamily="49" charset="0"/>
                            <a:ea typeface="+mn-ea"/>
                            <a:cs typeface="+mn-cs"/>
                          </a:rPr>
                        </a:br>
                        <a:r>
                          <a:rPr lang="en-US" sz="1000" b="0" i="0" u="none" strike="noStrike" kern="1200" dirty="0" smtClean="0">
                            <a:solidFill>
                              <a:schemeClr val="tx1"/>
                            </a:solidFill>
                            <a:effectLst/>
                            <a:latin typeface="Consolas" panose="020B0609020204030204" pitchFamily="49" charset="0"/>
                            <a:ea typeface="+mn-ea"/>
                            <a:cs typeface="+mn-cs"/>
                          </a:rPr>
                          <a:t>       "title": [" a theory of transonic aileron buzz, neglecting viscous effects ."]</a:t>
                        </a:r>
                        <a:br>
                          <a:rPr lang="en-US" sz="1000" b="0" i="0" u="none" strike="noStrike" kern="1200" dirty="0" smtClean="0">
                            <a:solidFill>
                              <a:schemeClr val="tx1"/>
                            </a:solidFill>
                            <a:effectLst/>
                            <a:latin typeface="Consolas" panose="020B0609020204030204" pitchFamily="49" charset="0"/>
                            <a:ea typeface="+mn-ea"/>
                            <a:cs typeface="+mn-cs"/>
                          </a:rPr>
                        </a:br>
                        <a:r>
                          <a:rPr lang="en-US" sz="1000" b="0" i="0" u="none" strike="noStrike" kern="1200" dirty="0" smtClean="0">
                            <a:solidFill>
                              <a:schemeClr val="tx1"/>
                            </a:solidFill>
                            <a:effectLst/>
                            <a:latin typeface="Consolas" panose="020B0609020204030204" pitchFamily="49" charset="0"/>
                            <a:ea typeface="+mn-ea"/>
                            <a:cs typeface="+mn-cs"/>
                          </a:rPr>
                          <a:t>     },</a:t>
                        </a:r>
                        <a:br>
                          <a:rPr lang="en-US" sz="1000" b="0" i="0" u="none" strike="noStrike" kern="1200" dirty="0" smtClean="0">
                            <a:solidFill>
                              <a:schemeClr val="tx1"/>
                            </a:solidFill>
                            <a:effectLst/>
                            <a:latin typeface="Consolas" panose="020B0609020204030204" pitchFamily="49" charset="0"/>
                            <a:ea typeface="+mn-ea"/>
                            <a:cs typeface="+mn-cs"/>
                          </a:rPr>
                        </a:br>
                        <a:r>
                          <a:rPr lang="en-US" sz="1000" b="0" i="0" u="none" strike="noStrike" kern="1200" dirty="0" smtClean="0">
                            <a:solidFill>
                              <a:schemeClr val="tx1"/>
                            </a:solidFill>
                            <a:effectLst/>
                            <a:latin typeface="Consolas" panose="020B0609020204030204" pitchFamily="49" charset="0"/>
                            <a:ea typeface="+mn-ea"/>
                            <a:cs typeface="+mn-cs"/>
                          </a:rPr>
                          <a:t>     // ...</a:t>
                        </a:r>
                        <a:br>
                          <a:rPr lang="en-US" sz="1000" b="0" i="0" u="none" strike="noStrike" kern="1200" dirty="0" smtClean="0">
                            <a:solidFill>
                              <a:schemeClr val="tx1"/>
                            </a:solidFill>
                            <a:effectLst/>
                            <a:latin typeface="Consolas" panose="020B0609020204030204" pitchFamily="49" charset="0"/>
                            <a:ea typeface="+mn-ea"/>
                            <a:cs typeface="+mn-cs"/>
                          </a:rPr>
                        </a:br>
                        <a:r>
                          <a:rPr lang="en-US" sz="1000" b="0" i="0" u="none" strike="noStrike" kern="1200" dirty="0" smtClean="0">
                            <a:solidFill>
                              <a:schemeClr val="tx1"/>
                            </a:solidFill>
                            <a:effectLst/>
                            <a:latin typeface="Consolas" panose="020B0609020204030204" pitchFamily="49" charset="0"/>
                            <a:ea typeface="+mn-ea"/>
                            <a:cs typeface="+mn-cs"/>
                          </a:rPr>
                          <a:t>   ]</a:t>
                        </a:r>
                        <a:br>
                          <a:rPr lang="en-US" sz="1000" b="0" i="0" u="none" strike="noStrike" kern="1200" dirty="0" smtClean="0">
                            <a:solidFill>
                              <a:schemeClr val="tx1"/>
                            </a:solidFill>
                            <a:effectLst/>
                            <a:latin typeface="Consolas" panose="020B0609020204030204" pitchFamily="49" charset="0"/>
                            <a:ea typeface="+mn-ea"/>
                            <a:cs typeface="+mn-cs"/>
                          </a:rPr>
                        </a:br>
                        <a:r>
                          <a:rPr lang="en-US" sz="1000" b="0" i="0" u="none" strike="noStrike" kern="1200" dirty="0" smtClean="0">
                            <a:solidFill>
                              <a:schemeClr val="tx1"/>
                            </a:solidFill>
                            <a:effectLst/>
                            <a:latin typeface="Consolas" panose="020B0609020204030204" pitchFamily="49" charset="0"/>
                            <a:ea typeface="+mn-ea"/>
                            <a:cs typeface="+mn-cs"/>
                          </a:rPr>
                          <a:t>}</a:t>
                        </a:r>
                        <a:endParaRPr lang="en-US" sz="1200" kern="1200" dirty="0" smtClean="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769012671"/>
                    </a:ext>
                  </a:extLst>
                </a:tr>
              </a:tbl>
            </a:graphicData>
          </a:graphic>
        </p:graphicFrame>
        <p:sp>
          <p:nvSpPr>
            <p:cNvPr id="272" name="Shape 95"/>
            <p:cNvSpPr txBox="1"/>
            <p:nvPr/>
          </p:nvSpPr>
          <p:spPr>
            <a:xfrm>
              <a:off x="1209645" y="32270235"/>
              <a:ext cx="9121547" cy="369332"/>
            </a:xfrm>
            <a:prstGeom prst="rect">
              <a:avLst/>
            </a:prstGeom>
            <a:noFill/>
            <a:ln>
              <a:noFill/>
            </a:ln>
          </p:spPr>
          <p:txBody>
            <a:bodyPr wrap="square" lIns="0" tIns="0" rIns="0" bIns="0" anchor="t" anchorCtr="0">
              <a:spAutoFit/>
            </a:bodyPr>
            <a:lstStyle/>
            <a:p>
              <a:pPr lvl="0" algn="ctr"/>
              <a:r>
                <a:rPr lang="en-US" sz="2400" b="1" dirty="0" smtClean="0">
                  <a:solidFill>
                    <a:srgbClr val="434343"/>
                  </a:solidFill>
                  <a:latin typeface="Montserrat"/>
                  <a:ea typeface="Montserrat"/>
                  <a:cs typeface="Montserrat"/>
                  <a:sym typeface="Montserrat"/>
                </a:rPr>
                <a:t>Search document: Sunny day</a:t>
              </a:r>
              <a:endParaRPr lang="en-US" sz="2400" b="1" dirty="0">
                <a:solidFill>
                  <a:srgbClr val="434343"/>
                </a:solidFill>
                <a:latin typeface="Montserrat"/>
                <a:ea typeface="Montserrat"/>
                <a:cs typeface="Montserrat"/>
                <a:sym typeface="Montserrat"/>
              </a:endParaRPr>
            </a:p>
          </p:txBody>
        </p:sp>
      </p:grpSp>
      <p:sp>
        <p:nvSpPr>
          <p:cNvPr id="275" name="Shape 95"/>
          <p:cNvSpPr txBox="1"/>
          <p:nvPr/>
        </p:nvSpPr>
        <p:spPr>
          <a:xfrm>
            <a:off x="1194662" y="37459376"/>
            <a:ext cx="9121547" cy="369332"/>
          </a:xfrm>
          <a:prstGeom prst="rect">
            <a:avLst/>
          </a:prstGeom>
          <a:noFill/>
          <a:ln>
            <a:noFill/>
          </a:ln>
        </p:spPr>
        <p:txBody>
          <a:bodyPr wrap="square" lIns="0" tIns="0" rIns="0" bIns="0" anchor="t" anchorCtr="0">
            <a:spAutoFit/>
          </a:bodyPr>
          <a:lstStyle/>
          <a:p>
            <a:pPr lvl="0" algn="ctr"/>
            <a:r>
              <a:rPr lang="en-US" sz="2400" b="1" dirty="0" smtClean="0">
                <a:solidFill>
                  <a:srgbClr val="434343"/>
                </a:solidFill>
                <a:latin typeface="Montserrat"/>
                <a:ea typeface="Montserrat"/>
                <a:cs typeface="Montserrat"/>
                <a:sym typeface="Montserrat"/>
              </a:rPr>
              <a:t>Search document: Rainy day</a:t>
            </a:r>
            <a:endParaRPr lang="en-US" sz="2400" b="1" dirty="0">
              <a:solidFill>
                <a:srgbClr val="434343"/>
              </a:solidFill>
              <a:latin typeface="Montserrat"/>
              <a:ea typeface="Montserrat"/>
              <a:cs typeface="Montserrat"/>
              <a:sym typeface="Montserrat"/>
            </a:endParaRPr>
          </a:p>
        </p:txBody>
      </p:sp>
      <p:graphicFrame>
        <p:nvGraphicFramePr>
          <p:cNvPr id="277" name="Shape 351"/>
          <p:cNvGraphicFramePr/>
          <p:nvPr>
            <p:extLst>
              <p:ext uri="{D42A27DB-BD31-4B8C-83A1-F6EECF244321}">
                <p14:modId xmlns:p14="http://schemas.microsoft.com/office/powerpoint/2010/main" val="1485432560"/>
              </p:ext>
            </p:extLst>
          </p:nvPr>
        </p:nvGraphicFramePr>
        <p:xfrm>
          <a:off x="1194662" y="37883465"/>
          <a:ext cx="9121547" cy="2781300"/>
        </p:xfrm>
        <a:graphic>
          <a:graphicData uri="http://schemas.openxmlformats.org/drawingml/2006/table">
            <a:tbl>
              <a:tblPr>
                <a:noFill/>
              </a:tblPr>
              <a:tblGrid>
                <a:gridCol w="2426555">
                  <a:extLst>
                    <a:ext uri="{9D8B030D-6E8A-4147-A177-3AD203B41FA5}">
                      <a16:colId xmlns:a16="http://schemas.microsoft.com/office/drawing/2014/main" val="20000"/>
                    </a:ext>
                  </a:extLst>
                </a:gridCol>
                <a:gridCol w="6694992">
                  <a:extLst>
                    <a:ext uri="{9D8B030D-6E8A-4147-A177-3AD203B41FA5}">
                      <a16:colId xmlns:a16="http://schemas.microsoft.com/office/drawing/2014/main" val="20001"/>
                    </a:ext>
                  </a:extLst>
                </a:gridCol>
              </a:tblGrid>
              <a:tr h="0">
                <a:tc>
                  <a:txBody>
                    <a:bodyPr/>
                    <a:lstStyle/>
                    <a:p>
                      <a:pPr lvl="0" rtl="0">
                        <a:spcBef>
                          <a:spcPts val="0"/>
                        </a:spcBef>
                        <a:buNone/>
                      </a:pPr>
                      <a:r>
                        <a:rPr lang="en-US" sz="1200" b="1" dirty="0" smtClean="0">
                          <a:solidFill>
                            <a:srgbClr val="FFFFFF"/>
                          </a:solidFill>
                          <a:latin typeface="Montserrat"/>
                          <a:ea typeface="Montserrat"/>
                          <a:cs typeface="Montserrat"/>
                          <a:sym typeface="Montserrat"/>
                        </a:rPr>
                        <a:t>Test Id</a:t>
                      </a:r>
                      <a:endParaRPr lang="en-US" sz="1200" b="1" dirty="0">
                        <a:solidFill>
                          <a:srgbClr val="FFFFFF"/>
                        </a:solidFill>
                        <a:latin typeface="Montserrat"/>
                        <a:ea typeface="Montserrat"/>
                        <a:cs typeface="Montserrat"/>
                        <a:sym typeface="Montserrat"/>
                      </a:endParaRP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rtl="0" fontAlgn="t">
                        <a:spcBef>
                          <a:spcPts val="0"/>
                        </a:spcBef>
                        <a:spcAft>
                          <a:spcPts val="0"/>
                        </a:spcAft>
                      </a:pPr>
                      <a:r>
                        <a:rPr lang="en-US" sz="1200" kern="1200" dirty="0" err="1" smtClean="0">
                          <a:solidFill>
                            <a:srgbClr val="434343"/>
                          </a:solidFill>
                          <a:latin typeface="Montserrat"/>
                          <a:ea typeface="Montserrat"/>
                          <a:cs typeface="Montserrat"/>
                        </a:rPr>
                        <a:t>SearchUserServiceTest.test_execute_search_error</a:t>
                      </a:r>
                      <a:endParaRPr lang="en-US" sz="1200" kern="1200" dirty="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0"/>
                  </a:ext>
                </a:extLst>
              </a:tr>
              <a:tr h="0">
                <a:tc>
                  <a:txBody>
                    <a:bodyPr/>
                    <a:lstStyle/>
                    <a:p>
                      <a:pPr marL="0" marR="0" lvl="0" indent="0" algn="l" defTabSz="2468880" rtl="0" eaLnBrk="1" fontAlgn="auto" latinLnBrk="0" hangingPunct="1">
                        <a:lnSpc>
                          <a:spcPct val="100000"/>
                        </a:lnSpc>
                        <a:spcBef>
                          <a:spcPts val="0"/>
                        </a:spcBef>
                        <a:spcAft>
                          <a:spcPts val="0"/>
                        </a:spcAft>
                        <a:buClrTx/>
                        <a:buSzTx/>
                        <a:buFontTx/>
                        <a:buNone/>
                        <a:tabLst/>
                        <a:defRPr/>
                      </a:pPr>
                      <a:r>
                        <a:rPr lang="en-US" sz="1200" b="1" dirty="0" smtClean="0">
                          <a:solidFill>
                            <a:srgbClr val="FFFFFF"/>
                          </a:solidFill>
                          <a:latin typeface="Montserrat"/>
                          <a:ea typeface="Montserrat"/>
                          <a:cs typeface="Montserrat"/>
                          <a:sym typeface="Montserrat"/>
                        </a:rPr>
                        <a:t>Test Purpose</a:t>
                      </a:r>
                      <a:endParaRPr lang="en-US" sz="1200" b="1" dirty="0">
                        <a:solidFill>
                          <a:srgbClr val="FFFFFF"/>
                        </a:solidFill>
                        <a:latin typeface="Montserrat"/>
                        <a:ea typeface="Montserrat"/>
                        <a:cs typeface="Montserrat"/>
                        <a:sym typeface="Montserrat"/>
                      </a:endParaRP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rtl="0" fontAlgn="t">
                        <a:spcBef>
                          <a:spcPts val="0"/>
                        </a:spcBef>
                        <a:spcAft>
                          <a:spcPts val="0"/>
                        </a:spcAft>
                      </a:pPr>
                      <a:r>
                        <a:rPr lang="en-US" sz="1200" kern="1200" dirty="0" smtClean="0">
                          <a:solidFill>
                            <a:srgbClr val="434343"/>
                          </a:solidFill>
                          <a:latin typeface="Montserrat"/>
                          <a:ea typeface="Montserrat"/>
                          <a:cs typeface="Montserrat"/>
                        </a:rPr>
                        <a:t>Test that the service properly accepts an invalid search request, and properly returns information about the error.</a:t>
                      </a:r>
                      <a:endParaRPr lang="en-US" sz="1200" kern="1200" dirty="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287357600"/>
                  </a:ext>
                </a:extLst>
              </a:tr>
              <a:tr h="0">
                <a:tc>
                  <a:txBody>
                    <a:bodyPr/>
                    <a:lstStyle/>
                    <a:p>
                      <a:pPr lvl="0" rtl="0">
                        <a:spcBef>
                          <a:spcPts val="0"/>
                        </a:spcBef>
                        <a:buNone/>
                      </a:pPr>
                      <a:r>
                        <a:rPr lang="en-US" sz="1200" b="1" dirty="0">
                          <a:solidFill>
                            <a:srgbClr val="FFFFFF"/>
                          </a:solidFill>
                          <a:latin typeface="Montserrat"/>
                          <a:ea typeface="Montserrat"/>
                          <a:cs typeface="Montserrat"/>
                          <a:sym typeface="Montserrat"/>
                        </a:rPr>
                        <a:t>Test Setup</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rtl="0" fontAlgn="base">
                        <a:spcBef>
                          <a:spcPts val="0"/>
                        </a:spcBef>
                        <a:spcAft>
                          <a:spcPts val="0"/>
                        </a:spcAft>
                        <a:buFont typeface="+mj-lt"/>
                        <a:buNone/>
                      </a:pPr>
                      <a:r>
                        <a:rPr lang="en-US" sz="1200" kern="1200" dirty="0" smtClean="0">
                          <a:solidFill>
                            <a:srgbClr val="434343"/>
                          </a:solidFill>
                          <a:latin typeface="Montserrat"/>
                          <a:ea typeface="Montserrat"/>
                          <a:cs typeface="Montserrat"/>
                        </a:rPr>
                        <a:t>1. Create a request with end point </a:t>
                      </a:r>
                      <a:r>
                        <a:rPr lang="en-US" sz="1200" kern="1200" dirty="0" smtClean="0">
                          <a:solidFill>
                            <a:srgbClr val="434343"/>
                          </a:solidFill>
                          <a:latin typeface="Consolas" panose="020B0609020204030204" pitchFamily="49" charset="0"/>
                          <a:ea typeface="Montserrat"/>
                          <a:cs typeface="Montserrat"/>
                        </a:rPr>
                        <a:t>/service/search</a:t>
                      </a:r>
                      <a:r>
                        <a:rPr lang="en-US" sz="1200" kern="1200" dirty="0" smtClean="0">
                          <a:solidFill>
                            <a:srgbClr val="434343"/>
                          </a:solidFill>
                          <a:latin typeface="Montserrat"/>
                          <a:ea typeface="Montserrat"/>
                          <a:cs typeface="Montserrat"/>
                        </a:rPr>
                        <a:t>. </a:t>
                      </a:r>
                    </a:p>
                    <a:p>
                      <a:pPr rtl="0" fontAlgn="base">
                        <a:spcBef>
                          <a:spcPts val="0"/>
                        </a:spcBef>
                        <a:spcAft>
                          <a:spcPts val="0"/>
                        </a:spcAft>
                        <a:buFont typeface="+mj-lt"/>
                        <a:buNone/>
                      </a:pPr>
                      <a:r>
                        <a:rPr lang="en-US" sz="1200" kern="1200" dirty="0" smtClean="0">
                          <a:solidFill>
                            <a:srgbClr val="434343"/>
                          </a:solidFill>
                          <a:latin typeface="Montserrat"/>
                          <a:ea typeface="Montserrat"/>
                          <a:cs typeface="Montserrat"/>
                        </a:rPr>
                        <a:t>2. Equip request with authentication credentials using the test user.</a:t>
                      </a:r>
                    </a:p>
                    <a:p>
                      <a:pPr rtl="0" fontAlgn="base">
                        <a:spcBef>
                          <a:spcPts val="0"/>
                        </a:spcBef>
                        <a:spcAft>
                          <a:spcPts val="0"/>
                        </a:spcAft>
                        <a:buFont typeface="+mj-lt"/>
                        <a:buNone/>
                      </a:pPr>
                      <a:r>
                        <a:rPr lang="en-US" sz="1200" kern="1200" dirty="0" smtClean="0">
                          <a:solidFill>
                            <a:srgbClr val="434343"/>
                          </a:solidFill>
                          <a:latin typeface="Montserrat"/>
                          <a:ea typeface="Montserrat"/>
                          <a:cs typeface="Montserrat"/>
                        </a:rPr>
                        <a:t>3. Make sure the parameter named query does not exist in the request.</a:t>
                      </a:r>
                      <a:endParaRPr lang="en-US" sz="1200" kern="1200" dirty="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1"/>
                  </a:ext>
                </a:extLst>
              </a:tr>
              <a:tr h="0">
                <a:tc>
                  <a:txBody>
                    <a:bodyPr/>
                    <a:lstStyle/>
                    <a:p>
                      <a:pPr lvl="0" rtl="0">
                        <a:spcBef>
                          <a:spcPts val="0"/>
                        </a:spcBef>
                        <a:buNone/>
                      </a:pPr>
                      <a:r>
                        <a:rPr lang="en-US" sz="1200" b="1" dirty="0">
                          <a:solidFill>
                            <a:srgbClr val="FFFFFF"/>
                          </a:solidFill>
                          <a:latin typeface="Montserrat"/>
                          <a:ea typeface="Montserrat"/>
                          <a:cs typeface="Montserrat"/>
                          <a:sym typeface="Montserrat"/>
                        </a:rPr>
                        <a:t>Test Input</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indent="0" algn="l" defTabSz="2468880" rtl="0" eaLnBrk="1" fontAlgn="base" latinLnBrk="0" hangingPunct="1">
                        <a:spcBef>
                          <a:spcPts val="0"/>
                        </a:spcBef>
                        <a:spcAft>
                          <a:spcPts val="0"/>
                        </a:spcAft>
                        <a:buFont typeface="+mj-lt"/>
                        <a:buNone/>
                      </a:pPr>
                      <a:r>
                        <a:rPr lang="en-US" sz="1200" kern="1200" dirty="0" smtClean="0">
                          <a:solidFill>
                            <a:srgbClr val="434343"/>
                          </a:solidFill>
                          <a:latin typeface="Montserrat"/>
                          <a:ea typeface="Montserrat"/>
                          <a:cs typeface="Montserrat"/>
                        </a:rPr>
                        <a:t>1. </a:t>
                      </a:r>
                      <a:r>
                        <a:rPr lang="en-US" sz="1200" kern="1200" dirty="0" err="1" smtClean="0">
                          <a:solidFill>
                            <a:srgbClr val="434343"/>
                          </a:solidFill>
                          <a:latin typeface="Montserrat"/>
                          <a:ea typeface="Montserrat"/>
                          <a:cs typeface="Montserrat"/>
                        </a:rPr>
                        <a:t>HttpServletRequest</a:t>
                      </a:r>
                      <a:r>
                        <a:rPr lang="en-US" sz="1200" kern="1200" dirty="0" smtClean="0">
                          <a:solidFill>
                            <a:srgbClr val="434343"/>
                          </a:solidFill>
                          <a:latin typeface="Montserrat"/>
                          <a:ea typeface="Montserrat"/>
                          <a:cs typeface="Montserrat"/>
                        </a:rPr>
                        <a:t> request</a:t>
                      </a:r>
                    </a:p>
                    <a:p>
                      <a:pPr marL="0" indent="0" algn="l" defTabSz="2468880" rtl="0" eaLnBrk="1" fontAlgn="base" latinLnBrk="0" hangingPunct="1">
                        <a:spcBef>
                          <a:spcPts val="0"/>
                        </a:spcBef>
                        <a:spcAft>
                          <a:spcPts val="0"/>
                        </a:spcAft>
                        <a:buFont typeface="+mj-lt"/>
                        <a:buNone/>
                      </a:pPr>
                      <a:r>
                        <a:rPr lang="en-US" sz="1200" kern="1200" dirty="0" smtClean="0">
                          <a:solidFill>
                            <a:srgbClr val="434343"/>
                          </a:solidFill>
                          <a:latin typeface="Montserrat"/>
                          <a:ea typeface="Montserrat"/>
                          <a:cs typeface="Montserrat"/>
                        </a:rPr>
                        <a:t>2. </a:t>
                      </a:r>
                      <a:r>
                        <a:rPr lang="en-US" sz="1200" kern="1200" dirty="0" err="1" smtClean="0">
                          <a:solidFill>
                            <a:srgbClr val="434343"/>
                          </a:solidFill>
                          <a:latin typeface="Montserrat"/>
                          <a:ea typeface="Montserrat"/>
                          <a:cs typeface="Montserrat"/>
                        </a:rPr>
                        <a:t>HttpServletResponse</a:t>
                      </a:r>
                      <a:r>
                        <a:rPr lang="en-US" sz="1200" kern="1200" dirty="0" smtClean="0">
                          <a:solidFill>
                            <a:srgbClr val="434343"/>
                          </a:solidFill>
                          <a:latin typeface="Montserrat"/>
                          <a:ea typeface="Montserrat"/>
                          <a:cs typeface="Montserrat"/>
                        </a:rPr>
                        <a:t> response</a:t>
                      </a:r>
                      <a:endParaRPr lang="en-US" sz="1200" kern="1200" dirty="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2"/>
                  </a:ext>
                </a:extLst>
              </a:tr>
              <a:tr h="0">
                <a:tc rowSpan="2">
                  <a:txBody>
                    <a:bodyPr/>
                    <a:lstStyle/>
                    <a:p>
                      <a:pPr lvl="0" rtl="0">
                        <a:spcBef>
                          <a:spcPts val="0"/>
                        </a:spcBef>
                        <a:buNone/>
                      </a:pPr>
                      <a:r>
                        <a:rPr lang="en-US" sz="1200" b="1" dirty="0">
                          <a:solidFill>
                            <a:srgbClr val="FFFFFF"/>
                          </a:solidFill>
                          <a:latin typeface="Montserrat"/>
                          <a:ea typeface="Montserrat"/>
                          <a:cs typeface="Montserrat"/>
                          <a:sym typeface="Montserrat"/>
                        </a:rPr>
                        <a:t>Expected Output</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r>
                        <a:rPr lang="en-US" sz="1200" kern="1200" dirty="0" smtClean="0">
                          <a:solidFill>
                            <a:srgbClr val="434343"/>
                          </a:solidFill>
                          <a:latin typeface="Montserrat"/>
                          <a:ea typeface="Montserrat"/>
                          <a:cs typeface="Montserrat"/>
                        </a:rPr>
                        <a:t>The response instance passed to the input must contain a status of 400 and the body of the response must contain the following JSON:</a:t>
                      </a: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3"/>
                  </a:ext>
                </a:extLst>
              </a:tr>
              <a:tr h="0">
                <a:tc vMerge="1">
                  <a:txBody>
                    <a:bodyPr/>
                    <a:lstStyle/>
                    <a:p>
                      <a:pPr lvl="0" rtl="0">
                        <a:spcBef>
                          <a:spcPts val="0"/>
                        </a:spcBef>
                        <a:buNone/>
                      </a:pPr>
                      <a:endParaRPr lang="en-US" sz="1200" b="1" dirty="0">
                        <a:solidFill>
                          <a:srgbClr val="FFFFFF"/>
                        </a:solidFill>
                        <a:latin typeface="Montserrat"/>
                        <a:ea typeface="Montserrat"/>
                        <a:cs typeface="Montserrat"/>
                        <a:sym typeface="Montserrat"/>
                      </a:endParaRPr>
                    </a:p>
                  </a:txBody>
                  <a:tcPr marL="63500" marR="63500" marT="63500" marB="63500">
                    <a:lnL w="76200" cap="flat" cmpd="sng">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solidFill>
                        <a:srgbClr val="FFFFFF"/>
                      </a:solidFill>
                      <a:prstDash val="solid"/>
                      <a:round/>
                      <a:headEnd type="none" w="med" len="med"/>
                      <a:tailEnd type="none" w="med" len="med"/>
                    </a:lnT>
                    <a:lnB w="76200" cap="flat" cmpd="sng">
                      <a:solidFill>
                        <a:srgbClr val="FFFFFF"/>
                      </a:solidFill>
                      <a:prstDash val="solid"/>
                      <a:round/>
                      <a:headEnd type="none" w="med" len="med"/>
                      <a:tailEnd type="none" w="med" len="med"/>
                    </a:lnB>
                    <a:solidFill>
                      <a:srgbClr val="6AA84F"/>
                    </a:solidFill>
                  </a:tcPr>
                </a:tc>
                <a:tc>
                  <a:txBody>
                    <a:bodyPr/>
                    <a:lstStyle/>
                    <a:p>
                      <a:pPr marL="0" marR="0" indent="0" algn="l" defTabSz="246888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Consolas" panose="020B0609020204030204" pitchFamily="49" charset="0"/>
                          <a:ea typeface="+mn-ea"/>
                          <a:cs typeface="+mn-cs"/>
                        </a:rPr>
                        <a:t>"{'status': 400, '</a:t>
                      </a:r>
                      <a:r>
                        <a:rPr lang="en-US" sz="1000" b="0" i="0" u="none" strike="noStrike" kern="1200" dirty="0" err="1" smtClean="0">
                          <a:solidFill>
                            <a:schemeClr val="tx1"/>
                          </a:solidFill>
                          <a:effectLst/>
                          <a:latin typeface="Consolas" panose="020B0609020204030204" pitchFamily="49" charset="0"/>
                          <a:ea typeface="+mn-ea"/>
                          <a:cs typeface="+mn-cs"/>
                        </a:rPr>
                        <a:t>msg</a:t>
                      </a:r>
                      <a:r>
                        <a:rPr lang="en-US" sz="1000" b="0" i="0" u="none" strike="noStrike" kern="1200" dirty="0" smtClean="0">
                          <a:solidFill>
                            <a:schemeClr val="tx1"/>
                          </a:solidFill>
                          <a:effectLst/>
                          <a:latin typeface="Consolas" panose="020B0609020204030204" pitchFamily="49" charset="0"/>
                          <a:ea typeface="+mn-ea"/>
                          <a:cs typeface="+mn-cs"/>
                        </a:rPr>
                        <a:t>': 'No search query specified'}"</a:t>
                      </a:r>
                      <a:endParaRPr lang="en-US" sz="1200" kern="1200" dirty="0" smtClean="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769012671"/>
                  </a:ext>
                </a:extLst>
              </a:tr>
            </a:tbl>
          </a:graphicData>
        </a:graphic>
      </p:graphicFrame>
      <p:sp>
        <p:nvSpPr>
          <p:cNvPr id="279" name="Shape 95"/>
          <p:cNvSpPr txBox="1"/>
          <p:nvPr/>
        </p:nvSpPr>
        <p:spPr>
          <a:xfrm>
            <a:off x="22642519" y="33790485"/>
            <a:ext cx="8977992" cy="3508653"/>
          </a:xfrm>
          <a:prstGeom prst="rect">
            <a:avLst/>
          </a:prstGeom>
          <a:noFill/>
          <a:ln>
            <a:noFill/>
          </a:ln>
        </p:spPr>
        <p:txBody>
          <a:bodyPr wrap="square" lIns="0" tIns="0" rIns="0" bIns="0" anchor="t" anchorCtr="0">
            <a:spAutoFit/>
          </a:bodyPr>
          <a:lstStyle/>
          <a:p>
            <a:r>
              <a:rPr lang="en-US" sz="3600" dirty="0" err="1" smtClean="0">
                <a:solidFill>
                  <a:srgbClr val="434343"/>
                </a:solidFill>
                <a:latin typeface="Montserrat"/>
                <a:ea typeface="Montserrat"/>
                <a:cs typeface="Montserrat"/>
                <a:sym typeface="Montserrat"/>
              </a:rPr>
              <a:t>Legal</a:t>
            </a:r>
            <a:r>
              <a:rPr lang="en-US" sz="3600" dirty="0" err="1" smtClean="0">
                <a:solidFill>
                  <a:srgbClr val="FF0000"/>
                </a:solidFill>
                <a:latin typeface="Montserrat"/>
                <a:ea typeface="Montserrat"/>
                <a:cs typeface="Montserrat"/>
                <a:sym typeface="Montserrat"/>
              </a:rPr>
              <a:t>Wise</a:t>
            </a:r>
            <a:r>
              <a:rPr lang="en-US" sz="3600" dirty="0" smtClean="0">
                <a:solidFill>
                  <a:srgbClr val="FF0000"/>
                </a:solidFill>
                <a:latin typeface="Montserrat"/>
                <a:ea typeface="Montserrat"/>
                <a:cs typeface="Montserrat"/>
                <a:sym typeface="Montserrat"/>
              </a:rPr>
              <a:t> 2.0</a:t>
            </a:r>
            <a:r>
              <a:rPr lang="en-US" sz="3600" dirty="0" smtClean="0">
                <a:solidFill>
                  <a:srgbClr val="434343"/>
                </a:solidFill>
                <a:latin typeface="Montserrat"/>
                <a:ea typeface="Montserrat"/>
                <a:cs typeface="Montserrat"/>
                <a:sym typeface="Montserrat"/>
              </a:rPr>
              <a:t> </a:t>
            </a:r>
            <a:r>
              <a:rPr lang="en-US" sz="2800" dirty="0" smtClean="0">
                <a:solidFill>
                  <a:srgbClr val="434343"/>
                </a:solidFill>
                <a:latin typeface="Montserrat"/>
                <a:ea typeface="Montserrat"/>
                <a:cs typeface="Montserrat"/>
                <a:sym typeface="Montserrat"/>
              </a:rPr>
              <a:t>i</a:t>
            </a:r>
            <a:r>
              <a:rPr lang="en-US" sz="2400" dirty="0" smtClean="0">
                <a:solidFill>
                  <a:srgbClr val="434343"/>
                </a:solidFill>
                <a:latin typeface="Montserrat"/>
                <a:ea typeface="Montserrat"/>
                <a:cs typeface="Montserrat"/>
                <a:sym typeface="Montserrat"/>
              </a:rPr>
              <a:t>s a user-friendly web application that provides fast and structured access to legal cases. It provides an automated process to upload and scan legal documents, which will then be shared with law professionals based on the content of these documents. </a:t>
            </a:r>
            <a:r>
              <a:rPr lang="en-US" sz="2400" dirty="0">
                <a:solidFill>
                  <a:srgbClr val="434343"/>
                </a:solidFill>
                <a:latin typeface="Montserrat"/>
                <a:ea typeface="Montserrat"/>
                <a:cs typeface="Montserrat"/>
                <a:sym typeface="Montserrat"/>
              </a:rPr>
              <a:t>Our application also helps lawyers, law students, and law associates to quickly find answers to legal questions and concepts, as well as historical data about previously held legal cases</a:t>
            </a:r>
            <a:r>
              <a:rPr lang="en-US" sz="2400" dirty="0" smtClean="0">
                <a:solidFill>
                  <a:srgbClr val="434343"/>
                </a:solidFill>
                <a:latin typeface="Montserrat"/>
                <a:ea typeface="Montserrat"/>
                <a:cs typeface="Montserrat"/>
                <a:sym typeface="Montserrat"/>
              </a:rPr>
              <a:t>.</a:t>
            </a:r>
            <a:endParaRPr lang="en-US" sz="2400" dirty="0">
              <a:solidFill>
                <a:srgbClr val="434343"/>
              </a:solidFill>
              <a:latin typeface="Montserrat"/>
              <a:ea typeface="Montserrat"/>
              <a:cs typeface="Montserrat"/>
              <a:sym typeface="Montserrat"/>
            </a:endParaRPr>
          </a:p>
        </p:txBody>
      </p:sp>
      <p:grpSp>
        <p:nvGrpSpPr>
          <p:cNvPr id="283" name="Group 282"/>
          <p:cNvGrpSpPr/>
          <p:nvPr/>
        </p:nvGrpSpPr>
        <p:grpSpPr>
          <a:xfrm>
            <a:off x="22633916" y="37902377"/>
            <a:ext cx="8995198" cy="1718781"/>
            <a:chOff x="22713783" y="36582037"/>
            <a:chExt cx="8995198" cy="1718781"/>
          </a:xfrm>
        </p:grpSpPr>
        <p:sp>
          <p:nvSpPr>
            <p:cNvPr id="281" name="Shape 95"/>
            <p:cNvSpPr txBox="1"/>
            <p:nvPr/>
          </p:nvSpPr>
          <p:spPr>
            <a:xfrm>
              <a:off x="22713783" y="36582037"/>
              <a:ext cx="8977992" cy="1169551"/>
            </a:xfrm>
            <a:prstGeom prst="rect">
              <a:avLst/>
            </a:prstGeom>
            <a:noFill/>
            <a:ln>
              <a:noFill/>
            </a:ln>
          </p:spPr>
          <p:txBody>
            <a:bodyPr wrap="square" lIns="0" tIns="0" rIns="0" bIns="0" anchor="t" anchorCtr="0">
              <a:spAutoFit/>
            </a:bodyPr>
            <a:lstStyle/>
            <a:p>
              <a:pPr lvl="0" algn="ctr"/>
              <a:r>
                <a:rPr lang="en-US" sz="2800" b="1" dirty="0" smtClean="0">
                  <a:solidFill>
                    <a:srgbClr val="434343"/>
                  </a:solidFill>
                  <a:latin typeface="Montserrat"/>
                  <a:ea typeface="Montserrat"/>
                  <a:cs typeface="Montserrat"/>
                  <a:sym typeface="Montserrat"/>
                </a:rPr>
                <a:t>To test drive our system</a:t>
              </a:r>
              <a:r>
                <a:rPr lang="en-US" sz="2800" dirty="0" smtClean="0">
                  <a:solidFill>
                    <a:srgbClr val="434343"/>
                  </a:solidFill>
                  <a:latin typeface="Montserrat"/>
                  <a:ea typeface="Montserrat"/>
                  <a:cs typeface="Montserrat"/>
                  <a:sym typeface="Montserrat"/>
                </a:rPr>
                <a:t>, </a:t>
              </a:r>
            </a:p>
            <a:p>
              <a:pPr lvl="0" algn="ctr"/>
              <a:r>
                <a:rPr lang="en-US" sz="2400" dirty="0" smtClean="0">
                  <a:solidFill>
                    <a:srgbClr val="434343"/>
                  </a:solidFill>
                  <a:latin typeface="Montserrat"/>
                  <a:ea typeface="Montserrat"/>
                  <a:cs typeface="Montserrat"/>
                  <a:sym typeface="Montserrat"/>
                </a:rPr>
                <a:t>Ask one of our developers for a trial user, and then just navigate to the following URL and start searching:</a:t>
              </a:r>
            </a:p>
          </p:txBody>
        </p:sp>
        <p:sp>
          <p:nvSpPr>
            <p:cNvPr id="282" name="Shape 95"/>
            <p:cNvSpPr txBox="1"/>
            <p:nvPr/>
          </p:nvSpPr>
          <p:spPr>
            <a:xfrm>
              <a:off x="22730989" y="37869931"/>
              <a:ext cx="8977992" cy="430887"/>
            </a:xfrm>
            <a:prstGeom prst="rect">
              <a:avLst/>
            </a:prstGeom>
            <a:noFill/>
            <a:ln>
              <a:noFill/>
            </a:ln>
          </p:spPr>
          <p:txBody>
            <a:bodyPr wrap="square" lIns="0" tIns="0" rIns="0" bIns="0" anchor="t" anchorCtr="0">
              <a:spAutoFit/>
            </a:bodyPr>
            <a:lstStyle/>
            <a:p>
              <a:pPr lvl="0" algn="ctr"/>
              <a:r>
                <a:rPr lang="en-US" sz="2800" dirty="0">
                  <a:solidFill>
                    <a:srgbClr val="4A86E8"/>
                  </a:solidFill>
                  <a:latin typeface="Montserrat"/>
                  <a:ea typeface="Montserrat"/>
                  <a:cs typeface="Montserrat"/>
                  <a:sym typeface="Montserrat"/>
                </a:rPr>
                <a:t>http://legalwise2ui.mybluemix.net/</a:t>
              </a:r>
              <a:endParaRPr lang="en-US" sz="2800" dirty="0" smtClean="0">
                <a:solidFill>
                  <a:srgbClr val="4A86E8"/>
                </a:solidFill>
                <a:latin typeface="Montserrat"/>
                <a:ea typeface="Montserrat"/>
                <a:cs typeface="Montserrat"/>
                <a:sym typeface="Montserrat"/>
              </a:endParaRPr>
            </a:p>
          </p:txBody>
        </p:sp>
      </p:grpSp>
      <p:sp>
        <p:nvSpPr>
          <p:cNvPr id="284" name="Shape 243"/>
          <p:cNvSpPr/>
          <p:nvPr/>
        </p:nvSpPr>
        <p:spPr>
          <a:xfrm>
            <a:off x="25393539" y="40088541"/>
            <a:ext cx="3475952" cy="738664"/>
          </a:xfrm>
          <a:prstGeom prst="rect">
            <a:avLst/>
          </a:prstGeom>
          <a:solidFill>
            <a:srgbClr val="00B050"/>
          </a:solidFill>
          <a:ln>
            <a:noFill/>
          </a:ln>
        </p:spPr>
        <p:txBody>
          <a:bodyPr wrap="none" lIns="182880" tIns="91440" rIns="182880" bIns="91440" anchor="ctr" anchorCtr="0">
            <a:spAutoFit/>
          </a:bodyPr>
          <a:lstStyle/>
          <a:p>
            <a:r>
              <a:rPr lang="en-US" sz="3600" b="1" dirty="0" smtClean="0">
                <a:solidFill>
                  <a:schemeClr val="bg1"/>
                </a:solidFill>
                <a:latin typeface="Montserrat"/>
                <a:ea typeface="Montserrat"/>
                <a:cs typeface="Montserrat"/>
                <a:sym typeface="Montserrat"/>
              </a:rPr>
              <a:t>THANK YOU!!</a:t>
            </a:r>
            <a:endParaRPr lang="en-US" sz="3600" b="1" dirty="0">
              <a:solidFill>
                <a:schemeClr val="bg1"/>
              </a:solidFill>
              <a:latin typeface="Montserrat"/>
              <a:ea typeface="Montserrat"/>
              <a:cs typeface="Montserrat"/>
              <a:sym typeface="Montserrat"/>
            </a:endParaRPr>
          </a:p>
        </p:txBody>
      </p:sp>
      <p:sp>
        <p:nvSpPr>
          <p:cNvPr id="285" name="Shape 95"/>
          <p:cNvSpPr txBox="1"/>
          <p:nvPr/>
        </p:nvSpPr>
        <p:spPr>
          <a:xfrm>
            <a:off x="22751531" y="19101232"/>
            <a:ext cx="8828794" cy="553998"/>
          </a:xfrm>
          <a:prstGeom prst="rect">
            <a:avLst/>
          </a:prstGeom>
          <a:noFill/>
          <a:ln>
            <a:noFill/>
          </a:ln>
        </p:spPr>
        <p:txBody>
          <a:bodyPr wrap="square" lIns="0" tIns="0" rIns="0" bIns="0" anchor="t" anchorCtr="0">
            <a:spAutoFit/>
          </a:bodyPr>
          <a:lstStyle/>
          <a:p>
            <a:pPr lvl="0"/>
            <a:r>
              <a:rPr lang="en-US" sz="1800" dirty="0" smtClean="0">
                <a:solidFill>
                  <a:srgbClr val="434343"/>
                </a:solidFill>
                <a:latin typeface="Montserrat"/>
                <a:ea typeface="Montserrat"/>
                <a:cs typeface="Montserrat"/>
                <a:sym typeface="Montserrat"/>
              </a:rPr>
              <a:t>The </a:t>
            </a:r>
            <a:r>
              <a:rPr lang="en-US" sz="1800" i="1" dirty="0" smtClean="0">
                <a:solidFill>
                  <a:srgbClr val="434343"/>
                </a:solidFill>
                <a:latin typeface="Montserrat"/>
                <a:ea typeface="Montserrat"/>
                <a:cs typeface="Montserrat"/>
                <a:sym typeface="Montserrat"/>
              </a:rPr>
              <a:t>Upload</a:t>
            </a:r>
            <a:r>
              <a:rPr lang="en-US" sz="1800" dirty="0" smtClean="0">
                <a:solidFill>
                  <a:srgbClr val="434343"/>
                </a:solidFill>
                <a:latin typeface="Montserrat"/>
                <a:ea typeface="Montserrat"/>
                <a:cs typeface="Montserrat"/>
                <a:sym typeface="Montserrat"/>
              </a:rPr>
              <a:t> service allows administrators to add legal documents to the Index table. </a:t>
            </a:r>
            <a:endParaRPr lang="en-US" sz="1800" dirty="0">
              <a:solidFill>
                <a:srgbClr val="434343"/>
              </a:solidFill>
              <a:latin typeface="Montserrat"/>
              <a:ea typeface="Montserrat"/>
              <a:cs typeface="Montserrat"/>
              <a:sym typeface="Montserrat"/>
            </a:endParaRPr>
          </a:p>
        </p:txBody>
      </p:sp>
      <p:sp>
        <p:nvSpPr>
          <p:cNvPr id="382" name="Shape 96"/>
          <p:cNvSpPr/>
          <p:nvPr/>
        </p:nvSpPr>
        <p:spPr>
          <a:xfrm>
            <a:off x="25446562" y="18647250"/>
            <a:ext cx="3438732" cy="430887"/>
          </a:xfrm>
          <a:prstGeom prst="rect">
            <a:avLst/>
          </a:prstGeom>
          <a:solidFill>
            <a:srgbClr val="00B050"/>
          </a:solidFill>
          <a:ln>
            <a:noFill/>
          </a:ln>
        </p:spPr>
        <p:txBody>
          <a:bodyPr wrap="none" lIns="91425" tIns="0" rIns="91425" bIns="0" anchor="ctr" anchorCtr="0">
            <a:spAutoFit/>
          </a:bodyPr>
          <a:lstStyle/>
          <a:p>
            <a:pPr lvl="0">
              <a:spcBef>
                <a:spcPts val="0"/>
              </a:spcBef>
              <a:buNone/>
            </a:pPr>
            <a:r>
              <a:rPr lang="en-US" sz="2800" dirty="0" smtClean="0">
                <a:solidFill>
                  <a:srgbClr val="FFFFFF"/>
                </a:solidFill>
                <a:latin typeface="Montserrat"/>
                <a:ea typeface="Montserrat"/>
                <a:cs typeface="Montserrat"/>
                <a:sym typeface="Montserrat"/>
              </a:rPr>
              <a:t>UPLOAD SERVICE</a:t>
            </a:r>
            <a:endParaRPr lang="en-US" sz="2800" dirty="0">
              <a:solidFill>
                <a:srgbClr val="FFFFFF"/>
              </a:solidFill>
              <a:latin typeface="Montserrat"/>
              <a:ea typeface="Montserrat"/>
              <a:cs typeface="Montserrat"/>
              <a:sym typeface="Montserrat"/>
            </a:endParaRPr>
          </a:p>
        </p:txBody>
      </p:sp>
      <p:grpSp>
        <p:nvGrpSpPr>
          <p:cNvPr id="434" name="Group 433"/>
          <p:cNvGrpSpPr/>
          <p:nvPr/>
        </p:nvGrpSpPr>
        <p:grpSpPr>
          <a:xfrm>
            <a:off x="22806850" y="19881804"/>
            <a:ext cx="8718157" cy="5435434"/>
            <a:chOff x="22750319" y="20855667"/>
            <a:chExt cx="8718157" cy="5435434"/>
          </a:xfrm>
        </p:grpSpPr>
        <p:grpSp>
          <p:nvGrpSpPr>
            <p:cNvPr id="384" name="Group 383"/>
            <p:cNvGrpSpPr/>
            <p:nvPr/>
          </p:nvGrpSpPr>
          <p:grpSpPr>
            <a:xfrm>
              <a:off x="22750319" y="20855667"/>
              <a:ext cx="1865088" cy="5430870"/>
              <a:chOff x="167699" y="1389347"/>
              <a:chExt cx="2613208" cy="5301425"/>
            </a:xfrm>
          </p:grpSpPr>
          <p:sp>
            <p:nvSpPr>
              <p:cNvPr id="432" name="Rectangle 431"/>
              <p:cNvSpPr/>
              <p:nvPr/>
            </p:nvSpPr>
            <p:spPr>
              <a:xfrm>
                <a:off x="167700" y="1389347"/>
                <a:ext cx="2613207" cy="36448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434343"/>
                    </a:solidFill>
                    <a:latin typeface="Montserrat"/>
                    <a:ea typeface="Montserrat"/>
                    <a:cs typeface="Montserrat"/>
                  </a:rPr>
                  <a:t>Administrator</a:t>
                </a:r>
              </a:p>
            </p:txBody>
          </p:sp>
          <p:sp>
            <p:nvSpPr>
              <p:cNvPr id="433" name="Rectangle 432"/>
              <p:cNvSpPr/>
              <p:nvPr/>
            </p:nvSpPr>
            <p:spPr>
              <a:xfrm>
                <a:off x="167699" y="1753828"/>
                <a:ext cx="2613207" cy="493694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434343"/>
                  </a:solidFill>
                  <a:latin typeface="Montserrat"/>
                  <a:ea typeface="Montserrat"/>
                  <a:cs typeface="Montserrat"/>
                </a:endParaRPr>
              </a:p>
            </p:txBody>
          </p:sp>
        </p:grpSp>
        <p:sp>
          <p:nvSpPr>
            <p:cNvPr id="385" name="Oval 384"/>
            <p:cNvSpPr/>
            <p:nvPr/>
          </p:nvSpPr>
          <p:spPr>
            <a:xfrm>
              <a:off x="23565593" y="21248191"/>
              <a:ext cx="234540" cy="218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ounded Rectangle 385"/>
            <p:cNvSpPr/>
            <p:nvPr/>
          </p:nvSpPr>
          <p:spPr>
            <a:xfrm>
              <a:off x="22960856" y="21761986"/>
              <a:ext cx="1444014" cy="27241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Upload File</a:t>
              </a:r>
              <a:endParaRPr lang="en-US" sz="1600" dirty="0"/>
            </a:p>
          </p:txBody>
        </p:sp>
        <p:cxnSp>
          <p:nvCxnSpPr>
            <p:cNvPr id="387" name="Straight Arrow Connector 386"/>
            <p:cNvCxnSpPr>
              <a:stCxn id="385" idx="4"/>
              <a:endCxn id="386" idx="0"/>
            </p:cNvCxnSpPr>
            <p:nvPr/>
          </p:nvCxnSpPr>
          <p:spPr>
            <a:xfrm>
              <a:off x="23682863" y="21467165"/>
              <a:ext cx="0" cy="29482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388" name="Group 387"/>
            <p:cNvGrpSpPr/>
            <p:nvPr/>
          </p:nvGrpSpPr>
          <p:grpSpPr>
            <a:xfrm>
              <a:off x="24756614" y="20855667"/>
              <a:ext cx="2789335" cy="5430870"/>
              <a:chOff x="167699" y="1389346"/>
              <a:chExt cx="2613208" cy="5430870"/>
            </a:xfrm>
          </p:grpSpPr>
          <p:sp>
            <p:nvSpPr>
              <p:cNvPr id="430" name="Rectangle 429"/>
              <p:cNvSpPr/>
              <p:nvPr/>
            </p:nvSpPr>
            <p:spPr>
              <a:xfrm>
                <a:off x="167700" y="1389346"/>
                <a:ext cx="2613207" cy="37338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rgbClr val="434343"/>
                    </a:solidFill>
                    <a:latin typeface="Montserrat"/>
                    <a:ea typeface="Montserrat"/>
                    <a:cs typeface="Montserrat"/>
                  </a:rPr>
                  <a:t>LegalWise</a:t>
                </a:r>
                <a:r>
                  <a:rPr lang="en-US" sz="1800" dirty="0" smtClean="0">
                    <a:solidFill>
                      <a:srgbClr val="434343"/>
                    </a:solidFill>
                    <a:latin typeface="Montserrat"/>
                    <a:ea typeface="Montserrat"/>
                    <a:cs typeface="Montserrat"/>
                  </a:rPr>
                  <a:t> 2.0</a:t>
                </a:r>
                <a:endParaRPr lang="en-US" sz="1800" dirty="0">
                  <a:solidFill>
                    <a:srgbClr val="434343"/>
                  </a:solidFill>
                  <a:latin typeface="Montserrat"/>
                  <a:ea typeface="Montserrat"/>
                  <a:cs typeface="Montserrat"/>
                </a:endParaRPr>
              </a:p>
            </p:txBody>
          </p:sp>
          <p:sp>
            <p:nvSpPr>
              <p:cNvPr id="431" name="Rectangle 430"/>
              <p:cNvSpPr/>
              <p:nvPr/>
            </p:nvSpPr>
            <p:spPr>
              <a:xfrm>
                <a:off x="167699" y="1762727"/>
                <a:ext cx="2613207" cy="505748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434343"/>
                  </a:solidFill>
                  <a:latin typeface="Montserrat"/>
                  <a:ea typeface="Montserrat"/>
                  <a:cs typeface="Montserrat"/>
                </a:endParaRPr>
              </a:p>
            </p:txBody>
          </p:sp>
        </p:grpSp>
        <p:grpSp>
          <p:nvGrpSpPr>
            <p:cNvPr id="389" name="Group 388"/>
            <p:cNvGrpSpPr/>
            <p:nvPr/>
          </p:nvGrpSpPr>
          <p:grpSpPr>
            <a:xfrm>
              <a:off x="27687160" y="20860230"/>
              <a:ext cx="1772747" cy="5430871"/>
              <a:chOff x="167699" y="1389346"/>
              <a:chExt cx="2613208" cy="5301427"/>
            </a:xfrm>
          </p:grpSpPr>
          <p:sp>
            <p:nvSpPr>
              <p:cNvPr id="428" name="Rectangle 427"/>
              <p:cNvSpPr/>
              <p:nvPr/>
            </p:nvSpPr>
            <p:spPr>
              <a:xfrm>
                <a:off x="167700" y="1389346"/>
                <a:ext cx="2613207" cy="36448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434343"/>
                    </a:solidFill>
                    <a:latin typeface="Montserrat"/>
                    <a:ea typeface="Montserrat"/>
                    <a:cs typeface="Montserrat"/>
                  </a:rPr>
                  <a:t>Retrieve And Rank</a:t>
                </a:r>
                <a:endParaRPr lang="en-US" sz="1200" dirty="0">
                  <a:solidFill>
                    <a:srgbClr val="434343"/>
                  </a:solidFill>
                  <a:latin typeface="Montserrat"/>
                  <a:ea typeface="Montserrat"/>
                  <a:cs typeface="Montserrat"/>
                </a:endParaRPr>
              </a:p>
            </p:txBody>
          </p:sp>
          <p:sp>
            <p:nvSpPr>
              <p:cNvPr id="429" name="Rectangle 428"/>
              <p:cNvSpPr/>
              <p:nvPr/>
            </p:nvSpPr>
            <p:spPr>
              <a:xfrm>
                <a:off x="167699" y="1753828"/>
                <a:ext cx="2613207" cy="493694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434343"/>
                  </a:solidFill>
                  <a:latin typeface="Montserrat"/>
                  <a:ea typeface="Montserrat"/>
                  <a:cs typeface="Montserrat"/>
                </a:endParaRPr>
              </a:p>
            </p:txBody>
          </p:sp>
        </p:grpSp>
        <p:grpSp>
          <p:nvGrpSpPr>
            <p:cNvPr id="390" name="Group 389"/>
            <p:cNvGrpSpPr/>
            <p:nvPr/>
          </p:nvGrpSpPr>
          <p:grpSpPr>
            <a:xfrm>
              <a:off x="29601116" y="20855667"/>
              <a:ext cx="1867360" cy="5430870"/>
              <a:chOff x="167699" y="1389346"/>
              <a:chExt cx="2613208" cy="5430870"/>
            </a:xfrm>
          </p:grpSpPr>
          <p:sp>
            <p:nvSpPr>
              <p:cNvPr id="426" name="Rectangle 425"/>
              <p:cNvSpPr/>
              <p:nvPr/>
            </p:nvSpPr>
            <p:spPr>
              <a:xfrm>
                <a:off x="167700" y="1389346"/>
                <a:ext cx="2613207" cy="37338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434343"/>
                    </a:solidFill>
                    <a:latin typeface="Montserrat"/>
                    <a:ea typeface="Montserrat"/>
                    <a:cs typeface="Montserrat"/>
                  </a:rPr>
                  <a:t>Document Conversion</a:t>
                </a:r>
                <a:endParaRPr lang="en-US" sz="1200" dirty="0">
                  <a:solidFill>
                    <a:srgbClr val="434343"/>
                  </a:solidFill>
                  <a:latin typeface="Montserrat"/>
                  <a:ea typeface="Montserrat"/>
                  <a:cs typeface="Montserrat"/>
                </a:endParaRPr>
              </a:p>
            </p:txBody>
          </p:sp>
          <p:sp>
            <p:nvSpPr>
              <p:cNvPr id="427" name="Rectangle 426"/>
              <p:cNvSpPr/>
              <p:nvPr/>
            </p:nvSpPr>
            <p:spPr>
              <a:xfrm>
                <a:off x="167699" y="1762727"/>
                <a:ext cx="2613207" cy="505748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434343"/>
                  </a:solidFill>
                  <a:latin typeface="Montserrat"/>
                  <a:ea typeface="Montserrat"/>
                  <a:cs typeface="Montserrat"/>
                </a:endParaRPr>
              </a:p>
            </p:txBody>
          </p:sp>
        </p:grpSp>
        <p:sp>
          <p:nvSpPr>
            <p:cNvPr id="391" name="Rounded Rectangle 390"/>
            <p:cNvSpPr/>
            <p:nvPr/>
          </p:nvSpPr>
          <p:spPr>
            <a:xfrm>
              <a:off x="25320421" y="21324972"/>
              <a:ext cx="1661720"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Validate Request</a:t>
              </a:r>
              <a:endParaRPr lang="en-US" sz="1600" dirty="0"/>
            </a:p>
          </p:txBody>
        </p:sp>
        <p:sp>
          <p:nvSpPr>
            <p:cNvPr id="392" name="Diamond 391"/>
            <p:cNvSpPr/>
            <p:nvPr/>
          </p:nvSpPr>
          <p:spPr>
            <a:xfrm>
              <a:off x="25964815" y="22155912"/>
              <a:ext cx="372933" cy="356913"/>
            </a:xfrm>
            <a:prstGeom prst="diamon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endParaRPr lang="en-US" sz="1600">
                <a:solidFill>
                  <a:srgbClr val="434343"/>
                </a:solidFill>
                <a:latin typeface="Montserrat"/>
                <a:ea typeface="Montserrat"/>
                <a:cs typeface="Montserrat"/>
              </a:endParaRPr>
            </a:p>
          </p:txBody>
        </p:sp>
        <p:cxnSp>
          <p:nvCxnSpPr>
            <p:cNvPr id="393" name="Straight Arrow Connector 392"/>
            <p:cNvCxnSpPr>
              <a:stCxn id="386" idx="3"/>
              <a:endCxn id="391" idx="1"/>
            </p:cNvCxnSpPr>
            <p:nvPr/>
          </p:nvCxnSpPr>
          <p:spPr>
            <a:xfrm flipV="1">
              <a:off x="24404870" y="21597387"/>
              <a:ext cx="915551" cy="300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a:stCxn id="391" idx="2"/>
              <a:endCxn id="392" idx="0"/>
            </p:cNvCxnSpPr>
            <p:nvPr/>
          </p:nvCxnSpPr>
          <p:spPr>
            <a:xfrm>
              <a:off x="26151281" y="21869802"/>
              <a:ext cx="1" cy="28611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5" name="Rounded Rectangle 394"/>
            <p:cNvSpPr/>
            <p:nvPr/>
          </p:nvSpPr>
          <p:spPr>
            <a:xfrm>
              <a:off x="29775347" y="22429868"/>
              <a:ext cx="1501104" cy="27241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Receive File</a:t>
              </a:r>
              <a:endParaRPr lang="en-US" sz="1600" dirty="0"/>
            </a:p>
          </p:txBody>
        </p:sp>
        <p:cxnSp>
          <p:nvCxnSpPr>
            <p:cNvPr id="396" name="Straight Arrow Connector 395"/>
            <p:cNvCxnSpPr>
              <a:stCxn id="392" idx="3"/>
              <a:endCxn id="422" idx="0"/>
            </p:cNvCxnSpPr>
            <p:nvPr/>
          </p:nvCxnSpPr>
          <p:spPr>
            <a:xfrm>
              <a:off x="26337748" y="22334369"/>
              <a:ext cx="443309" cy="56925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7" name="Rounded Rectangle 396"/>
            <p:cNvSpPr/>
            <p:nvPr/>
          </p:nvSpPr>
          <p:spPr>
            <a:xfrm>
              <a:off x="24867128" y="22884119"/>
              <a:ext cx="1052427"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Notify error</a:t>
              </a:r>
              <a:endParaRPr lang="en-US" sz="1600" dirty="0"/>
            </a:p>
          </p:txBody>
        </p:sp>
        <p:cxnSp>
          <p:nvCxnSpPr>
            <p:cNvPr id="398" name="Straight Arrow Connector 397"/>
            <p:cNvCxnSpPr>
              <a:stCxn id="392" idx="1"/>
              <a:endCxn id="397" idx="0"/>
            </p:cNvCxnSpPr>
            <p:nvPr/>
          </p:nvCxnSpPr>
          <p:spPr>
            <a:xfrm flipH="1">
              <a:off x="25393342" y="22334369"/>
              <a:ext cx="571473" cy="54975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9" name="Straight Arrow Connector 398"/>
            <p:cNvCxnSpPr>
              <a:stCxn id="397" idx="1"/>
              <a:endCxn id="417" idx="3"/>
            </p:cNvCxnSpPr>
            <p:nvPr/>
          </p:nvCxnSpPr>
          <p:spPr>
            <a:xfrm flipH="1">
              <a:off x="24404871" y="23156534"/>
              <a:ext cx="462257" cy="73152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00" name="Rounded Rectangle 399"/>
            <p:cNvSpPr/>
            <p:nvPr/>
          </p:nvSpPr>
          <p:spPr>
            <a:xfrm>
              <a:off x="29775347" y="22886546"/>
              <a:ext cx="1501104"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Covert into answer units</a:t>
              </a:r>
              <a:endParaRPr lang="en-US" sz="1600" dirty="0"/>
            </a:p>
          </p:txBody>
        </p:sp>
        <p:cxnSp>
          <p:nvCxnSpPr>
            <p:cNvPr id="401" name="Straight Arrow Connector 400"/>
            <p:cNvCxnSpPr>
              <a:stCxn id="395" idx="2"/>
              <a:endCxn id="400" idx="0"/>
            </p:cNvCxnSpPr>
            <p:nvPr/>
          </p:nvCxnSpPr>
          <p:spPr>
            <a:xfrm>
              <a:off x="30525899" y="22702283"/>
              <a:ext cx="0" cy="184263"/>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02" name="Rounded Rectangle 401"/>
            <p:cNvSpPr/>
            <p:nvPr/>
          </p:nvSpPr>
          <p:spPr>
            <a:xfrm>
              <a:off x="29775347" y="23615639"/>
              <a:ext cx="1501104"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Return answer units</a:t>
              </a:r>
              <a:endParaRPr lang="en-US" sz="1600" dirty="0"/>
            </a:p>
          </p:txBody>
        </p:sp>
        <p:cxnSp>
          <p:nvCxnSpPr>
            <p:cNvPr id="403" name="Straight Arrow Connector 402"/>
            <p:cNvCxnSpPr>
              <a:stCxn id="400" idx="2"/>
              <a:endCxn id="402" idx="0"/>
            </p:cNvCxnSpPr>
            <p:nvPr/>
          </p:nvCxnSpPr>
          <p:spPr>
            <a:xfrm>
              <a:off x="30525899" y="23431376"/>
              <a:ext cx="0" cy="184263"/>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04" name="Rounded Rectangle 403"/>
            <p:cNvSpPr/>
            <p:nvPr/>
          </p:nvSpPr>
          <p:spPr>
            <a:xfrm>
              <a:off x="25320421" y="23653147"/>
              <a:ext cx="1661720"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Receive answer units</a:t>
              </a:r>
              <a:endParaRPr lang="en-US" sz="1600" dirty="0"/>
            </a:p>
          </p:txBody>
        </p:sp>
        <p:sp>
          <p:nvSpPr>
            <p:cNvPr id="405" name="Rounded Rectangle 404"/>
            <p:cNvSpPr/>
            <p:nvPr/>
          </p:nvSpPr>
          <p:spPr>
            <a:xfrm>
              <a:off x="25320421" y="24400318"/>
              <a:ext cx="1661720"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Submit for indexing</a:t>
              </a:r>
              <a:endParaRPr lang="en-US" sz="1600" dirty="0"/>
            </a:p>
          </p:txBody>
        </p:sp>
        <p:cxnSp>
          <p:nvCxnSpPr>
            <p:cNvPr id="406" name="Straight Arrow Connector 405"/>
            <p:cNvCxnSpPr>
              <a:stCxn id="402" idx="1"/>
              <a:endCxn id="404" idx="3"/>
            </p:cNvCxnSpPr>
            <p:nvPr/>
          </p:nvCxnSpPr>
          <p:spPr>
            <a:xfrm flipH="1">
              <a:off x="26982141" y="23888054"/>
              <a:ext cx="2793206" cy="3750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07" name="Rounded Rectangle 406"/>
            <p:cNvSpPr/>
            <p:nvPr/>
          </p:nvSpPr>
          <p:spPr>
            <a:xfrm>
              <a:off x="27827787" y="24298943"/>
              <a:ext cx="1491492"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Receive answer units</a:t>
              </a:r>
              <a:endParaRPr lang="en-US" sz="1600" dirty="0"/>
            </a:p>
          </p:txBody>
        </p:sp>
        <p:cxnSp>
          <p:nvCxnSpPr>
            <p:cNvPr id="408" name="Straight Arrow Connector 407"/>
            <p:cNvCxnSpPr>
              <a:stCxn id="404" idx="2"/>
              <a:endCxn id="405" idx="0"/>
            </p:cNvCxnSpPr>
            <p:nvPr/>
          </p:nvCxnSpPr>
          <p:spPr>
            <a:xfrm>
              <a:off x="26151281" y="24197977"/>
              <a:ext cx="0" cy="20234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09" name="Rounded Rectangle 408"/>
            <p:cNvSpPr/>
            <p:nvPr/>
          </p:nvSpPr>
          <p:spPr>
            <a:xfrm>
              <a:off x="27775706" y="25036181"/>
              <a:ext cx="1595655" cy="27241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Add to Index</a:t>
              </a:r>
              <a:endParaRPr lang="en-US" sz="1600" dirty="0"/>
            </a:p>
          </p:txBody>
        </p:sp>
        <p:cxnSp>
          <p:nvCxnSpPr>
            <p:cNvPr id="410" name="Straight Arrow Connector 409"/>
            <p:cNvCxnSpPr>
              <a:stCxn id="407" idx="2"/>
              <a:endCxn id="409" idx="0"/>
            </p:cNvCxnSpPr>
            <p:nvPr/>
          </p:nvCxnSpPr>
          <p:spPr>
            <a:xfrm>
              <a:off x="28573533" y="24843773"/>
              <a:ext cx="1" cy="19240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1" name="Rounded Rectangle 410"/>
            <p:cNvSpPr/>
            <p:nvPr/>
          </p:nvSpPr>
          <p:spPr>
            <a:xfrm>
              <a:off x="27775706" y="25501003"/>
              <a:ext cx="1595655"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Notify completion</a:t>
              </a:r>
              <a:endParaRPr lang="en-US" sz="1600" dirty="0"/>
            </a:p>
          </p:txBody>
        </p:sp>
        <p:cxnSp>
          <p:nvCxnSpPr>
            <p:cNvPr id="412" name="Straight Arrow Connector 411"/>
            <p:cNvCxnSpPr>
              <a:stCxn id="409" idx="2"/>
              <a:endCxn id="411" idx="0"/>
            </p:cNvCxnSpPr>
            <p:nvPr/>
          </p:nvCxnSpPr>
          <p:spPr>
            <a:xfrm>
              <a:off x="28573534" y="25308596"/>
              <a:ext cx="0" cy="1924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3" name="Rounded Rectangle 412"/>
            <p:cNvSpPr/>
            <p:nvPr/>
          </p:nvSpPr>
          <p:spPr>
            <a:xfrm>
              <a:off x="25320421" y="25601643"/>
              <a:ext cx="1661720"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rPr>
                <a:t>Notify success to user</a:t>
              </a:r>
              <a:endParaRPr lang="en-US" sz="1600" dirty="0"/>
            </a:p>
          </p:txBody>
        </p:sp>
        <p:cxnSp>
          <p:nvCxnSpPr>
            <p:cNvPr id="414" name="Straight Arrow Connector 413"/>
            <p:cNvCxnSpPr>
              <a:stCxn id="411" idx="1"/>
              <a:endCxn id="413" idx="3"/>
            </p:cNvCxnSpPr>
            <p:nvPr/>
          </p:nvCxnSpPr>
          <p:spPr>
            <a:xfrm flipH="1">
              <a:off x="26982141" y="25773418"/>
              <a:ext cx="793565" cy="10064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5" name="Straight Arrow Connector 414"/>
            <p:cNvCxnSpPr>
              <a:stCxn id="413" idx="1"/>
              <a:endCxn id="417" idx="3"/>
            </p:cNvCxnSpPr>
            <p:nvPr/>
          </p:nvCxnSpPr>
          <p:spPr>
            <a:xfrm flipH="1" flipV="1">
              <a:off x="24404871" y="23888054"/>
              <a:ext cx="915550" cy="198600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6" name="Straight Arrow Connector 415"/>
            <p:cNvCxnSpPr>
              <a:stCxn id="405" idx="3"/>
              <a:endCxn id="407" idx="1"/>
            </p:cNvCxnSpPr>
            <p:nvPr/>
          </p:nvCxnSpPr>
          <p:spPr>
            <a:xfrm flipV="1">
              <a:off x="26982141" y="24571358"/>
              <a:ext cx="845646" cy="10137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7" name="Rounded Rectangle 416"/>
            <p:cNvSpPr/>
            <p:nvPr/>
          </p:nvSpPr>
          <p:spPr>
            <a:xfrm>
              <a:off x="22960856" y="23615639"/>
              <a:ext cx="1444015"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Receive </a:t>
              </a:r>
            </a:p>
            <a:p>
              <a:pPr algn="ctr"/>
              <a:r>
                <a:rPr lang="en-US" sz="1600" dirty="0" smtClean="0">
                  <a:solidFill>
                    <a:srgbClr val="434343"/>
                  </a:solidFill>
                  <a:latin typeface="Montserrat"/>
                  <a:ea typeface="Montserrat"/>
                  <a:cs typeface="Montserrat"/>
                </a:rPr>
                <a:t>report</a:t>
              </a:r>
            </a:p>
          </p:txBody>
        </p:sp>
        <p:grpSp>
          <p:nvGrpSpPr>
            <p:cNvPr id="418" name="Group 417"/>
            <p:cNvGrpSpPr/>
            <p:nvPr/>
          </p:nvGrpSpPr>
          <p:grpSpPr>
            <a:xfrm>
              <a:off x="23565593" y="25943665"/>
              <a:ext cx="234540" cy="218974"/>
              <a:chOff x="1063866" y="6180491"/>
              <a:chExt cx="234540" cy="218974"/>
            </a:xfrm>
          </p:grpSpPr>
          <p:sp>
            <p:nvSpPr>
              <p:cNvPr id="424" name="Oval 423"/>
              <p:cNvSpPr/>
              <p:nvPr/>
            </p:nvSpPr>
            <p:spPr>
              <a:xfrm>
                <a:off x="1063866" y="6180491"/>
                <a:ext cx="234540" cy="218974"/>
              </a:xfrm>
              <a:prstGeom prst="ellipse">
                <a:avLst/>
              </a:prstGeom>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p:nvSpPr>
            <p:spPr>
              <a:xfrm>
                <a:off x="1109143" y="6222763"/>
                <a:ext cx="143987" cy="134431"/>
              </a:xfrm>
              <a:prstGeom prst="ellipse">
                <a:avLst/>
              </a:prstGeom>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19" name="Straight Arrow Connector 418"/>
            <p:cNvCxnSpPr>
              <a:stCxn id="417" idx="2"/>
              <a:endCxn id="424" idx="0"/>
            </p:cNvCxnSpPr>
            <p:nvPr/>
          </p:nvCxnSpPr>
          <p:spPr>
            <a:xfrm flipH="1">
              <a:off x="23682863" y="24160469"/>
              <a:ext cx="1" cy="17831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20" name="Rectangle 419"/>
            <p:cNvSpPr/>
            <p:nvPr/>
          </p:nvSpPr>
          <p:spPr>
            <a:xfrm>
              <a:off x="26502684" y="22267258"/>
              <a:ext cx="979434" cy="24622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1600" dirty="0" smtClean="0">
                  <a:solidFill>
                    <a:srgbClr val="434343"/>
                  </a:solidFill>
                  <a:latin typeface="Montserrat"/>
                  <a:ea typeface="Montserrat"/>
                  <a:cs typeface="Montserrat"/>
                </a:rPr>
                <a:t>[Success]</a:t>
              </a:r>
              <a:endParaRPr lang="en-US" sz="1600" dirty="0">
                <a:solidFill>
                  <a:srgbClr val="434343"/>
                </a:solidFill>
                <a:latin typeface="Montserrat"/>
                <a:ea typeface="Montserrat"/>
                <a:cs typeface="Montserrat"/>
              </a:endParaRPr>
            </a:p>
          </p:txBody>
        </p:sp>
        <p:sp>
          <p:nvSpPr>
            <p:cNvPr id="421" name="Rectangle 420"/>
            <p:cNvSpPr/>
            <p:nvPr/>
          </p:nvSpPr>
          <p:spPr>
            <a:xfrm>
              <a:off x="25053874" y="22253850"/>
              <a:ext cx="657231" cy="24622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1600" dirty="0" smtClean="0">
                  <a:solidFill>
                    <a:srgbClr val="434343"/>
                  </a:solidFill>
                  <a:latin typeface="Montserrat"/>
                  <a:ea typeface="Montserrat"/>
                  <a:cs typeface="Montserrat"/>
                </a:rPr>
                <a:t>[Error]</a:t>
              </a:r>
              <a:endParaRPr lang="en-US" sz="1600" dirty="0">
                <a:solidFill>
                  <a:srgbClr val="434343"/>
                </a:solidFill>
                <a:latin typeface="Montserrat"/>
                <a:ea typeface="Montserrat"/>
                <a:cs typeface="Montserrat"/>
              </a:endParaRPr>
            </a:p>
          </p:txBody>
        </p:sp>
        <p:sp>
          <p:nvSpPr>
            <p:cNvPr id="422" name="Rounded Rectangle 421"/>
            <p:cNvSpPr/>
            <p:nvPr/>
          </p:nvSpPr>
          <p:spPr>
            <a:xfrm>
              <a:off x="26106022" y="22903619"/>
              <a:ext cx="1350069"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Submit for conversion</a:t>
              </a:r>
              <a:endParaRPr lang="en-US" sz="1600" dirty="0"/>
            </a:p>
          </p:txBody>
        </p:sp>
        <p:cxnSp>
          <p:nvCxnSpPr>
            <p:cNvPr id="423" name="Straight Arrow Connector 422"/>
            <p:cNvCxnSpPr>
              <a:stCxn id="422" idx="3"/>
              <a:endCxn id="395" idx="1"/>
            </p:cNvCxnSpPr>
            <p:nvPr/>
          </p:nvCxnSpPr>
          <p:spPr>
            <a:xfrm flipV="1">
              <a:off x="27456091" y="22566076"/>
              <a:ext cx="2319256" cy="60995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485" name="Group 484"/>
          <p:cNvGrpSpPr/>
          <p:nvPr/>
        </p:nvGrpSpPr>
        <p:grpSpPr>
          <a:xfrm>
            <a:off x="22772572" y="26702635"/>
            <a:ext cx="8786712" cy="4964622"/>
            <a:chOff x="22717736" y="26702635"/>
            <a:chExt cx="8786712" cy="4964622"/>
          </a:xfrm>
        </p:grpSpPr>
        <p:grpSp>
          <p:nvGrpSpPr>
            <p:cNvPr id="436" name="Group 435"/>
            <p:cNvGrpSpPr/>
            <p:nvPr/>
          </p:nvGrpSpPr>
          <p:grpSpPr>
            <a:xfrm>
              <a:off x="28690196" y="26702635"/>
              <a:ext cx="2814252" cy="4964622"/>
              <a:chOff x="167699" y="1389347"/>
              <a:chExt cx="2613208" cy="4846290"/>
            </a:xfrm>
          </p:grpSpPr>
          <p:sp>
            <p:nvSpPr>
              <p:cNvPr id="481" name="Rectangle 480"/>
              <p:cNvSpPr/>
              <p:nvPr/>
            </p:nvSpPr>
            <p:spPr>
              <a:xfrm>
                <a:off x="167700" y="1389347"/>
                <a:ext cx="2613207" cy="36448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434343"/>
                    </a:solidFill>
                    <a:latin typeface="Montserrat"/>
                    <a:ea typeface="Montserrat"/>
                    <a:cs typeface="Montserrat"/>
                  </a:rPr>
                  <a:t>Retrieve and Rank</a:t>
                </a:r>
                <a:endParaRPr lang="en-US" sz="1800" dirty="0">
                  <a:solidFill>
                    <a:srgbClr val="434343"/>
                  </a:solidFill>
                  <a:latin typeface="Montserrat"/>
                  <a:ea typeface="Montserrat"/>
                  <a:cs typeface="Montserrat"/>
                </a:endParaRPr>
              </a:p>
            </p:txBody>
          </p:sp>
          <p:sp>
            <p:nvSpPr>
              <p:cNvPr id="482" name="Rectangle 481"/>
              <p:cNvSpPr/>
              <p:nvPr/>
            </p:nvSpPr>
            <p:spPr>
              <a:xfrm>
                <a:off x="167699" y="1753829"/>
                <a:ext cx="2613207" cy="448180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434343"/>
                  </a:solidFill>
                  <a:latin typeface="Montserrat"/>
                  <a:ea typeface="Montserrat"/>
                  <a:cs typeface="Montserrat"/>
                </a:endParaRPr>
              </a:p>
            </p:txBody>
          </p:sp>
        </p:grpSp>
        <p:grpSp>
          <p:nvGrpSpPr>
            <p:cNvPr id="437" name="Group 436"/>
            <p:cNvGrpSpPr/>
            <p:nvPr/>
          </p:nvGrpSpPr>
          <p:grpSpPr>
            <a:xfrm>
              <a:off x="25703966" y="26702635"/>
              <a:ext cx="2814252" cy="4964622"/>
              <a:chOff x="167699" y="1389347"/>
              <a:chExt cx="2613208" cy="5301425"/>
            </a:xfrm>
          </p:grpSpPr>
          <p:sp>
            <p:nvSpPr>
              <p:cNvPr id="479" name="Rectangle 478"/>
              <p:cNvSpPr/>
              <p:nvPr/>
            </p:nvSpPr>
            <p:spPr>
              <a:xfrm>
                <a:off x="167700" y="1389347"/>
                <a:ext cx="2613207" cy="36448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rgbClr val="434343"/>
                    </a:solidFill>
                    <a:latin typeface="Montserrat"/>
                    <a:ea typeface="Montserrat"/>
                    <a:cs typeface="Montserrat"/>
                  </a:rPr>
                  <a:t>LegalWise</a:t>
                </a:r>
                <a:r>
                  <a:rPr lang="en-US" sz="1800" dirty="0" smtClean="0">
                    <a:solidFill>
                      <a:srgbClr val="434343"/>
                    </a:solidFill>
                    <a:latin typeface="Montserrat"/>
                    <a:ea typeface="Montserrat"/>
                    <a:cs typeface="Montserrat"/>
                  </a:rPr>
                  <a:t> 2.0</a:t>
                </a:r>
                <a:endParaRPr lang="en-US" sz="1800" dirty="0">
                  <a:solidFill>
                    <a:srgbClr val="434343"/>
                  </a:solidFill>
                  <a:latin typeface="Montserrat"/>
                  <a:ea typeface="Montserrat"/>
                  <a:cs typeface="Montserrat"/>
                </a:endParaRPr>
              </a:p>
            </p:txBody>
          </p:sp>
          <p:sp>
            <p:nvSpPr>
              <p:cNvPr id="480" name="Rectangle 479"/>
              <p:cNvSpPr/>
              <p:nvPr/>
            </p:nvSpPr>
            <p:spPr>
              <a:xfrm>
                <a:off x="167699" y="1753828"/>
                <a:ext cx="2613207" cy="493694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434343"/>
                  </a:solidFill>
                  <a:latin typeface="Montserrat"/>
                  <a:ea typeface="Montserrat"/>
                  <a:cs typeface="Montserrat"/>
                </a:endParaRPr>
              </a:p>
            </p:txBody>
          </p:sp>
        </p:grpSp>
        <p:grpSp>
          <p:nvGrpSpPr>
            <p:cNvPr id="438" name="Group 437"/>
            <p:cNvGrpSpPr/>
            <p:nvPr/>
          </p:nvGrpSpPr>
          <p:grpSpPr>
            <a:xfrm>
              <a:off x="22717736" y="26702635"/>
              <a:ext cx="2814252" cy="4964622"/>
              <a:chOff x="167699" y="1389347"/>
              <a:chExt cx="2613208" cy="5301425"/>
            </a:xfrm>
          </p:grpSpPr>
          <p:sp>
            <p:nvSpPr>
              <p:cNvPr id="477" name="Rectangle 476"/>
              <p:cNvSpPr/>
              <p:nvPr/>
            </p:nvSpPr>
            <p:spPr>
              <a:xfrm>
                <a:off x="167700" y="1389347"/>
                <a:ext cx="2613207" cy="36448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434343"/>
                    </a:solidFill>
                    <a:latin typeface="Montserrat"/>
                    <a:ea typeface="Montserrat"/>
                    <a:cs typeface="Montserrat"/>
                  </a:rPr>
                  <a:t>Administrator</a:t>
                </a:r>
              </a:p>
            </p:txBody>
          </p:sp>
          <p:sp>
            <p:nvSpPr>
              <p:cNvPr id="478" name="Rectangle 477"/>
              <p:cNvSpPr/>
              <p:nvPr/>
            </p:nvSpPr>
            <p:spPr>
              <a:xfrm>
                <a:off x="167699" y="1753828"/>
                <a:ext cx="2613207" cy="493694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434343"/>
                  </a:solidFill>
                  <a:latin typeface="Montserrat"/>
                  <a:ea typeface="Montserrat"/>
                  <a:cs typeface="Montserrat"/>
                </a:endParaRPr>
              </a:p>
            </p:txBody>
          </p:sp>
        </p:grpSp>
        <p:sp>
          <p:nvSpPr>
            <p:cNvPr id="439" name="Oval 438"/>
            <p:cNvSpPr/>
            <p:nvPr/>
          </p:nvSpPr>
          <p:spPr>
            <a:xfrm>
              <a:off x="24034364" y="27206792"/>
              <a:ext cx="234540" cy="2189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Rounded Rectangle 439"/>
            <p:cNvSpPr/>
            <p:nvPr/>
          </p:nvSpPr>
          <p:spPr>
            <a:xfrm>
              <a:off x="23320774" y="27584380"/>
              <a:ext cx="1661720"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Submit text to search</a:t>
              </a:r>
              <a:endParaRPr lang="en-US" sz="1600" dirty="0"/>
            </a:p>
          </p:txBody>
        </p:sp>
        <p:cxnSp>
          <p:nvCxnSpPr>
            <p:cNvPr id="441" name="Straight Arrow Connector 440"/>
            <p:cNvCxnSpPr>
              <a:stCxn id="439" idx="4"/>
              <a:endCxn id="440" idx="0"/>
            </p:cNvCxnSpPr>
            <p:nvPr/>
          </p:nvCxnSpPr>
          <p:spPr>
            <a:xfrm>
              <a:off x="24151634" y="27425766"/>
              <a:ext cx="0" cy="15861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42" name="Straight Arrow Connector 441"/>
            <p:cNvCxnSpPr>
              <a:stCxn id="440" idx="3"/>
              <a:endCxn id="444" idx="1"/>
            </p:cNvCxnSpPr>
            <p:nvPr/>
          </p:nvCxnSpPr>
          <p:spPr>
            <a:xfrm flipV="1">
              <a:off x="24982494" y="27472747"/>
              <a:ext cx="1297738" cy="38404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443" name="Group 442"/>
            <p:cNvGrpSpPr/>
            <p:nvPr/>
          </p:nvGrpSpPr>
          <p:grpSpPr>
            <a:xfrm>
              <a:off x="23695738" y="31209721"/>
              <a:ext cx="234540" cy="218974"/>
              <a:chOff x="1063866" y="6180491"/>
              <a:chExt cx="234540" cy="218974"/>
            </a:xfrm>
          </p:grpSpPr>
          <p:sp>
            <p:nvSpPr>
              <p:cNvPr id="475" name="Oval 474"/>
              <p:cNvSpPr/>
              <p:nvPr/>
            </p:nvSpPr>
            <p:spPr>
              <a:xfrm>
                <a:off x="1063866" y="6180491"/>
                <a:ext cx="234540" cy="218974"/>
              </a:xfrm>
              <a:prstGeom prst="ellipse">
                <a:avLst/>
              </a:prstGeom>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a:off x="1109143" y="6222763"/>
                <a:ext cx="143987" cy="134431"/>
              </a:xfrm>
              <a:prstGeom prst="ellipse">
                <a:avLst/>
              </a:prstGeom>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4" name="Rounded Rectangle 443"/>
            <p:cNvSpPr/>
            <p:nvPr/>
          </p:nvSpPr>
          <p:spPr>
            <a:xfrm>
              <a:off x="26280232" y="27200332"/>
              <a:ext cx="1661720"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Validate Request</a:t>
              </a:r>
              <a:endParaRPr lang="en-US" sz="1600" dirty="0"/>
            </a:p>
          </p:txBody>
        </p:sp>
        <p:sp>
          <p:nvSpPr>
            <p:cNvPr id="445" name="Diamond 444"/>
            <p:cNvSpPr/>
            <p:nvPr/>
          </p:nvSpPr>
          <p:spPr>
            <a:xfrm>
              <a:off x="26924626" y="28031272"/>
              <a:ext cx="372933" cy="356913"/>
            </a:xfrm>
            <a:prstGeom prst="diamon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endParaRPr lang="en-US" sz="1600">
                <a:solidFill>
                  <a:srgbClr val="434343"/>
                </a:solidFill>
                <a:latin typeface="Montserrat"/>
                <a:ea typeface="Montserrat"/>
                <a:cs typeface="Montserrat"/>
              </a:endParaRPr>
            </a:p>
          </p:txBody>
        </p:sp>
        <p:cxnSp>
          <p:nvCxnSpPr>
            <p:cNvPr id="446" name="Straight Arrow Connector 445"/>
            <p:cNvCxnSpPr>
              <a:stCxn id="444" idx="2"/>
              <a:endCxn id="445" idx="0"/>
            </p:cNvCxnSpPr>
            <p:nvPr/>
          </p:nvCxnSpPr>
          <p:spPr>
            <a:xfrm>
              <a:off x="27111092" y="27745162"/>
              <a:ext cx="1" cy="28611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47" name="Straight Arrow Connector 446"/>
            <p:cNvCxnSpPr>
              <a:stCxn id="445" idx="3"/>
              <a:endCxn id="452" idx="0"/>
            </p:cNvCxnSpPr>
            <p:nvPr/>
          </p:nvCxnSpPr>
          <p:spPr>
            <a:xfrm>
              <a:off x="27297559" y="28209729"/>
              <a:ext cx="425631" cy="52972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48" name="Rounded Rectangle 447"/>
            <p:cNvSpPr/>
            <p:nvPr/>
          </p:nvSpPr>
          <p:spPr>
            <a:xfrm>
              <a:off x="25816086" y="28735281"/>
              <a:ext cx="1052427" cy="81724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Send error report</a:t>
              </a:r>
              <a:endParaRPr lang="en-US" sz="1600" dirty="0"/>
            </a:p>
          </p:txBody>
        </p:sp>
        <p:cxnSp>
          <p:nvCxnSpPr>
            <p:cNvPr id="449" name="Straight Arrow Connector 448"/>
            <p:cNvCxnSpPr>
              <a:stCxn id="445" idx="1"/>
              <a:endCxn id="448" idx="0"/>
            </p:cNvCxnSpPr>
            <p:nvPr/>
          </p:nvCxnSpPr>
          <p:spPr>
            <a:xfrm flipH="1">
              <a:off x="26342300" y="28209729"/>
              <a:ext cx="582326" cy="52555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50" name="Rectangle 449"/>
            <p:cNvSpPr/>
            <p:nvPr/>
          </p:nvSpPr>
          <p:spPr>
            <a:xfrm>
              <a:off x="27462495" y="28142618"/>
              <a:ext cx="979434" cy="24622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1600" dirty="0" smtClean="0">
                  <a:solidFill>
                    <a:srgbClr val="434343"/>
                  </a:solidFill>
                  <a:latin typeface="Montserrat"/>
                  <a:ea typeface="Montserrat"/>
                  <a:cs typeface="Montserrat"/>
                </a:rPr>
                <a:t>[Success]</a:t>
              </a:r>
              <a:endParaRPr lang="en-US" sz="1600" dirty="0">
                <a:solidFill>
                  <a:srgbClr val="434343"/>
                </a:solidFill>
                <a:latin typeface="Montserrat"/>
                <a:ea typeface="Montserrat"/>
                <a:cs typeface="Montserrat"/>
              </a:endParaRPr>
            </a:p>
          </p:txBody>
        </p:sp>
        <p:sp>
          <p:nvSpPr>
            <p:cNvPr id="451" name="Rectangle 450"/>
            <p:cNvSpPr/>
            <p:nvPr/>
          </p:nvSpPr>
          <p:spPr>
            <a:xfrm>
              <a:off x="26013685" y="28129210"/>
              <a:ext cx="657231" cy="24622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1600" dirty="0" smtClean="0">
                  <a:solidFill>
                    <a:srgbClr val="434343"/>
                  </a:solidFill>
                  <a:latin typeface="Montserrat"/>
                  <a:ea typeface="Montserrat"/>
                  <a:cs typeface="Montserrat"/>
                </a:rPr>
                <a:t>[Error]</a:t>
              </a:r>
              <a:endParaRPr lang="en-US" sz="1600" dirty="0">
                <a:solidFill>
                  <a:srgbClr val="434343"/>
                </a:solidFill>
                <a:latin typeface="Montserrat"/>
                <a:ea typeface="Montserrat"/>
                <a:cs typeface="Montserrat"/>
              </a:endParaRPr>
            </a:p>
          </p:txBody>
        </p:sp>
        <p:sp>
          <p:nvSpPr>
            <p:cNvPr id="452" name="Rounded Rectangle 451"/>
            <p:cNvSpPr/>
            <p:nvPr/>
          </p:nvSpPr>
          <p:spPr>
            <a:xfrm>
              <a:off x="27048155" y="28739450"/>
              <a:ext cx="1350069" cy="27241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Build query</a:t>
              </a:r>
              <a:endParaRPr lang="en-US" sz="1600" dirty="0"/>
            </a:p>
          </p:txBody>
        </p:sp>
        <p:sp>
          <p:nvSpPr>
            <p:cNvPr id="453" name="Rounded Rectangle 452"/>
            <p:cNvSpPr/>
            <p:nvPr/>
          </p:nvSpPr>
          <p:spPr>
            <a:xfrm>
              <a:off x="29132985" y="28739449"/>
              <a:ext cx="1928672" cy="27241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Receive query</a:t>
              </a:r>
              <a:endParaRPr lang="en-US" sz="1600" dirty="0"/>
            </a:p>
          </p:txBody>
        </p:sp>
        <p:sp>
          <p:nvSpPr>
            <p:cNvPr id="454" name="Rounded Rectangle 453"/>
            <p:cNvSpPr/>
            <p:nvPr/>
          </p:nvSpPr>
          <p:spPr>
            <a:xfrm>
              <a:off x="27048154" y="29267095"/>
              <a:ext cx="1350069"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Submit to </a:t>
              </a:r>
              <a:r>
                <a:rPr lang="en-US" sz="1600" dirty="0" err="1" smtClean="0">
                  <a:solidFill>
                    <a:srgbClr val="434343"/>
                  </a:solidFill>
                  <a:latin typeface="Montserrat"/>
                  <a:ea typeface="Montserrat"/>
                  <a:cs typeface="Montserrat"/>
                </a:rPr>
                <a:t>RaR</a:t>
              </a:r>
              <a:endParaRPr lang="en-US" sz="1600" dirty="0"/>
            </a:p>
          </p:txBody>
        </p:sp>
        <p:sp>
          <p:nvSpPr>
            <p:cNvPr id="455" name="Rounded Rectangle 454"/>
            <p:cNvSpPr/>
            <p:nvPr/>
          </p:nvSpPr>
          <p:spPr>
            <a:xfrm>
              <a:off x="29167404" y="29285530"/>
              <a:ext cx="1928672"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Obtain results from Index</a:t>
              </a:r>
              <a:endParaRPr lang="en-US" sz="1600" dirty="0"/>
            </a:p>
          </p:txBody>
        </p:sp>
        <p:cxnSp>
          <p:nvCxnSpPr>
            <p:cNvPr id="456" name="Straight Arrow Connector 455"/>
            <p:cNvCxnSpPr>
              <a:stCxn id="452" idx="2"/>
              <a:endCxn id="454" idx="0"/>
            </p:cNvCxnSpPr>
            <p:nvPr/>
          </p:nvCxnSpPr>
          <p:spPr>
            <a:xfrm flipH="1">
              <a:off x="27723189" y="29011865"/>
              <a:ext cx="1" cy="25523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57" name="Straight Arrow Connector 456"/>
            <p:cNvCxnSpPr>
              <a:stCxn id="454" idx="3"/>
              <a:endCxn id="453" idx="1"/>
            </p:cNvCxnSpPr>
            <p:nvPr/>
          </p:nvCxnSpPr>
          <p:spPr>
            <a:xfrm flipV="1">
              <a:off x="28398223" y="28875657"/>
              <a:ext cx="734762" cy="663853"/>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58" name="Rounded Rectangle 457"/>
            <p:cNvSpPr/>
            <p:nvPr/>
          </p:nvSpPr>
          <p:spPr>
            <a:xfrm>
              <a:off x="29167404" y="30113612"/>
              <a:ext cx="1928672" cy="27241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sz="1600" dirty="0" smtClean="0">
                  <a:solidFill>
                    <a:srgbClr val="434343"/>
                  </a:solidFill>
                  <a:latin typeface="Montserrat"/>
                  <a:ea typeface="Montserrat"/>
                  <a:cs typeface="Montserrat"/>
                </a:rPr>
                <a:t>Build response</a:t>
              </a:r>
              <a:endParaRPr lang="en-US" sz="1600" dirty="0"/>
            </a:p>
          </p:txBody>
        </p:sp>
        <p:sp>
          <p:nvSpPr>
            <p:cNvPr id="459" name="Rounded Rectangle 458"/>
            <p:cNvSpPr/>
            <p:nvPr/>
          </p:nvSpPr>
          <p:spPr>
            <a:xfrm>
              <a:off x="29167404" y="30669278"/>
              <a:ext cx="1928672" cy="27241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Return results</a:t>
              </a:r>
              <a:endParaRPr lang="en-US" sz="1600" dirty="0"/>
            </a:p>
          </p:txBody>
        </p:sp>
        <p:cxnSp>
          <p:nvCxnSpPr>
            <p:cNvPr id="460" name="Straight Arrow Connector 459"/>
            <p:cNvCxnSpPr>
              <a:stCxn id="453" idx="2"/>
              <a:endCxn id="455" idx="0"/>
            </p:cNvCxnSpPr>
            <p:nvPr/>
          </p:nvCxnSpPr>
          <p:spPr>
            <a:xfrm>
              <a:off x="30097321" y="29011864"/>
              <a:ext cx="34419" cy="27366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61" name="Straight Arrow Connector 460"/>
            <p:cNvCxnSpPr>
              <a:stCxn id="455" idx="2"/>
              <a:endCxn id="458" idx="0"/>
            </p:cNvCxnSpPr>
            <p:nvPr/>
          </p:nvCxnSpPr>
          <p:spPr>
            <a:xfrm>
              <a:off x="30131740" y="29830360"/>
              <a:ext cx="0" cy="28325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62" name="Straight Arrow Connector 461"/>
            <p:cNvCxnSpPr>
              <a:stCxn id="458" idx="2"/>
              <a:endCxn id="459" idx="0"/>
            </p:cNvCxnSpPr>
            <p:nvPr/>
          </p:nvCxnSpPr>
          <p:spPr>
            <a:xfrm>
              <a:off x="30131740" y="30386027"/>
              <a:ext cx="0" cy="28325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63" name="Straight Arrow Connector 462"/>
            <p:cNvCxnSpPr>
              <a:stCxn id="459" idx="1"/>
              <a:endCxn id="464" idx="3"/>
            </p:cNvCxnSpPr>
            <p:nvPr/>
          </p:nvCxnSpPr>
          <p:spPr>
            <a:xfrm flipH="1" flipV="1">
              <a:off x="28010826" y="30186912"/>
              <a:ext cx="1156578" cy="61857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4" name="Rounded Rectangle 463"/>
            <p:cNvSpPr/>
            <p:nvPr/>
          </p:nvSpPr>
          <p:spPr>
            <a:xfrm>
              <a:off x="26189469" y="30050704"/>
              <a:ext cx="1821357" cy="27241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Receive results</a:t>
              </a:r>
              <a:endParaRPr lang="en-US" sz="1600" dirty="0"/>
            </a:p>
          </p:txBody>
        </p:sp>
        <p:sp>
          <p:nvSpPr>
            <p:cNvPr id="465" name="Rounded Rectangle 464"/>
            <p:cNvSpPr/>
            <p:nvPr/>
          </p:nvSpPr>
          <p:spPr>
            <a:xfrm>
              <a:off x="26189469" y="30555711"/>
              <a:ext cx="1821356" cy="27241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Build result list</a:t>
              </a:r>
              <a:endParaRPr lang="en-US" sz="1600" dirty="0"/>
            </a:p>
          </p:txBody>
        </p:sp>
        <p:sp>
          <p:nvSpPr>
            <p:cNvPr id="466" name="Rounded Rectangle 465"/>
            <p:cNvSpPr/>
            <p:nvPr/>
          </p:nvSpPr>
          <p:spPr>
            <a:xfrm>
              <a:off x="26189469" y="31136834"/>
              <a:ext cx="1821357" cy="27241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rPr>
                <a:t>Return </a:t>
              </a:r>
              <a:r>
                <a:rPr lang="en-US" sz="1600" dirty="0">
                  <a:solidFill>
                    <a:srgbClr val="434343"/>
                  </a:solidFill>
                  <a:latin typeface="Montserrat"/>
                  <a:ea typeface="Montserrat"/>
                  <a:cs typeface="Montserrat"/>
                </a:rPr>
                <a:t>result list</a:t>
              </a:r>
              <a:endParaRPr lang="en-US" sz="1600" dirty="0"/>
            </a:p>
          </p:txBody>
        </p:sp>
        <p:cxnSp>
          <p:nvCxnSpPr>
            <p:cNvPr id="467" name="Straight Arrow Connector 466"/>
            <p:cNvCxnSpPr>
              <a:stCxn id="465" idx="2"/>
              <a:endCxn id="466" idx="0"/>
            </p:cNvCxnSpPr>
            <p:nvPr/>
          </p:nvCxnSpPr>
          <p:spPr>
            <a:xfrm>
              <a:off x="27100147" y="30828126"/>
              <a:ext cx="1" cy="30870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68" name="Straight Arrow Connector 467"/>
            <p:cNvCxnSpPr>
              <a:stCxn id="464" idx="2"/>
              <a:endCxn id="465" idx="0"/>
            </p:cNvCxnSpPr>
            <p:nvPr/>
          </p:nvCxnSpPr>
          <p:spPr>
            <a:xfrm flipH="1">
              <a:off x="27100147" y="30323119"/>
              <a:ext cx="1" cy="23259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9" name="Rounded Rectangle 468"/>
            <p:cNvSpPr/>
            <p:nvPr/>
          </p:nvSpPr>
          <p:spPr>
            <a:xfrm>
              <a:off x="22883124" y="28822514"/>
              <a:ext cx="1444015"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Receive </a:t>
              </a:r>
            </a:p>
            <a:p>
              <a:pPr algn="ctr"/>
              <a:r>
                <a:rPr lang="en-US" sz="1600" dirty="0" smtClean="0">
                  <a:solidFill>
                    <a:srgbClr val="434343"/>
                  </a:solidFill>
                  <a:latin typeface="Montserrat"/>
                  <a:ea typeface="Montserrat"/>
                  <a:cs typeface="Montserrat"/>
                </a:rPr>
                <a:t>Error report</a:t>
              </a:r>
            </a:p>
          </p:txBody>
        </p:sp>
        <p:sp>
          <p:nvSpPr>
            <p:cNvPr id="470" name="Rounded Rectangle 469"/>
            <p:cNvSpPr/>
            <p:nvPr/>
          </p:nvSpPr>
          <p:spPr>
            <a:xfrm>
              <a:off x="23894851" y="30249819"/>
              <a:ext cx="1444015" cy="5448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600" dirty="0" smtClean="0">
                  <a:solidFill>
                    <a:srgbClr val="434343"/>
                  </a:solidFill>
                  <a:latin typeface="Montserrat"/>
                  <a:ea typeface="Montserrat"/>
                  <a:cs typeface="Montserrat"/>
                </a:rPr>
                <a:t>Receive results</a:t>
              </a:r>
            </a:p>
          </p:txBody>
        </p:sp>
        <p:cxnSp>
          <p:nvCxnSpPr>
            <p:cNvPr id="471" name="Straight Arrow Connector 470"/>
            <p:cNvCxnSpPr>
              <a:stCxn id="470" idx="2"/>
              <a:endCxn id="475" idx="7"/>
            </p:cNvCxnSpPr>
            <p:nvPr/>
          </p:nvCxnSpPr>
          <p:spPr>
            <a:xfrm flipH="1">
              <a:off x="23895930" y="30794649"/>
              <a:ext cx="720929" cy="44714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2" name="Straight Arrow Connector 471"/>
            <p:cNvCxnSpPr>
              <a:stCxn id="469" idx="2"/>
              <a:endCxn id="475" idx="0"/>
            </p:cNvCxnSpPr>
            <p:nvPr/>
          </p:nvCxnSpPr>
          <p:spPr>
            <a:xfrm>
              <a:off x="23605132" y="29367344"/>
              <a:ext cx="207876" cy="184237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3" name="Straight Arrow Connector 472"/>
            <p:cNvCxnSpPr>
              <a:stCxn id="448" idx="1"/>
              <a:endCxn id="469" idx="3"/>
            </p:cNvCxnSpPr>
            <p:nvPr/>
          </p:nvCxnSpPr>
          <p:spPr>
            <a:xfrm flipH="1" flipV="1">
              <a:off x="24327139" y="29094929"/>
              <a:ext cx="1488947" cy="4897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4" name="Straight Arrow Connector 473"/>
            <p:cNvCxnSpPr>
              <a:stCxn id="466" idx="1"/>
              <a:endCxn id="470" idx="3"/>
            </p:cNvCxnSpPr>
            <p:nvPr/>
          </p:nvCxnSpPr>
          <p:spPr>
            <a:xfrm flipH="1" flipV="1">
              <a:off x="25338866" y="30522234"/>
              <a:ext cx="850603" cy="75080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483" name="Shape 95"/>
          <p:cNvSpPr txBox="1"/>
          <p:nvPr/>
        </p:nvSpPr>
        <p:spPr>
          <a:xfrm>
            <a:off x="22751531" y="25973561"/>
            <a:ext cx="8828794" cy="553998"/>
          </a:xfrm>
          <a:prstGeom prst="rect">
            <a:avLst/>
          </a:prstGeom>
          <a:noFill/>
          <a:ln>
            <a:noFill/>
          </a:ln>
        </p:spPr>
        <p:txBody>
          <a:bodyPr wrap="square" lIns="0" tIns="0" rIns="0" bIns="0" anchor="t" anchorCtr="0">
            <a:spAutoFit/>
          </a:bodyPr>
          <a:lstStyle/>
          <a:p>
            <a:pPr lvl="0"/>
            <a:r>
              <a:rPr lang="en-US" sz="1800" dirty="0" smtClean="0">
                <a:solidFill>
                  <a:srgbClr val="434343"/>
                </a:solidFill>
                <a:latin typeface="Montserrat"/>
                <a:ea typeface="Montserrat"/>
                <a:cs typeface="Montserrat"/>
                <a:sym typeface="Montserrat"/>
              </a:rPr>
              <a:t>The </a:t>
            </a:r>
            <a:r>
              <a:rPr lang="en-US" sz="1800" i="1" dirty="0" smtClean="0">
                <a:solidFill>
                  <a:srgbClr val="434343"/>
                </a:solidFill>
                <a:latin typeface="Montserrat"/>
                <a:ea typeface="Montserrat"/>
                <a:cs typeface="Montserrat"/>
                <a:sym typeface="Montserrat"/>
              </a:rPr>
              <a:t>Search</a:t>
            </a:r>
            <a:r>
              <a:rPr lang="en-US" sz="1800" dirty="0" smtClean="0">
                <a:solidFill>
                  <a:srgbClr val="434343"/>
                </a:solidFill>
                <a:latin typeface="Montserrat"/>
                <a:ea typeface="Montserrat"/>
                <a:cs typeface="Montserrat"/>
                <a:sym typeface="Montserrat"/>
              </a:rPr>
              <a:t> service return legal documents that match a specified text criteria. </a:t>
            </a:r>
            <a:endParaRPr lang="en-US" sz="1800" dirty="0">
              <a:solidFill>
                <a:srgbClr val="434343"/>
              </a:solidFill>
              <a:latin typeface="Montserrat"/>
              <a:ea typeface="Montserrat"/>
              <a:cs typeface="Montserrat"/>
              <a:sym typeface="Montserrat"/>
            </a:endParaRPr>
          </a:p>
        </p:txBody>
      </p:sp>
      <p:sp>
        <p:nvSpPr>
          <p:cNvPr id="484" name="Shape 96"/>
          <p:cNvSpPr/>
          <p:nvPr/>
        </p:nvSpPr>
        <p:spPr>
          <a:xfrm>
            <a:off x="25467401" y="25519579"/>
            <a:ext cx="3397054" cy="430887"/>
          </a:xfrm>
          <a:prstGeom prst="rect">
            <a:avLst/>
          </a:prstGeom>
          <a:solidFill>
            <a:srgbClr val="00B050"/>
          </a:solidFill>
          <a:ln>
            <a:noFill/>
          </a:ln>
        </p:spPr>
        <p:txBody>
          <a:bodyPr wrap="none" lIns="91425" tIns="0" rIns="91425" bIns="0" anchor="ctr" anchorCtr="0">
            <a:spAutoFit/>
          </a:bodyPr>
          <a:lstStyle/>
          <a:p>
            <a:pPr lvl="0">
              <a:spcBef>
                <a:spcPts val="0"/>
              </a:spcBef>
              <a:buNone/>
            </a:pPr>
            <a:r>
              <a:rPr lang="en-US" sz="2800" dirty="0" smtClean="0">
                <a:solidFill>
                  <a:srgbClr val="FFFFFF"/>
                </a:solidFill>
                <a:latin typeface="Montserrat"/>
                <a:ea typeface="Montserrat"/>
                <a:cs typeface="Montserrat"/>
                <a:sym typeface="Montserrat"/>
              </a:rPr>
              <a:t>SEARCH</a:t>
            </a:r>
            <a:r>
              <a:rPr lang="en-US" sz="2800" dirty="0" smtClean="0">
                <a:solidFill>
                  <a:srgbClr val="FFFFFF"/>
                </a:solidFill>
                <a:latin typeface="Montserrat"/>
                <a:ea typeface="Montserrat"/>
                <a:cs typeface="Montserrat"/>
                <a:sym typeface="Montserrat"/>
              </a:rPr>
              <a:t> SERVICE</a:t>
            </a:r>
            <a:endParaRPr lang="en-US" sz="2800" dirty="0">
              <a:solidFill>
                <a:srgbClr val="FFFFFF"/>
              </a:solidFill>
              <a:latin typeface="Montserrat"/>
              <a:ea typeface="Montserrat"/>
              <a:cs typeface="Montserrat"/>
              <a:sym typeface="Montserrat"/>
            </a:endParaRPr>
          </a:p>
        </p:txBody>
      </p:sp>
      <p:grpSp>
        <p:nvGrpSpPr>
          <p:cNvPr id="592" name="Group 591"/>
          <p:cNvGrpSpPr/>
          <p:nvPr/>
        </p:nvGrpSpPr>
        <p:grpSpPr>
          <a:xfrm>
            <a:off x="799413" y="41668881"/>
            <a:ext cx="31223048" cy="1412689"/>
            <a:chOff x="861526" y="5764247"/>
            <a:chExt cx="31223048" cy="1454072"/>
          </a:xfrm>
        </p:grpSpPr>
        <p:sp>
          <p:nvSpPr>
            <p:cNvPr id="593" name="TextBox 592"/>
            <p:cNvSpPr txBox="1"/>
            <p:nvPr/>
          </p:nvSpPr>
          <p:spPr>
            <a:xfrm>
              <a:off x="861526" y="6218238"/>
              <a:ext cx="31223048" cy="1000081"/>
            </a:xfrm>
            <a:prstGeom prst="rect">
              <a:avLst/>
            </a:prstGeom>
            <a:solidFill>
              <a:schemeClr val="bg1"/>
            </a:solidFill>
          </p:spPr>
          <p:txBody>
            <a:bodyPr wrap="square" lIns="274320" tIns="274320" rIns="274320" bIns="182880" rtlCol="0">
              <a:noAutofit/>
            </a:bodyPr>
            <a:lstStyle/>
            <a:p>
              <a:r>
                <a:rPr lang="en-US" sz="1600" kern="1200" smtClean="0">
                  <a:solidFill>
                    <a:srgbClr val="434343"/>
                  </a:solidFill>
                  <a:latin typeface="Montserrat"/>
                  <a:ea typeface="Montserrat"/>
                  <a:cs typeface="Montserrat"/>
                </a:rPr>
                <a:t>The </a:t>
              </a:r>
              <a:r>
                <a:rPr lang="en-US" sz="1600" kern="1200" dirty="0" smtClean="0">
                  <a:solidFill>
                    <a:srgbClr val="434343"/>
                  </a:solidFill>
                  <a:latin typeface="Montserrat"/>
                  <a:ea typeface="Montserrat"/>
                  <a:cs typeface="Montserrat"/>
                </a:rPr>
                <a:t>completion of </a:t>
              </a:r>
              <a:r>
                <a:rPr lang="en-US" sz="1600" kern="1200" dirty="0" err="1" smtClean="0">
                  <a:solidFill>
                    <a:srgbClr val="434343"/>
                  </a:solidFill>
                  <a:latin typeface="Montserrat"/>
                  <a:ea typeface="Montserrat"/>
                  <a:cs typeface="Montserrat"/>
                </a:rPr>
                <a:t>Legal</a:t>
              </a:r>
              <a:r>
                <a:rPr lang="en-US" sz="1600" kern="1200" dirty="0" err="1" smtClean="0">
                  <a:solidFill>
                    <a:srgbClr val="FF0000"/>
                  </a:solidFill>
                  <a:latin typeface="Montserrat"/>
                  <a:ea typeface="Montserrat"/>
                  <a:cs typeface="Montserrat"/>
                </a:rPr>
                <a:t>Wise</a:t>
              </a:r>
              <a:r>
                <a:rPr lang="en-US" sz="1600" kern="1200" dirty="0" smtClean="0">
                  <a:solidFill>
                    <a:srgbClr val="FF0000"/>
                  </a:solidFill>
                  <a:latin typeface="Montserrat"/>
                  <a:ea typeface="Montserrat"/>
                  <a:cs typeface="Montserrat"/>
                </a:rPr>
                <a:t> 2.0</a:t>
              </a:r>
              <a:r>
                <a:rPr lang="en-US" sz="1600" kern="1200" dirty="0" smtClean="0">
                  <a:solidFill>
                    <a:srgbClr val="434343"/>
                  </a:solidFill>
                  <a:latin typeface="Montserrat"/>
                  <a:ea typeface="Montserrat"/>
                  <a:cs typeface="Montserrat"/>
                </a:rPr>
                <a:t> would not have been possible without the help and support I received from my teammate Yang Zhang and my project owner and tutor Jaime </a:t>
              </a:r>
              <a:r>
                <a:rPr lang="en-US" sz="1600" kern="1200" dirty="0" err="1" smtClean="0">
                  <a:solidFill>
                    <a:srgbClr val="434343"/>
                  </a:solidFill>
                  <a:latin typeface="Montserrat"/>
                  <a:ea typeface="Montserrat"/>
                  <a:cs typeface="Montserrat"/>
                </a:rPr>
                <a:t>Borras</a:t>
              </a:r>
              <a:r>
                <a:rPr lang="en-US" sz="1600" kern="1200" dirty="0" smtClean="0">
                  <a:solidFill>
                    <a:srgbClr val="434343"/>
                  </a:solidFill>
                  <a:latin typeface="Montserrat"/>
                  <a:ea typeface="Montserrat"/>
                  <a:cs typeface="Montserrat"/>
                </a:rPr>
                <a:t>. I would also like to thank Dr. Mark Finlayson for his valuable guidance, Dr. </a:t>
              </a:r>
              <a:r>
                <a:rPr lang="en-US" sz="1600" kern="1200" dirty="0" err="1" smtClean="0">
                  <a:solidFill>
                    <a:srgbClr val="434343"/>
                  </a:solidFill>
                  <a:latin typeface="Montserrat"/>
                  <a:ea typeface="Montserrat"/>
                  <a:cs typeface="Montserrat"/>
                </a:rPr>
                <a:t>Masoud</a:t>
              </a:r>
              <a:r>
                <a:rPr lang="en-US" sz="1600" kern="1200" dirty="0" smtClean="0">
                  <a:solidFill>
                    <a:srgbClr val="434343"/>
                  </a:solidFill>
                  <a:latin typeface="Montserrat"/>
                  <a:ea typeface="Montserrat"/>
                  <a:cs typeface="Montserrat"/>
                </a:rPr>
                <a:t> </a:t>
              </a:r>
              <a:r>
                <a:rPr lang="en-US" sz="1600" kern="1200" dirty="0" err="1" smtClean="0">
                  <a:solidFill>
                    <a:srgbClr val="434343"/>
                  </a:solidFill>
                  <a:latin typeface="Montserrat"/>
                  <a:ea typeface="Montserrat"/>
                  <a:cs typeface="Montserrat"/>
                </a:rPr>
                <a:t>Sadjadi</a:t>
              </a:r>
              <a:r>
                <a:rPr lang="en-US" sz="1600" kern="1200" dirty="0" smtClean="0">
                  <a:solidFill>
                    <a:srgbClr val="434343"/>
                  </a:solidFill>
                  <a:latin typeface="Montserrat"/>
                  <a:ea typeface="Montserrat"/>
                  <a:cs typeface="Montserrat"/>
                </a:rPr>
                <a:t> and Mohsen Taheri for the lessons, feedback, and patience, David Jaramillo for his support from the IBM end, and last but not least, to all my peers in the senior project class who sat attentively throughout our presentations. </a:t>
              </a:r>
              <a:endParaRPr lang="en-US" sz="1600" kern="1200" dirty="0">
                <a:solidFill>
                  <a:srgbClr val="434343"/>
                </a:solidFill>
                <a:latin typeface="Montserrat"/>
                <a:ea typeface="Montserrat"/>
                <a:cs typeface="Montserrat"/>
              </a:endParaRPr>
            </a:p>
          </p:txBody>
        </p:sp>
        <p:sp>
          <p:nvSpPr>
            <p:cNvPr id="594" name="Shape 93"/>
            <p:cNvSpPr txBox="1"/>
            <p:nvPr/>
          </p:nvSpPr>
          <p:spPr>
            <a:xfrm>
              <a:off x="1226625" y="5764247"/>
              <a:ext cx="3844642" cy="570227"/>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2400" b="1" i="0" u="none" strike="noStrike" cap="none" dirty="0" smtClean="0">
                  <a:solidFill>
                    <a:schemeClr val="bg1"/>
                  </a:solidFill>
                  <a:latin typeface="Montserrat"/>
                  <a:ea typeface="Montserrat"/>
                  <a:cs typeface="Montserrat"/>
                  <a:sym typeface="Montserrat"/>
                </a:rPr>
                <a:t>ACKNOWLEDGEMENT</a:t>
              </a:r>
              <a:endParaRPr lang="en-US" sz="2400" b="1" i="0" u="none" strike="noStrike" cap="none" dirty="0">
                <a:solidFill>
                  <a:schemeClr val="bg1"/>
                </a:solidFill>
                <a:latin typeface="Montserrat"/>
                <a:ea typeface="Montserrat"/>
                <a:cs typeface="Montserrat"/>
                <a:sym typeface="Montserrat"/>
              </a:endParaRPr>
            </a:p>
          </p:txBody>
        </p:sp>
      </p:gr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5036</TotalTime>
  <Words>1456</Words>
  <Application>Microsoft Office PowerPoint</Application>
  <PresentationFormat>Custom</PresentationFormat>
  <Paragraphs>175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Consolas</vt:lpstr>
      <vt:lpstr>Calibri Light</vt:lpstr>
      <vt:lpstr>Arial</vt:lpstr>
      <vt:lpstr>Calibri</vt:lpstr>
      <vt:lpstr>Montserrat</vt:lpstr>
      <vt:lpstr>Alfa Slab One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Fernando Gomez</cp:lastModifiedBy>
  <cp:revision>85</cp:revision>
  <dcterms:modified xsi:type="dcterms:W3CDTF">2016-05-02T19:57:59Z</dcterms:modified>
</cp:coreProperties>
</file>