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6" r:id="rId2"/>
  </p:sldIdLst>
  <p:sldSz cx="32918400" cy="43891200"/>
  <p:notesSz cx="6858000" cy="9144000"/>
  <p:embeddedFontLst>
    <p:embeddedFont>
      <p:font typeface="Alfa Slab One" panose="020B0604020202020204" charset="0"/>
      <p:regular r:id="rId4"/>
    </p:embeddedFont>
    <p:embeddedFont>
      <p:font typeface="Calibri" panose="020F0502020204030204" pitchFamily="34" charset="0"/>
      <p:regular r:id="rId5"/>
      <p:bold r:id="rId6"/>
      <p:italic r:id="rId7"/>
      <p:boldItalic r:id="rId8"/>
    </p:embeddedFont>
    <p:embeddedFont>
      <p:font typeface="Montserrat" panose="020B0604020202020204" charset="0"/>
      <p:regular r:id="rId9"/>
      <p:bold r:id="rId10"/>
    </p:embeddedFont>
    <p:embeddedFont>
      <p:font typeface="Calibri Light" panose="020F0302020204030204" pitchFamily="34" charset="0"/>
      <p:regular r:id="rId11"/>
      <p: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86E8"/>
    <a:srgbClr val="D09E00"/>
    <a:srgbClr val="4A3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8" autoAdjust="0"/>
    <p:restoredTop sz="96041" autoAdjust="0"/>
  </p:normalViewPr>
  <p:slideViewPr>
    <p:cSldViewPr snapToGrid="0">
      <p:cViewPr>
        <p:scale>
          <a:sx n="40" d="100"/>
          <a:sy n="40" d="100"/>
        </p:scale>
        <p:origin x="-149" y="-72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spcBef>
                <a:spcPts val="0"/>
              </a:spcBef>
              <a:buNone/>
              <a:defRPr sz="8400" b="0" i="0" u="none" strike="noStrike" cap="none">
                <a:solidFill>
                  <a:schemeClr val="dk1"/>
                </a:solidFill>
                <a:latin typeface="Arial"/>
                <a:ea typeface="Arial"/>
                <a:cs typeface="Arial"/>
                <a:sym typeface="Arial"/>
              </a:defRPr>
            </a:lvl6pPr>
            <a:lvl7pPr marL="2743200" marR="0" lvl="6" indent="0" algn="l" rtl="0">
              <a:spcBef>
                <a:spcPts val="0"/>
              </a:spcBef>
              <a:buNone/>
              <a:defRPr sz="8400" b="0" i="0" u="none" strike="noStrike" cap="none">
                <a:solidFill>
                  <a:schemeClr val="dk1"/>
                </a:solidFill>
                <a:latin typeface="Arial"/>
                <a:ea typeface="Arial"/>
                <a:cs typeface="Arial"/>
                <a:sym typeface="Arial"/>
              </a:defRPr>
            </a:lvl7pPr>
            <a:lvl8pPr marL="3200400" marR="0" lvl="7" indent="0" algn="l" rtl="0">
              <a:spcBef>
                <a:spcPts val="0"/>
              </a:spcBef>
              <a:buNone/>
              <a:defRPr sz="8400" b="0" i="0" u="none" strike="noStrike" cap="none">
                <a:solidFill>
                  <a:schemeClr val="dk1"/>
                </a:solidFill>
                <a:latin typeface="Arial"/>
                <a:ea typeface="Arial"/>
                <a:cs typeface="Arial"/>
                <a:sym typeface="Arial"/>
              </a:defRPr>
            </a:lvl8pPr>
            <a:lvl9pPr marL="3657600" marR="0" lvl="8" indent="0" algn="l" rtl="0">
              <a:spcBef>
                <a:spcPts val="0"/>
              </a:spcBef>
              <a:buNone/>
              <a:defRPr sz="84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spcBef>
                <a:spcPts val="0"/>
              </a:spcBef>
              <a:buNone/>
              <a:defRPr sz="8400" b="0" i="0" u="none" strike="noStrike" cap="none">
                <a:solidFill>
                  <a:schemeClr val="dk1"/>
                </a:solidFill>
                <a:latin typeface="Arial"/>
                <a:ea typeface="Arial"/>
                <a:cs typeface="Arial"/>
                <a:sym typeface="Arial"/>
              </a:defRPr>
            </a:lvl6pPr>
            <a:lvl7pPr marL="2743200" marR="0" lvl="6" indent="0" algn="l" rtl="0">
              <a:spcBef>
                <a:spcPts val="0"/>
              </a:spcBef>
              <a:buNone/>
              <a:defRPr sz="8400" b="0" i="0" u="none" strike="noStrike" cap="none">
                <a:solidFill>
                  <a:schemeClr val="dk1"/>
                </a:solidFill>
                <a:latin typeface="Arial"/>
                <a:ea typeface="Arial"/>
                <a:cs typeface="Arial"/>
                <a:sym typeface="Arial"/>
              </a:defRPr>
            </a:lvl7pPr>
            <a:lvl8pPr marL="3200400" marR="0" lvl="7" indent="0" algn="l" rtl="0">
              <a:spcBef>
                <a:spcPts val="0"/>
              </a:spcBef>
              <a:buNone/>
              <a:defRPr sz="8400" b="0" i="0" u="none" strike="noStrike" cap="none">
                <a:solidFill>
                  <a:schemeClr val="dk1"/>
                </a:solidFill>
                <a:latin typeface="Arial"/>
                <a:ea typeface="Arial"/>
                <a:cs typeface="Arial"/>
                <a:sym typeface="Arial"/>
              </a:defRPr>
            </a:lvl8pPr>
            <a:lvl9pPr marL="3657600" marR="0" lvl="8" indent="0" algn="l" rtl="0">
              <a:spcBef>
                <a:spcPts val="0"/>
              </a:spcBef>
              <a:buNone/>
              <a:defRPr sz="84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None/>
              <a:defRPr sz="1200" b="0"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None/>
              <a:defRPr sz="1200" b="0" i="0" u="none" strike="noStrike" cap="none">
                <a:solidFill>
                  <a:schemeClr val="dk1"/>
                </a:solidFill>
                <a:latin typeface="Calibri"/>
                <a:ea typeface="Calibri"/>
                <a:cs typeface="Calibri"/>
                <a:sym typeface="Calibri"/>
              </a:defRPr>
            </a:lvl3pPr>
            <a:lvl4pPr marL="1371600" marR="0" lvl="3" indent="0" algn="l" rtl="0">
              <a:spcBef>
                <a:spcPts val="360"/>
              </a:spcBef>
              <a:spcAft>
                <a:spcPts val="0"/>
              </a:spcAft>
              <a:buNone/>
              <a:defRPr sz="1200" b="0" i="0" u="none" strike="noStrike" cap="none">
                <a:solidFill>
                  <a:schemeClr val="dk1"/>
                </a:solidFill>
                <a:latin typeface="Calibri"/>
                <a:ea typeface="Calibri"/>
                <a:cs typeface="Calibri"/>
                <a:sym typeface="Calibri"/>
              </a:defRPr>
            </a:lvl4pPr>
            <a:lvl5pPr marL="1828800" marR="0" lvl="4" indent="0" algn="l" rtl="0">
              <a:spcBef>
                <a:spcPts val="360"/>
              </a:spcBef>
              <a:spcAft>
                <a:spcPts val="0"/>
              </a:spcAft>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spcBef>
                <a:spcPts val="0"/>
              </a:spcBef>
              <a:buNone/>
              <a:defRPr sz="8400" b="0" i="0" u="none" strike="noStrike" cap="none">
                <a:solidFill>
                  <a:schemeClr val="dk1"/>
                </a:solidFill>
                <a:latin typeface="Arial"/>
                <a:ea typeface="Arial"/>
                <a:cs typeface="Arial"/>
                <a:sym typeface="Arial"/>
              </a:defRPr>
            </a:lvl6pPr>
            <a:lvl7pPr marL="2743200" marR="0" lvl="6" indent="0" algn="l" rtl="0">
              <a:spcBef>
                <a:spcPts val="0"/>
              </a:spcBef>
              <a:buNone/>
              <a:defRPr sz="8400" b="0" i="0" u="none" strike="noStrike" cap="none">
                <a:solidFill>
                  <a:schemeClr val="dk1"/>
                </a:solidFill>
                <a:latin typeface="Arial"/>
                <a:ea typeface="Arial"/>
                <a:cs typeface="Arial"/>
                <a:sym typeface="Arial"/>
              </a:defRPr>
            </a:lvl7pPr>
            <a:lvl8pPr marL="3200400" marR="0" lvl="7" indent="0" algn="l" rtl="0">
              <a:spcBef>
                <a:spcPts val="0"/>
              </a:spcBef>
              <a:buNone/>
              <a:defRPr sz="8400" b="0" i="0" u="none" strike="noStrike" cap="none">
                <a:solidFill>
                  <a:schemeClr val="dk1"/>
                </a:solidFill>
                <a:latin typeface="Arial"/>
                <a:ea typeface="Arial"/>
                <a:cs typeface="Arial"/>
                <a:sym typeface="Arial"/>
              </a:defRPr>
            </a:lvl8pPr>
            <a:lvl9pPr marL="3657600" marR="0" lvl="8" indent="0" algn="l" rtl="0">
              <a:spcBef>
                <a:spcPts val="0"/>
              </a:spcBef>
              <a:buNone/>
              <a:defRPr sz="84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3181885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6747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7183123"/>
            <a:ext cx="24688800" cy="15280640"/>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69985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04754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2336800"/>
            <a:ext cx="7098030" cy="37195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2336800"/>
            <a:ext cx="20882610" cy="371957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816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07464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10942326"/>
            <a:ext cx="28392120" cy="18257517"/>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29372566"/>
            <a:ext cx="28392120" cy="9601197"/>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3974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11684000"/>
            <a:ext cx="13990320" cy="278485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11684000"/>
            <a:ext cx="13990320" cy="278485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99985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03"/>
            <a:ext cx="28392120" cy="848360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10759443"/>
            <a:ext cx="13926025" cy="527303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Edit Master text styles</a:t>
            </a:r>
          </a:p>
        </p:txBody>
      </p:sp>
      <p:sp>
        <p:nvSpPr>
          <p:cNvPr id="4" name="Content Placeholder 3"/>
          <p:cNvSpPr>
            <a:spLocks noGrp="1"/>
          </p:cNvSpPr>
          <p:nvPr>
            <p:ph sz="half" idx="2"/>
          </p:nvPr>
        </p:nvSpPr>
        <p:spPr>
          <a:xfrm>
            <a:off x="2267429" y="16032480"/>
            <a:ext cx="13926025" cy="235813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10759443"/>
            <a:ext cx="13994608" cy="527303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Edit Master text styles</a:t>
            </a:r>
          </a:p>
        </p:txBody>
      </p:sp>
      <p:sp>
        <p:nvSpPr>
          <p:cNvPr id="6" name="Content Placeholder 5"/>
          <p:cNvSpPr>
            <a:spLocks noGrp="1"/>
          </p:cNvSpPr>
          <p:nvPr>
            <p:ph sz="quarter" idx="4"/>
          </p:nvPr>
        </p:nvSpPr>
        <p:spPr>
          <a:xfrm>
            <a:off x="16664940" y="16032480"/>
            <a:ext cx="13994608" cy="235813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2621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986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0516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0" cy="1024128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6319523"/>
            <a:ext cx="16664940" cy="311912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13167360"/>
            <a:ext cx="10617040" cy="24394163"/>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74840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0" cy="1024128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6319523"/>
            <a:ext cx="16664940" cy="311912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13167360"/>
            <a:ext cx="10617040" cy="24394163"/>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97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03"/>
            <a:ext cx="28392120" cy="848360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63140" y="40680643"/>
            <a:ext cx="7406640" cy="2336800"/>
          </a:xfrm>
          <a:prstGeom prst="rect">
            <a:avLst/>
          </a:prstGeom>
        </p:spPr>
        <p:txBody>
          <a:bodyPr vert="horz" lIns="91440" tIns="45720" rIns="91440" bIns="45720" rtlCol="0" anchor="ctr"/>
          <a:lstStyle>
            <a:lvl1pPr algn="l">
              <a:defRPr sz="324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0904220" y="40680643"/>
            <a:ext cx="11109960" cy="23368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43"/>
            <a:ext cx="7406640" cy="2336800"/>
          </a:xfrm>
          <a:prstGeom prst="rect">
            <a:avLst/>
          </a:prstGeom>
        </p:spPr>
        <p:txBody>
          <a:bodyPr vert="horz" lIns="91440" tIns="45720" rIns="91440" bIns="45720" rtlCol="0" anchor="ctr"/>
          <a:lstStyle>
            <a:lvl1pPr algn="r">
              <a:defRPr sz="3240">
                <a:solidFill>
                  <a:schemeClr val="tx1">
                    <a:tint val="75000"/>
                  </a:schemeClr>
                </a:solidFill>
              </a:defRPr>
            </a:lvl1pPr>
          </a:lstStyle>
          <a:p>
            <a:pPr marL="0" marR="0" lvl="0" indent="0" algn="r" rtl="0">
              <a:spcBef>
                <a:spcPts val="0"/>
              </a:spcBef>
              <a:spcAft>
                <a:spcPts val="0"/>
              </a:spcAft>
              <a:buSzPct val="25000"/>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75227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88"/>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02169493"/>
              </p:ext>
            </p:extLst>
          </p:nvPr>
        </p:nvGraphicFramePr>
        <p:xfrm>
          <a:off x="22240568" y="528889"/>
          <a:ext cx="9781893" cy="4206240"/>
        </p:xfrm>
        <a:graphic>
          <a:graphicData uri="http://schemas.openxmlformats.org/drawingml/2006/table">
            <a:tbl>
              <a:tblPr>
                <a:tableStyleId>{2D5ABB26-0587-4C30-8999-92F81FD0307C}</a:tableStyleId>
              </a:tblPr>
              <a:tblGrid>
                <a:gridCol w="3368991">
                  <a:extLst>
                    <a:ext uri="{9D8B030D-6E8A-4147-A177-3AD203B41FA5}">
                      <a16:colId xmlns:a16="http://schemas.microsoft.com/office/drawing/2014/main" xmlns="" val="2730031073"/>
                    </a:ext>
                  </a:extLst>
                </a:gridCol>
                <a:gridCol w="6412902">
                  <a:extLst>
                    <a:ext uri="{9D8B030D-6E8A-4147-A177-3AD203B41FA5}">
                      <a16:colId xmlns:a16="http://schemas.microsoft.com/office/drawing/2014/main" xmlns="" val="1105332384"/>
                    </a:ext>
                  </a:extLst>
                </a:gridCol>
              </a:tblGrid>
              <a:tr h="751044">
                <a:tc>
                  <a:txBody>
                    <a:bodyPr/>
                    <a:lstStyle/>
                    <a:p>
                      <a:r>
                        <a:rPr lang="en-US" sz="4000" b="0" i="0" u="none" strike="noStrike" cap="none" dirty="0" smtClean="0">
                          <a:solidFill>
                            <a:srgbClr val="6FA8DC"/>
                          </a:solidFill>
                          <a:latin typeface="Montserrat"/>
                          <a:ea typeface="Montserrat"/>
                          <a:cs typeface="Montserrat"/>
                          <a:sym typeface="Arial"/>
                        </a:rPr>
                        <a:t>Student</a:t>
                      </a:r>
                      <a:endParaRPr lang="en-US" sz="4000" b="0" i="0" u="none" strike="noStrike" cap="none" dirty="0">
                        <a:solidFill>
                          <a:srgbClr val="6FA8DC"/>
                        </a:solidFill>
                        <a:latin typeface="Montserrat"/>
                        <a:ea typeface="Montserrat"/>
                        <a:cs typeface="Montserrat"/>
                        <a:sym typeface="Arial"/>
                      </a:endParaRPr>
                    </a:p>
                  </a:txBody>
                  <a:tcPr marL="365760" marR="365760" marT="182880" marB="182880">
                    <a:solidFill>
                      <a:schemeClr val="bg1"/>
                    </a:solidFill>
                  </a:tcPr>
                </a:tc>
                <a:tc>
                  <a:txBody>
                    <a:bodyPr/>
                    <a:lstStyle/>
                    <a:p>
                      <a:r>
                        <a:rPr lang="en-US" sz="4000" b="0" i="0" u="none" strike="noStrike" cap="none" dirty="0" smtClean="0">
                          <a:solidFill>
                            <a:schemeClr val="tx1">
                              <a:lumMod val="65000"/>
                              <a:lumOff val="35000"/>
                            </a:schemeClr>
                          </a:solidFill>
                          <a:latin typeface="Montserrat"/>
                          <a:ea typeface="Montserrat"/>
                          <a:cs typeface="Montserrat"/>
                          <a:sym typeface="Arial"/>
                        </a:rPr>
                        <a:t>Yang Zhang</a:t>
                      </a:r>
                      <a:endParaRPr lang="en-US" sz="4000" b="0" i="0" u="none" strike="noStrike" cap="none" dirty="0" smtClean="0">
                        <a:solidFill>
                          <a:schemeClr val="tx1">
                            <a:lumMod val="65000"/>
                            <a:lumOff val="35000"/>
                          </a:schemeClr>
                        </a:solidFill>
                        <a:latin typeface="Montserrat"/>
                        <a:ea typeface="Montserrat"/>
                        <a:cs typeface="Montserrat"/>
                        <a:sym typeface="Arial"/>
                      </a:endParaRPr>
                    </a:p>
                    <a:p>
                      <a:r>
                        <a:rPr lang="en-US" sz="2800" b="0" i="0" u="none" strike="noStrike" cap="none" dirty="0" smtClean="0">
                          <a:solidFill>
                            <a:schemeClr val="tx1">
                              <a:lumMod val="65000"/>
                              <a:lumOff val="35000"/>
                            </a:schemeClr>
                          </a:solidFill>
                          <a:latin typeface="Montserrat"/>
                          <a:ea typeface="Montserrat"/>
                          <a:cs typeface="Montserrat"/>
                          <a:sym typeface="Arial"/>
                        </a:rPr>
                        <a:t>Florida International University</a:t>
                      </a:r>
                      <a:endParaRPr lang="en-US" sz="2800" b="0" i="0" u="none" strike="noStrike" cap="none" dirty="0">
                        <a:solidFill>
                          <a:schemeClr val="tx1">
                            <a:lumMod val="65000"/>
                            <a:lumOff val="35000"/>
                          </a:schemeClr>
                        </a:solidFill>
                        <a:latin typeface="Montserrat"/>
                        <a:ea typeface="Montserrat"/>
                        <a:cs typeface="Montserrat"/>
                        <a:sym typeface="Arial"/>
                      </a:endParaRPr>
                    </a:p>
                  </a:txBody>
                  <a:tcPr marL="365760" marR="365760" marT="182880" marB="182880">
                    <a:solidFill>
                      <a:schemeClr val="bg1"/>
                    </a:solidFill>
                  </a:tcPr>
                </a:tc>
                <a:extLst>
                  <a:ext uri="{0D108BD9-81ED-4DB2-BD59-A6C34878D82A}">
                    <a16:rowId xmlns:a16="http://schemas.microsoft.com/office/drawing/2014/main" xmlns="" val="2890199535"/>
                  </a:ext>
                </a:extLst>
              </a:tr>
              <a:tr h="751044">
                <a:tc>
                  <a:txBody>
                    <a:bodyPr/>
                    <a:lstStyle/>
                    <a:p>
                      <a:r>
                        <a:rPr lang="en-US" sz="4000" b="0" i="0" u="none" strike="noStrike" cap="none" dirty="0" smtClean="0">
                          <a:solidFill>
                            <a:srgbClr val="6FA8DC"/>
                          </a:solidFill>
                          <a:latin typeface="Montserrat"/>
                          <a:ea typeface="Montserrat"/>
                          <a:cs typeface="Montserrat"/>
                          <a:sym typeface="Arial"/>
                        </a:rPr>
                        <a:t>Mentor</a:t>
                      </a:r>
                      <a:endParaRPr lang="en-US" sz="4000" b="0" i="0" u="none" strike="noStrike" cap="none" dirty="0">
                        <a:solidFill>
                          <a:srgbClr val="6FA8DC"/>
                        </a:solidFill>
                        <a:latin typeface="Montserrat"/>
                        <a:ea typeface="Montserrat"/>
                        <a:cs typeface="Montserrat"/>
                        <a:sym typeface="Arial"/>
                      </a:endParaRPr>
                    </a:p>
                  </a:txBody>
                  <a:tcPr marL="365760" marR="365760" marT="182880" marB="182880">
                    <a:solidFill>
                      <a:schemeClr val="bg1"/>
                    </a:solidFill>
                  </a:tcPr>
                </a:tc>
                <a:tc>
                  <a:txBody>
                    <a:bodyPr/>
                    <a:lstStyle/>
                    <a:p>
                      <a:r>
                        <a:rPr lang="en-US" sz="4000" b="0" i="0" u="none" strike="noStrike" cap="none" dirty="0" smtClean="0">
                          <a:solidFill>
                            <a:schemeClr val="tx1">
                              <a:lumMod val="65000"/>
                              <a:lumOff val="35000"/>
                            </a:schemeClr>
                          </a:solidFill>
                          <a:latin typeface="Montserrat"/>
                          <a:ea typeface="Montserrat"/>
                          <a:cs typeface="Montserrat"/>
                          <a:sym typeface="Arial"/>
                        </a:rPr>
                        <a:t>Jaime</a:t>
                      </a:r>
                      <a:r>
                        <a:rPr lang="en-US" sz="4000" b="0" i="0" u="none" strike="noStrike" cap="none" baseline="0" dirty="0" smtClean="0">
                          <a:solidFill>
                            <a:schemeClr val="tx1">
                              <a:lumMod val="65000"/>
                              <a:lumOff val="35000"/>
                            </a:schemeClr>
                          </a:solidFill>
                          <a:latin typeface="Montserrat"/>
                          <a:ea typeface="Montserrat"/>
                          <a:cs typeface="Montserrat"/>
                          <a:sym typeface="Arial"/>
                        </a:rPr>
                        <a:t> </a:t>
                      </a:r>
                      <a:r>
                        <a:rPr lang="en-US" sz="4000" b="0" i="0" u="none" strike="noStrike" cap="none" baseline="0" dirty="0" err="1" smtClean="0">
                          <a:solidFill>
                            <a:schemeClr val="tx1">
                              <a:lumMod val="65000"/>
                              <a:lumOff val="35000"/>
                            </a:schemeClr>
                          </a:solidFill>
                          <a:latin typeface="Montserrat"/>
                          <a:ea typeface="Montserrat"/>
                          <a:cs typeface="Montserrat"/>
                          <a:sym typeface="Arial"/>
                        </a:rPr>
                        <a:t>Borras</a:t>
                      </a:r>
                      <a:endParaRPr lang="en-US" sz="4000" b="0" i="0" u="none" strike="noStrike" cap="none" baseline="0" dirty="0" smtClean="0">
                        <a:solidFill>
                          <a:schemeClr val="tx1">
                            <a:lumMod val="65000"/>
                            <a:lumOff val="35000"/>
                          </a:schemeClr>
                        </a:solidFill>
                        <a:latin typeface="Montserrat"/>
                        <a:ea typeface="Montserrat"/>
                        <a:cs typeface="Montserrat"/>
                        <a:sym typeface="Arial"/>
                      </a:endParaRPr>
                    </a:p>
                    <a:p>
                      <a:pPr marL="0" algn="l" defTabSz="2468880" rtl="0" eaLnBrk="1" latinLnBrk="0" hangingPunct="1"/>
                      <a:r>
                        <a:rPr lang="en-US" sz="2800" b="0" i="0" u="none" strike="noStrike" kern="1200" cap="none" dirty="0" smtClean="0">
                          <a:solidFill>
                            <a:schemeClr val="tx1">
                              <a:lumMod val="65000"/>
                              <a:lumOff val="35000"/>
                            </a:schemeClr>
                          </a:solidFill>
                          <a:latin typeface="Montserrat"/>
                          <a:ea typeface="Montserrat"/>
                          <a:cs typeface="Montserrat"/>
                          <a:sym typeface="Arial"/>
                        </a:rPr>
                        <a:t>CTO at </a:t>
                      </a:r>
                      <a:r>
                        <a:rPr lang="en-US" sz="2800" b="0" i="0" u="none" strike="noStrike" kern="1200" cap="none" dirty="0" err="1" smtClean="0">
                          <a:solidFill>
                            <a:schemeClr val="tx1">
                              <a:lumMod val="65000"/>
                              <a:lumOff val="35000"/>
                            </a:schemeClr>
                          </a:solidFill>
                          <a:latin typeface="Montserrat"/>
                          <a:ea typeface="Montserrat"/>
                          <a:cs typeface="Montserrat"/>
                          <a:sym typeface="Arial"/>
                        </a:rPr>
                        <a:t>GeoToll</a:t>
                      </a:r>
                      <a:endParaRPr lang="en-US" sz="2800" b="0" i="0" u="none" strike="noStrike" kern="1200" cap="none" dirty="0">
                        <a:solidFill>
                          <a:schemeClr val="tx1">
                            <a:lumMod val="65000"/>
                            <a:lumOff val="35000"/>
                          </a:schemeClr>
                        </a:solidFill>
                        <a:latin typeface="Montserrat"/>
                        <a:ea typeface="Montserrat"/>
                        <a:cs typeface="Montserrat"/>
                        <a:sym typeface="Arial"/>
                      </a:endParaRPr>
                    </a:p>
                  </a:txBody>
                  <a:tcPr marL="365760" marR="365760" marT="182880" marB="182880">
                    <a:solidFill>
                      <a:schemeClr val="bg1"/>
                    </a:solidFill>
                  </a:tcPr>
                </a:tc>
                <a:extLst>
                  <a:ext uri="{0D108BD9-81ED-4DB2-BD59-A6C34878D82A}">
                    <a16:rowId xmlns:a16="http://schemas.microsoft.com/office/drawing/2014/main" xmlns="" val="2579635910"/>
                  </a:ext>
                </a:extLst>
              </a:tr>
              <a:tr h="751044">
                <a:tc>
                  <a:txBody>
                    <a:bodyPr/>
                    <a:lstStyle/>
                    <a:p>
                      <a:r>
                        <a:rPr lang="en-US" sz="4000" b="0" i="0" u="none" strike="noStrike" cap="none" dirty="0" smtClean="0">
                          <a:solidFill>
                            <a:srgbClr val="6FA8DC"/>
                          </a:solidFill>
                          <a:latin typeface="Montserrat"/>
                          <a:ea typeface="Montserrat"/>
                          <a:cs typeface="Montserrat"/>
                          <a:sym typeface="Arial"/>
                        </a:rPr>
                        <a:t>Instructor</a:t>
                      </a:r>
                      <a:endParaRPr lang="en-US" sz="4000" b="0" i="0" u="none" strike="noStrike" cap="none" dirty="0">
                        <a:solidFill>
                          <a:srgbClr val="6FA8DC"/>
                        </a:solidFill>
                        <a:latin typeface="Montserrat"/>
                        <a:ea typeface="Montserrat"/>
                        <a:cs typeface="Montserrat"/>
                        <a:sym typeface="Arial"/>
                      </a:endParaRPr>
                    </a:p>
                  </a:txBody>
                  <a:tcPr marL="365760" marR="365760" marT="182880" marB="182880">
                    <a:solidFill>
                      <a:schemeClr val="bg1"/>
                    </a:solidFill>
                  </a:tcPr>
                </a:tc>
                <a:tc>
                  <a:txBody>
                    <a:bodyPr/>
                    <a:lstStyle/>
                    <a:p>
                      <a:r>
                        <a:rPr lang="en-US" sz="4000" b="0" i="0" u="none" strike="noStrike" cap="none" dirty="0" err="1" smtClean="0">
                          <a:solidFill>
                            <a:schemeClr val="tx1">
                              <a:lumMod val="65000"/>
                              <a:lumOff val="35000"/>
                            </a:schemeClr>
                          </a:solidFill>
                          <a:latin typeface="Montserrat"/>
                          <a:ea typeface="Montserrat"/>
                          <a:cs typeface="Montserrat"/>
                          <a:sym typeface="Arial"/>
                        </a:rPr>
                        <a:t>Masoud</a:t>
                      </a:r>
                      <a:r>
                        <a:rPr lang="en-US" sz="4000" b="0" i="0" u="none" strike="noStrike" cap="none" dirty="0" smtClean="0">
                          <a:solidFill>
                            <a:schemeClr val="tx1">
                              <a:lumMod val="65000"/>
                              <a:lumOff val="35000"/>
                            </a:schemeClr>
                          </a:solidFill>
                          <a:latin typeface="Montserrat"/>
                          <a:ea typeface="Montserrat"/>
                          <a:cs typeface="Montserrat"/>
                          <a:sym typeface="Arial"/>
                        </a:rPr>
                        <a:t> </a:t>
                      </a:r>
                      <a:r>
                        <a:rPr lang="en-US" sz="4000" b="0" i="0" u="none" strike="noStrike" cap="none" dirty="0" err="1" smtClean="0">
                          <a:solidFill>
                            <a:schemeClr val="tx1">
                              <a:lumMod val="65000"/>
                              <a:lumOff val="35000"/>
                            </a:schemeClr>
                          </a:solidFill>
                          <a:latin typeface="Montserrat"/>
                          <a:ea typeface="Montserrat"/>
                          <a:cs typeface="Montserrat"/>
                          <a:sym typeface="Arial"/>
                        </a:rPr>
                        <a:t>Sadjadi</a:t>
                      </a:r>
                      <a:endParaRPr lang="en-US" sz="4000" b="0" i="0" u="none" strike="noStrike" cap="none" dirty="0" smtClean="0">
                        <a:solidFill>
                          <a:schemeClr val="tx1">
                            <a:lumMod val="65000"/>
                            <a:lumOff val="35000"/>
                          </a:schemeClr>
                        </a:solidFill>
                        <a:latin typeface="Montserrat"/>
                        <a:ea typeface="Montserrat"/>
                        <a:cs typeface="Montserrat"/>
                        <a:sym typeface="Arial"/>
                      </a:endParaRPr>
                    </a:p>
                    <a:p>
                      <a:pPr marL="0" algn="l" defTabSz="2468880" rtl="0" eaLnBrk="1" latinLnBrk="0" hangingPunct="1"/>
                      <a:r>
                        <a:rPr lang="en-US" sz="2800" b="0" i="0" u="none" strike="noStrike" kern="1200" cap="none" dirty="0" smtClean="0">
                          <a:solidFill>
                            <a:schemeClr val="tx1">
                              <a:lumMod val="65000"/>
                              <a:lumOff val="35000"/>
                            </a:schemeClr>
                          </a:solidFill>
                          <a:latin typeface="Montserrat"/>
                          <a:ea typeface="Montserrat"/>
                          <a:cs typeface="Montserrat"/>
                          <a:sym typeface="Arial"/>
                        </a:rPr>
                        <a:t>Florida International University</a:t>
                      </a:r>
                      <a:endParaRPr lang="en-US" sz="2800" b="0" i="0" u="none" strike="noStrike" kern="1200" cap="none" dirty="0">
                        <a:solidFill>
                          <a:schemeClr val="tx1">
                            <a:lumMod val="65000"/>
                            <a:lumOff val="35000"/>
                          </a:schemeClr>
                        </a:solidFill>
                        <a:latin typeface="Montserrat"/>
                        <a:ea typeface="Montserrat"/>
                        <a:cs typeface="Montserrat"/>
                        <a:sym typeface="Arial"/>
                      </a:endParaRPr>
                    </a:p>
                  </a:txBody>
                  <a:tcPr marL="365760" marR="365760" marT="182880" marB="182880">
                    <a:solidFill>
                      <a:schemeClr val="bg1"/>
                    </a:solidFill>
                  </a:tcPr>
                </a:tc>
                <a:extLst>
                  <a:ext uri="{0D108BD9-81ED-4DB2-BD59-A6C34878D82A}">
                    <a16:rowId xmlns:a16="http://schemas.microsoft.com/office/drawing/2014/main" xmlns="" val="3935355656"/>
                  </a:ext>
                </a:extLst>
              </a:tr>
            </a:tbl>
          </a:graphicData>
        </a:graphic>
      </p:graphicFrame>
      <p:grpSp>
        <p:nvGrpSpPr>
          <p:cNvPr id="6" name="Group 5"/>
          <p:cNvGrpSpPr/>
          <p:nvPr/>
        </p:nvGrpSpPr>
        <p:grpSpPr>
          <a:xfrm>
            <a:off x="8744031" y="1035774"/>
            <a:ext cx="12496800" cy="3088101"/>
            <a:chOff x="1219200" y="1896854"/>
            <a:chExt cx="12496800" cy="3088101"/>
          </a:xfrm>
        </p:grpSpPr>
        <p:sp>
          <p:nvSpPr>
            <p:cNvPr id="5" name="Rectangle 4"/>
            <p:cNvSpPr/>
            <p:nvPr/>
          </p:nvSpPr>
          <p:spPr>
            <a:xfrm>
              <a:off x="1219200" y="2632008"/>
              <a:ext cx="12496800" cy="2352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91440" rtlCol="0" anchor="ctr"/>
            <a:lstStyle/>
            <a:p>
              <a:pPr algn="ctr"/>
              <a:r>
                <a:rPr lang="en-US" sz="9600" dirty="0" err="1" smtClean="0">
                  <a:solidFill>
                    <a:schemeClr val="tx1">
                      <a:lumMod val="65000"/>
                      <a:lumOff val="35000"/>
                    </a:schemeClr>
                  </a:solidFill>
                  <a:latin typeface="Montserrat"/>
                  <a:ea typeface="Montserrat"/>
                  <a:cs typeface="Montserrat"/>
                  <a:sym typeface="Montserrat"/>
                </a:rPr>
                <a:t>Legal</a:t>
              </a:r>
              <a:r>
                <a:rPr lang="en-US" sz="9600" dirty="0" err="1" smtClean="0">
                  <a:solidFill>
                    <a:srgbClr val="FF0000"/>
                  </a:solidFill>
                  <a:latin typeface="Montserrat"/>
                  <a:ea typeface="Montserrat"/>
                  <a:cs typeface="Montserrat"/>
                  <a:sym typeface="Montserrat"/>
                </a:rPr>
                <a:t>Wise</a:t>
              </a:r>
              <a:r>
                <a:rPr lang="en-US" sz="9600" dirty="0" smtClean="0">
                  <a:solidFill>
                    <a:srgbClr val="FF0000"/>
                  </a:solidFill>
                  <a:latin typeface="Montserrat"/>
                  <a:ea typeface="Montserrat"/>
                  <a:cs typeface="Montserrat"/>
                  <a:sym typeface="Montserrat"/>
                </a:rPr>
                <a:t> 2.0</a:t>
              </a:r>
              <a:endParaRPr lang="en-US" sz="9600" dirty="0">
                <a:solidFill>
                  <a:srgbClr val="FF0000"/>
                </a:solidFill>
              </a:endParaRPr>
            </a:p>
          </p:txBody>
        </p:sp>
        <p:sp>
          <p:nvSpPr>
            <p:cNvPr id="89" name="Shape 89"/>
            <p:cNvSpPr txBox="1"/>
            <p:nvPr/>
          </p:nvSpPr>
          <p:spPr>
            <a:xfrm>
              <a:off x="1920729" y="1896854"/>
              <a:ext cx="11093743" cy="1107996"/>
            </a:xfrm>
            <a:prstGeom prst="rect">
              <a:avLst/>
            </a:prstGeom>
            <a:solidFill>
              <a:srgbClr val="00B050"/>
            </a:solidFill>
            <a:ln>
              <a:noFill/>
            </a:ln>
          </p:spPr>
          <p:txBody>
            <a:bodyPr wrap="none" lIns="274320" tIns="91440" rIns="274320" bIns="91440" anchor="ctr" anchorCtr="0">
              <a:spAutoFit/>
            </a:bodyPr>
            <a:lstStyle/>
            <a:p>
              <a:pPr marL="0" marR="0" lvl="0" indent="0" algn="ctr" rtl="0">
                <a:spcBef>
                  <a:spcPts val="0"/>
                </a:spcBef>
                <a:spcAft>
                  <a:spcPts val="0"/>
                </a:spcAft>
                <a:buSzPct val="25000"/>
                <a:buNone/>
              </a:pPr>
              <a:r>
                <a:rPr lang="en-US" sz="6000" i="0" u="none" strike="noStrike" cap="none" dirty="0">
                  <a:solidFill>
                    <a:schemeClr val="bg1"/>
                  </a:solidFill>
                  <a:latin typeface="Montserrat"/>
                  <a:ea typeface="Montserrat"/>
                  <a:cs typeface="Montserrat"/>
                  <a:sym typeface="Montserrat"/>
                </a:rPr>
                <a:t>Senior Project, </a:t>
              </a:r>
              <a:r>
                <a:rPr lang="en-US" sz="6000" dirty="0" smtClean="0">
                  <a:solidFill>
                    <a:schemeClr val="bg1"/>
                  </a:solidFill>
                  <a:latin typeface="Montserrat"/>
                  <a:ea typeface="Montserrat"/>
                  <a:cs typeface="Montserrat"/>
                  <a:sym typeface="Montserrat"/>
                </a:rPr>
                <a:t>Spring </a:t>
              </a:r>
              <a:r>
                <a:rPr lang="en-US" sz="6000" i="0" u="none" strike="noStrike" cap="none" dirty="0" smtClean="0">
                  <a:solidFill>
                    <a:schemeClr val="bg1"/>
                  </a:solidFill>
                  <a:latin typeface="Montserrat"/>
                  <a:ea typeface="Montserrat"/>
                  <a:cs typeface="Montserrat"/>
                  <a:sym typeface="Montserrat"/>
                </a:rPr>
                <a:t>2016</a:t>
              </a:r>
              <a:endParaRPr lang="en-US" sz="6000" i="0" u="none" strike="noStrike" cap="none" dirty="0">
                <a:solidFill>
                  <a:schemeClr val="bg1"/>
                </a:solidFill>
                <a:latin typeface="Montserrat"/>
                <a:ea typeface="Montserrat"/>
                <a:cs typeface="Montserrat"/>
                <a:sym typeface="Montserrat"/>
              </a:endParaRPr>
            </a:p>
          </p:txBody>
        </p:sp>
      </p:grpSp>
      <p:sp>
        <p:nvSpPr>
          <p:cNvPr id="7" name="TextBox 6"/>
          <p:cNvSpPr txBox="1"/>
          <p:nvPr/>
        </p:nvSpPr>
        <p:spPr>
          <a:xfrm>
            <a:off x="749756" y="6059472"/>
            <a:ext cx="9781894" cy="10939012"/>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93" name="Shape 93"/>
          <p:cNvSpPr txBox="1"/>
          <p:nvPr/>
        </p:nvSpPr>
        <p:spPr>
          <a:xfrm>
            <a:off x="1192212" y="5622683"/>
            <a:ext cx="3047950" cy="815608"/>
          </a:xfrm>
          <a:prstGeom prst="rect">
            <a:avLst/>
          </a:prstGeom>
          <a:solidFill>
            <a:srgbClr val="4A86E8"/>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i="0" u="none" strike="noStrike" cap="none" dirty="0" smtClean="0">
                <a:solidFill>
                  <a:schemeClr val="bg1"/>
                </a:solidFill>
                <a:latin typeface="Montserrat"/>
                <a:ea typeface="Montserrat"/>
                <a:cs typeface="Montserrat"/>
                <a:sym typeface="Montserrat"/>
              </a:rPr>
              <a:t>PROBLEM</a:t>
            </a:r>
            <a:endParaRPr lang="en-US" sz="4100" b="1" i="0" u="none" strike="noStrike" cap="none" dirty="0">
              <a:solidFill>
                <a:schemeClr val="bg1"/>
              </a:solidFill>
              <a:latin typeface="Montserrat"/>
              <a:ea typeface="Montserrat"/>
              <a:cs typeface="Montserrat"/>
              <a:sym typeface="Montserrat"/>
            </a:endParaRPr>
          </a:p>
        </p:txBody>
      </p:sp>
      <p:sp>
        <p:nvSpPr>
          <p:cNvPr id="33" name="TextBox 32"/>
          <p:cNvSpPr txBox="1"/>
          <p:nvPr/>
        </p:nvSpPr>
        <p:spPr>
          <a:xfrm>
            <a:off x="11644453" y="6063751"/>
            <a:ext cx="9781894" cy="10939012"/>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34" name="Shape 93"/>
          <p:cNvSpPr txBox="1"/>
          <p:nvPr/>
        </p:nvSpPr>
        <p:spPr>
          <a:xfrm>
            <a:off x="12009552" y="5622683"/>
            <a:ext cx="5304978" cy="815608"/>
          </a:xfrm>
          <a:prstGeom prst="rect">
            <a:avLst/>
          </a:prstGeom>
          <a:solidFill>
            <a:srgbClr val="4A86E8"/>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i="0" u="none" strike="noStrike" cap="none" dirty="0" smtClean="0">
                <a:solidFill>
                  <a:schemeClr val="bg1"/>
                </a:solidFill>
                <a:latin typeface="Montserrat"/>
                <a:ea typeface="Montserrat"/>
                <a:cs typeface="Montserrat"/>
                <a:sym typeface="Montserrat"/>
              </a:rPr>
              <a:t>CURRENT SYSTEM</a:t>
            </a:r>
            <a:endParaRPr lang="en-US" sz="4100" b="1" i="0" u="none" strike="noStrike" cap="none" dirty="0">
              <a:solidFill>
                <a:schemeClr val="bg1"/>
              </a:solidFill>
              <a:latin typeface="Montserrat"/>
              <a:ea typeface="Montserrat"/>
              <a:cs typeface="Montserrat"/>
              <a:sym typeface="Montserrat"/>
            </a:endParaRPr>
          </a:p>
        </p:txBody>
      </p:sp>
      <p:grpSp>
        <p:nvGrpSpPr>
          <p:cNvPr id="12" name="Group 11"/>
          <p:cNvGrpSpPr/>
          <p:nvPr/>
        </p:nvGrpSpPr>
        <p:grpSpPr>
          <a:xfrm>
            <a:off x="22257774" y="5622683"/>
            <a:ext cx="9781894" cy="11380080"/>
            <a:chOff x="22274981" y="5764249"/>
            <a:chExt cx="9781894" cy="11713456"/>
          </a:xfrm>
        </p:grpSpPr>
        <p:sp>
          <p:nvSpPr>
            <p:cNvPr id="36" name="TextBox 35"/>
            <p:cNvSpPr txBox="1"/>
            <p:nvPr/>
          </p:nvSpPr>
          <p:spPr>
            <a:xfrm>
              <a:off x="22274981" y="6218238"/>
              <a:ext cx="9781894" cy="11259467"/>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37" name="Shape 93"/>
            <p:cNvSpPr txBox="1"/>
            <p:nvPr/>
          </p:nvSpPr>
          <p:spPr>
            <a:xfrm>
              <a:off x="22640080" y="5764249"/>
              <a:ext cx="4753545" cy="839501"/>
            </a:xfrm>
            <a:prstGeom prst="rect">
              <a:avLst/>
            </a:prstGeom>
            <a:solidFill>
              <a:srgbClr val="4A86E8"/>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i="0" u="none" strike="noStrike" cap="none" dirty="0" smtClean="0">
                  <a:solidFill>
                    <a:schemeClr val="bg1"/>
                  </a:solidFill>
                  <a:latin typeface="Montserrat"/>
                  <a:ea typeface="Montserrat"/>
                  <a:cs typeface="Montserrat"/>
                  <a:sym typeface="Montserrat"/>
                </a:rPr>
                <a:t>REQUIREMENTS</a:t>
              </a:r>
              <a:endParaRPr lang="en-US" sz="4100" b="1" i="0" u="none" strike="noStrike" cap="none" dirty="0">
                <a:solidFill>
                  <a:schemeClr val="bg1"/>
                </a:solidFill>
                <a:latin typeface="Montserrat"/>
                <a:ea typeface="Montserrat"/>
                <a:cs typeface="Montserrat"/>
                <a:sym typeface="Montserrat"/>
              </a:endParaRPr>
            </a:p>
          </p:txBody>
        </p:sp>
      </p:grpSp>
      <p:grpSp>
        <p:nvGrpSpPr>
          <p:cNvPr id="73" name="Group 72"/>
          <p:cNvGrpSpPr/>
          <p:nvPr/>
        </p:nvGrpSpPr>
        <p:grpSpPr>
          <a:xfrm>
            <a:off x="749756" y="17657201"/>
            <a:ext cx="9781894" cy="11380080"/>
            <a:chOff x="861526" y="5764249"/>
            <a:chExt cx="9781894" cy="11713456"/>
          </a:xfrm>
        </p:grpSpPr>
        <p:sp>
          <p:nvSpPr>
            <p:cNvPr id="80" name="TextBox 79"/>
            <p:cNvSpPr txBox="1"/>
            <p:nvPr/>
          </p:nvSpPr>
          <p:spPr>
            <a:xfrm>
              <a:off x="861526" y="6218238"/>
              <a:ext cx="9781894" cy="11259467"/>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81" name="Shape 93"/>
            <p:cNvSpPr txBox="1"/>
            <p:nvPr/>
          </p:nvSpPr>
          <p:spPr>
            <a:xfrm>
              <a:off x="1226625" y="5764249"/>
              <a:ext cx="4771178" cy="839501"/>
            </a:xfrm>
            <a:prstGeom prst="rect">
              <a:avLst/>
            </a:prstGeom>
            <a:solidFill>
              <a:srgbClr val="4A86E8"/>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i="0" u="none" strike="noStrike" cap="none" dirty="0" smtClean="0">
                  <a:solidFill>
                    <a:schemeClr val="bg1"/>
                  </a:solidFill>
                  <a:latin typeface="Montserrat"/>
                  <a:ea typeface="Montserrat"/>
                  <a:cs typeface="Montserrat"/>
                  <a:sym typeface="Montserrat"/>
                </a:rPr>
                <a:t>SYSTEM DESIGN</a:t>
              </a:r>
              <a:endParaRPr lang="en-US" sz="4100" b="1" i="0" u="none" strike="noStrike" cap="none" dirty="0">
                <a:solidFill>
                  <a:schemeClr val="bg1"/>
                </a:solidFill>
                <a:latin typeface="Montserrat"/>
                <a:ea typeface="Montserrat"/>
                <a:cs typeface="Montserrat"/>
                <a:sym typeface="Montserrat"/>
              </a:endParaRPr>
            </a:p>
          </p:txBody>
        </p:sp>
      </p:grpSp>
      <p:grpSp>
        <p:nvGrpSpPr>
          <p:cNvPr id="74" name="Group 73"/>
          <p:cNvGrpSpPr/>
          <p:nvPr/>
        </p:nvGrpSpPr>
        <p:grpSpPr>
          <a:xfrm>
            <a:off x="11678866" y="17657201"/>
            <a:ext cx="9781894" cy="11380080"/>
            <a:chOff x="11678866" y="5764249"/>
            <a:chExt cx="9781894" cy="11713456"/>
          </a:xfrm>
        </p:grpSpPr>
        <p:sp>
          <p:nvSpPr>
            <p:cNvPr id="78" name="TextBox 77"/>
            <p:cNvSpPr txBox="1"/>
            <p:nvPr/>
          </p:nvSpPr>
          <p:spPr>
            <a:xfrm>
              <a:off x="11678866" y="6218238"/>
              <a:ext cx="9781894" cy="11259467"/>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79" name="Shape 93"/>
            <p:cNvSpPr txBox="1"/>
            <p:nvPr/>
          </p:nvSpPr>
          <p:spPr>
            <a:xfrm>
              <a:off x="12043965" y="5764249"/>
              <a:ext cx="4726294" cy="839501"/>
            </a:xfrm>
            <a:prstGeom prst="rect">
              <a:avLst/>
            </a:prstGeom>
            <a:solidFill>
              <a:srgbClr val="4A86E8"/>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dirty="0" smtClean="0">
                  <a:solidFill>
                    <a:schemeClr val="bg1"/>
                  </a:solidFill>
                  <a:latin typeface="Montserrat"/>
                  <a:ea typeface="Montserrat"/>
                  <a:cs typeface="Montserrat"/>
                  <a:sym typeface="Montserrat"/>
                </a:rPr>
                <a:t>OBJECT DESIGN</a:t>
              </a:r>
              <a:endParaRPr lang="en-US" sz="4100" b="1" i="0" u="none" strike="noStrike" cap="none" dirty="0">
                <a:solidFill>
                  <a:schemeClr val="bg1"/>
                </a:solidFill>
                <a:latin typeface="Montserrat"/>
                <a:ea typeface="Montserrat"/>
                <a:cs typeface="Montserrat"/>
                <a:sym typeface="Montserrat"/>
              </a:endParaRPr>
            </a:p>
          </p:txBody>
        </p:sp>
      </p:grpSp>
      <p:grpSp>
        <p:nvGrpSpPr>
          <p:cNvPr id="75" name="Group 74"/>
          <p:cNvGrpSpPr/>
          <p:nvPr/>
        </p:nvGrpSpPr>
        <p:grpSpPr>
          <a:xfrm>
            <a:off x="22274981" y="17657201"/>
            <a:ext cx="9781894" cy="11380080"/>
            <a:chOff x="22274981" y="5764249"/>
            <a:chExt cx="9781894" cy="14900383"/>
          </a:xfrm>
        </p:grpSpPr>
        <p:sp>
          <p:nvSpPr>
            <p:cNvPr id="76" name="TextBox 75"/>
            <p:cNvSpPr txBox="1"/>
            <p:nvPr/>
          </p:nvSpPr>
          <p:spPr>
            <a:xfrm>
              <a:off x="22274981" y="6293036"/>
              <a:ext cx="9781894" cy="14371596"/>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77" name="Shape 93"/>
            <p:cNvSpPr txBox="1"/>
            <p:nvPr/>
          </p:nvSpPr>
          <p:spPr>
            <a:xfrm>
              <a:off x="22640081" y="5764249"/>
              <a:ext cx="5363420" cy="1067907"/>
            </a:xfrm>
            <a:prstGeom prst="rect">
              <a:avLst/>
            </a:prstGeom>
            <a:solidFill>
              <a:srgbClr val="4A86E8"/>
            </a:solidFill>
            <a:ln w="12700" cap="flat" cmpd="sng">
              <a:noFill/>
              <a:prstDash val="solid"/>
              <a:miter/>
              <a:headEnd type="none" w="med" len="med"/>
              <a:tailEnd type="none" w="med" len="med"/>
            </a:ln>
          </p:spPr>
          <p:txBody>
            <a:bodyPr wrap="square" lIns="182880" tIns="91440" rIns="182880" bIns="91440" anchor="t" anchorCtr="0">
              <a:spAutoFit/>
            </a:bodyPr>
            <a:lstStyle/>
            <a:p>
              <a:pPr marL="0" marR="0" lvl="0" indent="0" rtl="0">
                <a:spcBef>
                  <a:spcPts val="0"/>
                </a:spcBef>
                <a:spcAft>
                  <a:spcPts val="0"/>
                </a:spcAft>
                <a:buSzPct val="25000"/>
                <a:buNone/>
              </a:pPr>
              <a:r>
                <a:rPr lang="en-US" sz="4100" b="1" i="0" u="none" strike="noStrike" cap="none" dirty="0" smtClean="0">
                  <a:solidFill>
                    <a:schemeClr val="bg1"/>
                  </a:solidFill>
                  <a:latin typeface="Montserrat"/>
                  <a:ea typeface="Montserrat"/>
                  <a:cs typeface="Montserrat"/>
                  <a:sym typeface="Montserrat"/>
                </a:rPr>
                <a:t>IMPLEMENTATION</a:t>
              </a:r>
              <a:endParaRPr lang="en-US" sz="4100" b="1" i="0" u="none" strike="noStrike" cap="none" dirty="0">
                <a:solidFill>
                  <a:schemeClr val="bg1"/>
                </a:solidFill>
                <a:latin typeface="Montserrat"/>
                <a:ea typeface="Montserrat"/>
                <a:cs typeface="Montserrat"/>
                <a:sym typeface="Montserrat"/>
              </a:endParaRPr>
            </a:p>
          </p:txBody>
        </p:sp>
      </p:grpSp>
      <p:grpSp>
        <p:nvGrpSpPr>
          <p:cNvPr id="83" name="Group 82"/>
          <p:cNvGrpSpPr/>
          <p:nvPr/>
        </p:nvGrpSpPr>
        <p:grpSpPr>
          <a:xfrm>
            <a:off x="827113" y="29691720"/>
            <a:ext cx="9781894" cy="11380080"/>
            <a:chOff x="861526" y="5764249"/>
            <a:chExt cx="9781894" cy="11713456"/>
          </a:xfrm>
        </p:grpSpPr>
        <p:sp>
          <p:nvSpPr>
            <p:cNvPr id="109" name="TextBox 108"/>
            <p:cNvSpPr txBox="1"/>
            <p:nvPr/>
          </p:nvSpPr>
          <p:spPr>
            <a:xfrm>
              <a:off x="861526" y="6218238"/>
              <a:ext cx="9781894" cy="11259467"/>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110" name="Shape 93"/>
            <p:cNvSpPr txBox="1"/>
            <p:nvPr/>
          </p:nvSpPr>
          <p:spPr>
            <a:xfrm>
              <a:off x="1226625" y="5764249"/>
              <a:ext cx="4248599" cy="839501"/>
            </a:xfrm>
            <a:prstGeom prst="rect">
              <a:avLst/>
            </a:prstGeom>
            <a:solidFill>
              <a:srgbClr val="4A86E8"/>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i="0" u="none" strike="noStrike" cap="none" dirty="0" smtClean="0">
                  <a:solidFill>
                    <a:schemeClr val="bg1"/>
                  </a:solidFill>
                  <a:latin typeface="Montserrat"/>
                  <a:ea typeface="Montserrat"/>
                  <a:cs typeface="Montserrat"/>
                  <a:sym typeface="Montserrat"/>
                </a:rPr>
                <a:t>VERIFICATION</a:t>
              </a:r>
              <a:endParaRPr lang="en-US" sz="4100" b="1" i="0" u="none" strike="noStrike" cap="none" dirty="0">
                <a:solidFill>
                  <a:schemeClr val="bg1"/>
                </a:solidFill>
                <a:latin typeface="Montserrat"/>
                <a:ea typeface="Montserrat"/>
                <a:cs typeface="Montserrat"/>
                <a:sym typeface="Montserrat"/>
              </a:endParaRPr>
            </a:p>
          </p:txBody>
        </p:sp>
      </p:grpSp>
      <p:grpSp>
        <p:nvGrpSpPr>
          <p:cNvPr id="84" name="Group 83"/>
          <p:cNvGrpSpPr/>
          <p:nvPr/>
        </p:nvGrpSpPr>
        <p:grpSpPr>
          <a:xfrm>
            <a:off x="11678866" y="29686472"/>
            <a:ext cx="9781894" cy="11380080"/>
            <a:chOff x="11678866" y="5764249"/>
            <a:chExt cx="9781894" cy="11713456"/>
          </a:xfrm>
        </p:grpSpPr>
        <p:sp>
          <p:nvSpPr>
            <p:cNvPr id="88" name="TextBox 87"/>
            <p:cNvSpPr txBox="1"/>
            <p:nvPr/>
          </p:nvSpPr>
          <p:spPr>
            <a:xfrm>
              <a:off x="11678866" y="6218238"/>
              <a:ext cx="9781894" cy="11259467"/>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108" name="Shape 93"/>
            <p:cNvSpPr txBox="1"/>
            <p:nvPr/>
          </p:nvSpPr>
          <p:spPr>
            <a:xfrm>
              <a:off x="12043965" y="5764249"/>
              <a:ext cx="4413709" cy="839501"/>
            </a:xfrm>
            <a:prstGeom prst="rect">
              <a:avLst/>
            </a:prstGeom>
            <a:solidFill>
              <a:srgbClr val="4A86E8"/>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i="0" u="none" strike="noStrike" cap="none" dirty="0" smtClean="0">
                  <a:solidFill>
                    <a:schemeClr val="bg1"/>
                  </a:solidFill>
                  <a:latin typeface="Montserrat"/>
                  <a:ea typeface="Montserrat"/>
                  <a:cs typeface="Montserrat"/>
                  <a:sym typeface="Montserrat"/>
                </a:rPr>
                <a:t>SCREENSHOTS</a:t>
              </a:r>
              <a:endParaRPr lang="en-US" sz="4100" b="1" i="0" u="none" strike="noStrike" cap="none" dirty="0">
                <a:solidFill>
                  <a:schemeClr val="bg1"/>
                </a:solidFill>
                <a:latin typeface="Montserrat"/>
                <a:ea typeface="Montserrat"/>
                <a:cs typeface="Montserrat"/>
                <a:sym typeface="Montserrat"/>
              </a:endParaRPr>
            </a:p>
          </p:txBody>
        </p:sp>
      </p:grpSp>
      <p:grpSp>
        <p:nvGrpSpPr>
          <p:cNvPr id="85" name="Group 84"/>
          <p:cNvGrpSpPr/>
          <p:nvPr/>
        </p:nvGrpSpPr>
        <p:grpSpPr>
          <a:xfrm>
            <a:off x="22240568" y="29575043"/>
            <a:ext cx="9781894" cy="11496757"/>
            <a:chOff x="22274981" y="5644154"/>
            <a:chExt cx="9781894" cy="11833551"/>
          </a:xfrm>
        </p:grpSpPr>
        <p:sp>
          <p:nvSpPr>
            <p:cNvPr id="86" name="TextBox 85"/>
            <p:cNvSpPr txBox="1"/>
            <p:nvPr/>
          </p:nvSpPr>
          <p:spPr>
            <a:xfrm>
              <a:off x="22274981" y="6220083"/>
              <a:ext cx="9781894" cy="11257622"/>
            </a:xfrm>
            <a:prstGeom prst="rect">
              <a:avLst/>
            </a:prstGeom>
            <a:solidFill>
              <a:schemeClr val="bg1"/>
            </a:solidFill>
          </p:spPr>
          <p:txBody>
            <a:bodyPr wrap="square" lIns="274320" tIns="548640" rIns="274320" bIns="182880" rtlCol="0">
              <a:noAutofit/>
            </a:bodyPr>
            <a:lstStyle/>
            <a:p>
              <a:endParaRPr lang="en-US" sz="3600" dirty="0">
                <a:solidFill>
                  <a:schemeClr val="tx1">
                    <a:lumMod val="65000"/>
                    <a:lumOff val="35000"/>
                  </a:schemeClr>
                </a:solidFill>
              </a:endParaRPr>
            </a:p>
          </p:txBody>
        </p:sp>
        <p:sp>
          <p:nvSpPr>
            <p:cNvPr id="87" name="Shape 93"/>
            <p:cNvSpPr txBox="1"/>
            <p:nvPr/>
          </p:nvSpPr>
          <p:spPr>
            <a:xfrm>
              <a:off x="22676932" y="5644154"/>
              <a:ext cx="3200235" cy="839501"/>
            </a:xfrm>
            <a:prstGeom prst="rect">
              <a:avLst/>
            </a:prstGeom>
            <a:solidFill>
              <a:srgbClr val="4A86E8"/>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4100" b="1" i="0" u="none" strike="noStrike" cap="none" dirty="0" smtClean="0">
                  <a:solidFill>
                    <a:schemeClr val="bg1"/>
                  </a:solidFill>
                  <a:latin typeface="Montserrat"/>
                  <a:ea typeface="Montserrat"/>
                  <a:cs typeface="Montserrat"/>
                  <a:sym typeface="Montserrat"/>
                </a:rPr>
                <a:t>SUMMARY</a:t>
              </a:r>
              <a:endParaRPr lang="en-US" sz="4100" b="1" i="0" u="none" strike="noStrike" cap="none" dirty="0">
                <a:solidFill>
                  <a:schemeClr val="bg1"/>
                </a:solidFill>
                <a:latin typeface="Montserrat"/>
                <a:ea typeface="Montserrat"/>
                <a:cs typeface="Montserrat"/>
                <a:sym typeface="Montserrat"/>
              </a:endParaRPr>
            </a:p>
          </p:txBody>
        </p:sp>
      </p:grpSp>
      <p:sp>
        <p:nvSpPr>
          <p:cNvPr id="140" name="Shape 104"/>
          <p:cNvSpPr/>
          <p:nvPr/>
        </p:nvSpPr>
        <p:spPr>
          <a:xfrm>
            <a:off x="702092" y="10111825"/>
            <a:ext cx="9781714" cy="2213700"/>
          </a:xfrm>
          <a:prstGeom prst="rect">
            <a:avLst/>
          </a:prstGeom>
          <a:noFill/>
          <a:ln>
            <a:noFill/>
          </a:ln>
        </p:spPr>
        <p:txBody>
          <a:bodyPr lIns="91425" tIns="91425" rIns="91425" bIns="91425" anchor="ctr" anchorCtr="0">
            <a:noAutofit/>
          </a:bodyPr>
          <a:lstStyle/>
          <a:p>
            <a:pPr lvl="0">
              <a:spcBef>
                <a:spcPts val="0"/>
              </a:spcBef>
              <a:buNone/>
            </a:pPr>
            <a:endParaRPr sz="2400"/>
          </a:p>
        </p:txBody>
      </p:sp>
      <p:sp>
        <p:nvSpPr>
          <p:cNvPr id="47" name="Shape 96"/>
          <p:cNvSpPr/>
          <p:nvPr/>
        </p:nvSpPr>
        <p:spPr>
          <a:xfrm>
            <a:off x="22257775" y="6741264"/>
            <a:ext cx="9781893" cy="677108"/>
          </a:xfrm>
          <a:prstGeom prst="rect">
            <a:avLst/>
          </a:prstGeom>
          <a:solidFill>
            <a:srgbClr val="00B050"/>
          </a:solidFill>
          <a:ln>
            <a:noFill/>
          </a:ln>
        </p:spPr>
        <p:txBody>
          <a:bodyPr wrap="square" lIns="182880" tIns="91440" rIns="182880" bIns="91440" anchor="ctr" anchorCtr="0">
            <a:spAutoFit/>
          </a:bodyPr>
          <a:lstStyle/>
          <a:p>
            <a:pPr lvl="0">
              <a:spcBef>
                <a:spcPts val="0"/>
              </a:spcBef>
              <a:buNone/>
            </a:pPr>
            <a:r>
              <a:rPr lang="en-US" sz="3200" b="1" dirty="0" smtClean="0">
                <a:solidFill>
                  <a:schemeClr val="bg1"/>
                </a:solidFill>
                <a:latin typeface="Montserrat"/>
                <a:ea typeface="Montserrat"/>
                <a:cs typeface="Montserrat"/>
                <a:sym typeface="Montserrat"/>
              </a:rPr>
              <a:t>REGISTERED </a:t>
            </a:r>
            <a:r>
              <a:rPr lang="en-US" sz="3200" b="1" dirty="0" smtClean="0">
                <a:solidFill>
                  <a:schemeClr val="bg1"/>
                </a:solidFill>
                <a:latin typeface="Montserrat"/>
                <a:ea typeface="Montserrat"/>
                <a:cs typeface="Montserrat"/>
                <a:sym typeface="Montserrat"/>
              </a:rPr>
              <a:t>USERS </a:t>
            </a:r>
            <a:r>
              <a:rPr lang="en-US" sz="2800" dirty="0" smtClean="0">
                <a:solidFill>
                  <a:srgbClr val="FFFFFF"/>
                </a:solidFill>
                <a:latin typeface="Montserrat"/>
                <a:ea typeface="Montserrat"/>
                <a:cs typeface="Montserrat"/>
                <a:sym typeface="Montserrat"/>
              </a:rPr>
              <a:t>SHOULD BE ABLE TO…</a:t>
            </a:r>
            <a:endParaRPr lang="en-US" sz="3200" dirty="0">
              <a:solidFill>
                <a:srgbClr val="FFFFFF"/>
              </a:solidFill>
              <a:latin typeface="Montserrat"/>
              <a:ea typeface="Montserrat"/>
              <a:cs typeface="Montserrat"/>
              <a:sym typeface="Montserrat"/>
            </a:endParaRPr>
          </a:p>
        </p:txBody>
      </p:sp>
      <p:grpSp>
        <p:nvGrpSpPr>
          <p:cNvPr id="14" name="Group 13"/>
          <p:cNvGrpSpPr/>
          <p:nvPr/>
        </p:nvGrpSpPr>
        <p:grpSpPr>
          <a:xfrm>
            <a:off x="22696577" y="7741752"/>
            <a:ext cx="8904288" cy="1046440"/>
            <a:chOff x="22679371" y="7652293"/>
            <a:chExt cx="8904288" cy="1046440"/>
          </a:xfrm>
        </p:grpSpPr>
        <p:sp>
          <p:nvSpPr>
            <p:cNvPr id="55" name="Shape 95"/>
            <p:cNvSpPr txBox="1"/>
            <p:nvPr/>
          </p:nvSpPr>
          <p:spPr>
            <a:xfrm>
              <a:off x="22679371" y="7652293"/>
              <a:ext cx="8904288" cy="1046440"/>
            </a:xfrm>
            <a:prstGeom prst="rect">
              <a:avLst/>
            </a:prstGeom>
            <a:noFill/>
            <a:ln>
              <a:noFill/>
            </a:ln>
          </p:spPr>
          <p:txBody>
            <a:bodyPr lIns="1188720" tIns="0" rIns="0" bIns="0" anchor="t" anchorCtr="0">
              <a:spAutoFit/>
            </a:bodyPr>
            <a:lstStyle/>
            <a:p>
              <a:pPr lvl="0"/>
              <a:r>
                <a:rPr lang="en-US" sz="2800" b="1" dirty="0" smtClean="0">
                  <a:solidFill>
                    <a:srgbClr val="434343"/>
                  </a:solidFill>
                  <a:latin typeface="Montserrat"/>
                  <a:ea typeface="Montserrat"/>
                  <a:cs typeface="Montserrat"/>
                  <a:sym typeface="Montserrat"/>
                </a:rPr>
                <a:t>Search for content in legal cases.</a:t>
              </a:r>
            </a:p>
            <a:p>
              <a:pPr lvl="0"/>
              <a:r>
                <a:rPr lang="en-US" sz="2000" dirty="0" smtClean="0">
                  <a:solidFill>
                    <a:srgbClr val="434343"/>
                  </a:solidFill>
                  <a:latin typeface="Montserrat"/>
                  <a:ea typeface="Montserrat"/>
                  <a:cs typeface="Montserrat"/>
                  <a:sym typeface="Montserrat"/>
                </a:rPr>
                <a:t>Users will enter a textual criteria, and the system will show a lit of legal documents that match the criteria in any way.</a:t>
              </a:r>
              <a:endParaRPr lang="en-US" sz="2000" dirty="0">
                <a:solidFill>
                  <a:srgbClr val="434343"/>
                </a:solidFill>
                <a:latin typeface="Montserrat"/>
                <a:ea typeface="Montserrat"/>
                <a:cs typeface="Montserrat"/>
                <a:sym typeface="Montserrat"/>
              </a:endParaRPr>
            </a:p>
          </p:txBody>
        </p:sp>
        <p:sp>
          <p:nvSpPr>
            <p:cNvPr id="56" name="Oval 55"/>
            <p:cNvSpPr/>
            <p:nvPr/>
          </p:nvSpPr>
          <p:spPr>
            <a:xfrm>
              <a:off x="22679371" y="7652293"/>
              <a:ext cx="694944"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spAutoFit/>
            </a:bodyPr>
            <a:lstStyle/>
            <a:p>
              <a:pPr algn="ctr"/>
              <a:r>
                <a:rPr lang="en-US" sz="3200" dirty="0" smtClean="0">
                  <a:solidFill>
                    <a:schemeClr val="bg1"/>
                  </a:solidFill>
                  <a:latin typeface="Montserrat"/>
                  <a:sym typeface="Montserrat"/>
                </a:rPr>
                <a:t>1</a:t>
              </a:r>
              <a:endParaRPr lang="en-US" sz="3200" dirty="0">
                <a:solidFill>
                  <a:schemeClr val="bg1"/>
                </a:solidFill>
              </a:endParaRPr>
            </a:p>
          </p:txBody>
        </p:sp>
      </p:grpSp>
      <p:grpSp>
        <p:nvGrpSpPr>
          <p:cNvPr id="15" name="Group 14"/>
          <p:cNvGrpSpPr/>
          <p:nvPr/>
        </p:nvGrpSpPr>
        <p:grpSpPr>
          <a:xfrm>
            <a:off x="22716223" y="9111572"/>
            <a:ext cx="8864997" cy="1046440"/>
            <a:chOff x="22679370" y="8779427"/>
            <a:chExt cx="8864997" cy="1046440"/>
          </a:xfrm>
        </p:grpSpPr>
        <p:sp>
          <p:nvSpPr>
            <p:cNvPr id="58" name="Shape 95"/>
            <p:cNvSpPr txBox="1"/>
            <p:nvPr/>
          </p:nvSpPr>
          <p:spPr>
            <a:xfrm>
              <a:off x="22679370" y="8779427"/>
              <a:ext cx="8864997" cy="1046440"/>
            </a:xfrm>
            <a:prstGeom prst="rect">
              <a:avLst/>
            </a:prstGeom>
            <a:noFill/>
            <a:ln>
              <a:noFill/>
            </a:ln>
          </p:spPr>
          <p:txBody>
            <a:bodyPr lIns="1188720" tIns="0" rIns="0" bIns="0" anchor="t" anchorCtr="0">
              <a:spAutoFit/>
            </a:bodyPr>
            <a:lstStyle/>
            <a:p>
              <a:pPr lvl="0"/>
              <a:r>
                <a:rPr lang="en-US" sz="2800" b="1" dirty="0" smtClean="0">
                  <a:solidFill>
                    <a:srgbClr val="434343"/>
                  </a:solidFill>
                  <a:latin typeface="Montserrat"/>
                  <a:ea typeface="Montserrat"/>
                  <a:cs typeface="Montserrat"/>
                  <a:sym typeface="Montserrat"/>
                </a:rPr>
                <a:t>Download legal case documents.</a:t>
              </a:r>
            </a:p>
            <a:p>
              <a:pPr lvl="0"/>
              <a:r>
                <a:rPr lang="en-US" sz="2000" dirty="0" smtClean="0">
                  <a:solidFill>
                    <a:srgbClr val="434343"/>
                  </a:solidFill>
                  <a:latin typeface="Montserrat"/>
                  <a:ea typeface="Montserrat"/>
                  <a:cs typeface="Montserrat"/>
                  <a:sym typeface="Montserrat"/>
                </a:rPr>
                <a:t>Each result provided to users should contain a link to download the legal document related to the result. </a:t>
              </a:r>
              <a:endParaRPr lang="en-US" sz="2000" dirty="0">
                <a:solidFill>
                  <a:srgbClr val="434343"/>
                </a:solidFill>
                <a:latin typeface="Montserrat"/>
                <a:ea typeface="Montserrat"/>
                <a:cs typeface="Montserrat"/>
                <a:sym typeface="Montserrat"/>
              </a:endParaRPr>
            </a:p>
          </p:txBody>
        </p:sp>
        <p:sp>
          <p:nvSpPr>
            <p:cNvPr id="59" name="Oval 58"/>
            <p:cNvSpPr/>
            <p:nvPr/>
          </p:nvSpPr>
          <p:spPr>
            <a:xfrm>
              <a:off x="22679370" y="8779427"/>
              <a:ext cx="691877"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spAutoFit/>
            </a:bodyPr>
            <a:lstStyle/>
            <a:p>
              <a:pPr algn="ctr"/>
              <a:r>
                <a:rPr lang="en-US" sz="3200" dirty="0" smtClean="0">
                  <a:solidFill>
                    <a:schemeClr val="bg1"/>
                  </a:solidFill>
                  <a:latin typeface="Montserrat"/>
                  <a:sym typeface="Montserrat"/>
                </a:rPr>
                <a:t>2</a:t>
              </a:r>
              <a:endParaRPr lang="en-US" sz="3200" dirty="0">
                <a:solidFill>
                  <a:schemeClr val="bg1"/>
                </a:solidFill>
              </a:endParaRPr>
            </a:p>
          </p:txBody>
        </p:sp>
      </p:grpSp>
      <p:grpSp>
        <p:nvGrpSpPr>
          <p:cNvPr id="16" name="Group 15"/>
          <p:cNvGrpSpPr/>
          <p:nvPr/>
        </p:nvGrpSpPr>
        <p:grpSpPr>
          <a:xfrm>
            <a:off x="22733429" y="10481392"/>
            <a:ext cx="8830584" cy="1046440"/>
            <a:chOff x="22753075" y="10012845"/>
            <a:chExt cx="8830584" cy="1046440"/>
          </a:xfrm>
        </p:grpSpPr>
        <p:sp>
          <p:nvSpPr>
            <p:cNvPr id="61" name="Shape 95"/>
            <p:cNvSpPr txBox="1"/>
            <p:nvPr/>
          </p:nvSpPr>
          <p:spPr>
            <a:xfrm>
              <a:off x="22753075" y="10012845"/>
              <a:ext cx="8830584" cy="1046440"/>
            </a:xfrm>
            <a:prstGeom prst="rect">
              <a:avLst/>
            </a:prstGeom>
            <a:noFill/>
            <a:ln>
              <a:noFill/>
            </a:ln>
          </p:spPr>
          <p:txBody>
            <a:bodyPr lIns="1188720" tIns="0" rIns="0" bIns="0" anchor="t" anchorCtr="0">
              <a:spAutoFit/>
            </a:bodyPr>
            <a:lstStyle/>
            <a:p>
              <a:pPr lvl="0"/>
              <a:r>
                <a:rPr lang="en-US" sz="2800" b="1" dirty="0" smtClean="0">
                  <a:solidFill>
                    <a:srgbClr val="434343"/>
                  </a:solidFill>
                  <a:latin typeface="Montserrat"/>
                  <a:ea typeface="Montserrat"/>
                  <a:cs typeface="Montserrat"/>
                  <a:sym typeface="Montserrat"/>
                </a:rPr>
                <a:t>Obtain answers to legal questions.</a:t>
              </a:r>
              <a:r>
                <a:rPr lang="en-US" sz="2800" dirty="0" smtClean="0">
                  <a:solidFill>
                    <a:srgbClr val="434343"/>
                  </a:solidFill>
                  <a:latin typeface="Montserrat"/>
                  <a:ea typeface="Montserrat"/>
                  <a:cs typeface="Montserrat"/>
                  <a:sym typeface="Montserrat"/>
                </a:rPr>
                <a:t> </a:t>
              </a:r>
            </a:p>
            <a:p>
              <a:pPr lvl="0"/>
              <a:r>
                <a:rPr lang="en-US" sz="2000" dirty="0" smtClean="0">
                  <a:solidFill>
                    <a:srgbClr val="434343"/>
                  </a:solidFill>
                  <a:latin typeface="Montserrat"/>
                  <a:ea typeface="Montserrat"/>
                  <a:cs typeface="Montserrat"/>
                  <a:sym typeface="Montserrat"/>
                </a:rPr>
                <a:t>Users will enter a question and the system should provide answers as well as related documents.</a:t>
              </a:r>
              <a:endParaRPr lang="en-US" sz="2000" dirty="0">
                <a:solidFill>
                  <a:srgbClr val="434343"/>
                </a:solidFill>
                <a:latin typeface="Montserrat"/>
                <a:ea typeface="Montserrat"/>
                <a:cs typeface="Montserrat"/>
                <a:sym typeface="Montserrat"/>
              </a:endParaRPr>
            </a:p>
          </p:txBody>
        </p:sp>
        <p:sp>
          <p:nvSpPr>
            <p:cNvPr id="62" name="Oval 61"/>
            <p:cNvSpPr/>
            <p:nvPr/>
          </p:nvSpPr>
          <p:spPr>
            <a:xfrm>
              <a:off x="22753075" y="10012845"/>
              <a:ext cx="689192"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spAutoFit/>
            </a:bodyPr>
            <a:lstStyle/>
            <a:p>
              <a:pPr algn="ctr"/>
              <a:r>
                <a:rPr lang="en-US" sz="3200" dirty="0" smtClean="0">
                  <a:solidFill>
                    <a:schemeClr val="bg1"/>
                  </a:solidFill>
                  <a:latin typeface="Montserrat"/>
                  <a:sym typeface="Montserrat"/>
                </a:rPr>
                <a:t>3</a:t>
              </a:r>
              <a:endParaRPr lang="en-US" sz="3200" dirty="0">
                <a:solidFill>
                  <a:schemeClr val="bg1"/>
                </a:solidFill>
              </a:endParaRPr>
            </a:p>
          </p:txBody>
        </p:sp>
      </p:grpSp>
      <p:sp>
        <p:nvSpPr>
          <p:cNvPr id="68" name="Shape 96"/>
          <p:cNvSpPr/>
          <p:nvPr/>
        </p:nvSpPr>
        <p:spPr>
          <a:xfrm>
            <a:off x="22257775" y="11851212"/>
            <a:ext cx="9781893" cy="677108"/>
          </a:xfrm>
          <a:prstGeom prst="rect">
            <a:avLst/>
          </a:prstGeom>
          <a:solidFill>
            <a:srgbClr val="00B050"/>
          </a:solidFill>
          <a:ln>
            <a:noFill/>
          </a:ln>
        </p:spPr>
        <p:txBody>
          <a:bodyPr wrap="square" lIns="182880" tIns="91440" rIns="182880" bIns="91440" anchor="ctr" anchorCtr="0">
            <a:spAutoFit/>
          </a:bodyPr>
          <a:lstStyle/>
          <a:p>
            <a:pPr lvl="0">
              <a:spcBef>
                <a:spcPts val="0"/>
              </a:spcBef>
              <a:buNone/>
            </a:pPr>
            <a:r>
              <a:rPr lang="en-US" sz="3200" b="1" dirty="0" smtClean="0">
                <a:solidFill>
                  <a:schemeClr val="bg1"/>
                </a:solidFill>
                <a:latin typeface="Montserrat"/>
                <a:ea typeface="Montserrat"/>
                <a:cs typeface="Montserrat"/>
                <a:sym typeface="Montserrat"/>
              </a:rPr>
              <a:t>ADMINISTRATORS</a:t>
            </a:r>
            <a:r>
              <a:rPr lang="en-US" sz="3200" dirty="0" smtClean="0">
                <a:solidFill>
                  <a:srgbClr val="FFFF00"/>
                </a:solidFill>
                <a:latin typeface="Montserrat"/>
                <a:ea typeface="Montserrat"/>
                <a:cs typeface="Montserrat"/>
                <a:sym typeface="Montserrat"/>
              </a:rPr>
              <a:t> </a:t>
            </a:r>
            <a:r>
              <a:rPr lang="en-US" sz="2800" dirty="0" smtClean="0">
                <a:solidFill>
                  <a:srgbClr val="FFFFFF"/>
                </a:solidFill>
                <a:latin typeface="Montserrat"/>
                <a:ea typeface="Montserrat"/>
                <a:cs typeface="Montserrat"/>
                <a:sym typeface="Montserrat"/>
              </a:rPr>
              <a:t>SHOULD BE ABLE TO…</a:t>
            </a:r>
            <a:endParaRPr lang="en-US" sz="2800" dirty="0">
              <a:solidFill>
                <a:srgbClr val="FFFFFF"/>
              </a:solidFill>
              <a:latin typeface="Montserrat"/>
              <a:ea typeface="Montserrat"/>
              <a:cs typeface="Montserrat"/>
              <a:sym typeface="Montserrat"/>
            </a:endParaRPr>
          </a:p>
        </p:txBody>
      </p:sp>
      <p:grpSp>
        <p:nvGrpSpPr>
          <p:cNvPr id="91" name="Group 90"/>
          <p:cNvGrpSpPr/>
          <p:nvPr/>
        </p:nvGrpSpPr>
        <p:grpSpPr>
          <a:xfrm>
            <a:off x="22696577" y="12851700"/>
            <a:ext cx="8904288" cy="1046440"/>
            <a:chOff x="22679371" y="7652293"/>
            <a:chExt cx="8904288" cy="1046440"/>
          </a:xfrm>
        </p:grpSpPr>
        <p:sp>
          <p:nvSpPr>
            <p:cNvPr id="99" name="Shape 95"/>
            <p:cNvSpPr txBox="1"/>
            <p:nvPr/>
          </p:nvSpPr>
          <p:spPr>
            <a:xfrm>
              <a:off x="22679371" y="7652293"/>
              <a:ext cx="8904288" cy="1046440"/>
            </a:xfrm>
            <a:prstGeom prst="rect">
              <a:avLst/>
            </a:prstGeom>
            <a:noFill/>
            <a:ln>
              <a:noFill/>
            </a:ln>
          </p:spPr>
          <p:txBody>
            <a:bodyPr lIns="1188720" tIns="0" rIns="0" bIns="0" anchor="t" anchorCtr="0">
              <a:spAutoFit/>
            </a:bodyPr>
            <a:lstStyle/>
            <a:p>
              <a:pPr lvl="0"/>
              <a:r>
                <a:rPr lang="en-US" sz="2800" b="1" dirty="0" smtClean="0">
                  <a:solidFill>
                    <a:srgbClr val="434343"/>
                  </a:solidFill>
                  <a:latin typeface="Montserrat"/>
                  <a:ea typeface="Montserrat"/>
                  <a:cs typeface="Montserrat"/>
                  <a:sym typeface="Montserrat"/>
                </a:rPr>
                <a:t>Upload legal documents.</a:t>
              </a:r>
            </a:p>
            <a:p>
              <a:pPr lvl="0"/>
              <a:r>
                <a:rPr lang="en-US" sz="2000" dirty="0" smtClean="0">
                  <a:solidFill>
                    <a:srgbClr val="434343"/>
                  </a:solidFill>
                  <a:latin typeface="Montserrat"/>
                  <a:ea typeface="Montserrat"/>
                  <a:cs typeface="Montserrat"/>
                  <a:sym typeface="Montserrat"/>
                </a:rPr>
                <a:t>Administrators should be able to upload legal documents, which should be automatically available to regular users.</a:t>
              </a:r>
              <a:endParaRPr lang="en-US" sz="3200" dirty="0">
                <a:solidFill>
                  <a:srgbClr val="434343"/>
                </a:solidFill>
                <a:latin typeface="Montserrat"/>
                <a:ea typeface="Montserrat"/>
                <a:cs typeface="Montserrat"/>
                <a:sym typeface="Montserrat"/>
              </a:endParaRPr>
            </a:p>
          </p:txBody>
        </p:sp>
        <p:sp>
          <p:nvSpPr>
            <p:cNvPr id="100" name="Oval 99"/>
            <p:cNvSpPr/>
            <p:nvPr/>
          </p:nvSpPr>
          <p:spPr>
            <a:xfrm>
              <a:off x="22679371" y="7652293"/>
              <a:ext cx="694944"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spAutoFit/>
            </a:bodyPr>
            <a:lstStyle/>
            <a:p>
              <a:pPr algn="ctr"/>
              <a:r>
                <a:rPr lang="en-US" sz="3200" dirty="0" smtClean="0">
                  <a:solidFill>
                    <a:schemeClr val="bg1"/>
                  </a:solidFill>
                  <a:latin typeface="Montserrat"/>
                  <a:sym typeface="Montserrat"/>
                </a:rPr>
                <a:t>1</a:t>
              </a:r>
              <a:endParaRPr lang="en-US" sz="3200" dirty="0">
                <a:solidFill>
                  <a:schemeClr val="bg1"/>
                </a:solidFill>
              </a:endParaRPr>
            </a:p>
          </p:txBody>
        </p:sp>
      </p:grpSp>
      <p:grpSp>
        <p:nvGrpSpPr>
          <p:cNvPr id="92" name="Group 91"/>
          <p:cNvGrpSpPr/>
          <p:nvPr/>
        </p:nvGrpSpPr>
        <p:grpSpPr>
          <a:xfrm>
            <a:off x="22716223" y="14221520"/>
            <a:ext cx="8864997" cy="1046440"/>
            <a:chOff x="22679370" y="8779427"/>
            <a:chExt cx="8864997" cy="1046440"/>
          </a:xfrm>
        </p:grpSpPr>
        <p:sp>
          <p:nvSpPr>
            <p:cNvPr id="97" name="Shape 95"/>
            <p:cNvSpPr txBox="1"/>
            <p:nvPr/>
          </p:nvSpPr>
          <p:spPr>
            <a:xfrm>
              <a:off x="22679370" y="8779427"/>
              <a:ext cx="8864997" cy="1046440"/>
            </a:xfrm>
            <a:prstGeom prst="rect">
              <a:avLst/>
            </a:prstGeom>
            <a:noFill/>
            <a:ln>
              <a:noFill/>
            </a:ln>
          </p:spPr>
          <p:txBody>
            <a:bodyPr lIns="1188720" tIns="0" rIns="0" bIns="0" anchor="t" anchorCtr="0">
              <a:spAutoFit/>
            </a:bodyPr>
            <a:lstStyle/>
            <a:p>
              <a:pPr lvl="0"/>
              <a:r>
                <a:rPr lang="en-US" sz="2800" b="1" dirty="0" smtClean="0">
                  <a:solidFill>
                    <a:srgbClr val="434343"/>
                  </a:solidFill>
                  <a:latin typeface="Montserrat"/>
                  <a:ea typeface="Montserrat"/>
                  <a:cs typeface="Montserrat"/>
                  <a:sym typeface="Montserrat"/>
                </a:rPr>
                <a:t>Add question and answer pairs.</a:t>
              </a:r>
            </a:p>
            <a:p>
              <a:pPr lvl="0"/>
              <a:r>
                <a:rPr lang="en-US" sz="2000" dirty="0" smtClean="0">
                  <a:solidFill>
                    <a:srgbClr val="434343"/>
                  </a:solidFill>
                  <a:latin typeface="Montserrat"/>
                  <a:ea typeface="Montserrat"/>
                  <a:cs typeface="Montserrat"/>
                  <a:sym typeface="Montserrat"/>
                </a:rPr>
                <a:t>Administrator should be able to add precise answers to common questions to increase the accuracy of the service.</a:t>
              </a:r>
              <a:endParaRPr lang="en-US" sz="2800" b="1" dirty="0">
                <a:solidFill>
                  <a:srgbClr val="434343"/>
                </a:solidFill>
                <a:latin typeface="Montserrat"/>
                <a:ea typeface="Montserrat"/>
                <a:cs typeface="Montserrat"/>
                <a:sym typeface="Montserrat"/>
              </a:endParaRPr>
            </a:p>
          </p:txBody>
        </p:sp>
        <p:sp>
          <p:nvSpPr>
            <p:cNvPr id="98" name="Oval 97"/>
            <p:cNvSpPr/>
            <p:nvPr/>
          </p:nvSpPr>
          <p:spPr>
            <a:xfrm>
              <a:off x="22679370" y="8779427"/>
              <a:ext cx="691877"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spAutoFit/>
            </a:bodyPr>
            <a:lstStyle/>
            <a:p>
              <a:pPr algn="ctr"/>
              <a:r>
                <a:rPr lang="en-US" sz="3200" dirty="0" smtClean="0">
                  <a:solidFill>
                    <a:schemeClr val="bg1"/>
                  </a:solidFill>
                  <a:latin typeface="Montserrat"/>
                  <a:sym typeface="Montserrat"/>
                </a:rPr>
                <a:t>2</a:t>
              </a:r>
              <a:endParaRPr lang="en-US" sz="3200" dirty="0">
                <a:solidFill>
                  <a:schemeClr val="bg1"/>
                </a:solidFill>
              </a:endParaRPr>
            </a:p>
          </p:txBody>
        </p:sp>
      </p:grpSp>
      <p:grpSp>
        <p:nvGrpSpPr>
          <p:cNvPr id="94" name="Group 93"/>
          <p:cNvGrpSpPr/>
          <p:nvPr/>
        </p:nvGrpSpPr>
        <p:grpSpPr>
          <a:xfrm>
            <a:off x="22733429" y="15591341"/>
            <a:ext cx="8830584" cy="1046440"/>
            <a:chOff x="22753075" y="10012845"/>
            <a:chExt cx="8830584" cy="1046440"/>
          </a:xfrm>
        </p:grpSpPr>
        <p:sp>
          <p:nvSpPr>
            <p:cNvPr id="95" name="Shape 95"/>
            <p:cNvSpPr txBox="1"/>
            <p:nvPr/>
          </p:nvSpPr>
          <p:spPr>
            <a:xfrm>
              <a:off x="22753075" y="10012845"/>
              <a:ext cx="8830584" cy="1046440"/>
            </a:xfrm>
            <a:prstGeom prst="rect">
              <a:avLst/>
            </a:prstGeom>
            <a:noFill/>
            <a:ln>
              <a:noFill/>
            </a:ln>
          </p:spPr>
          <p:txBody>
            <a:bodyPr lIns="1188720" tIns="0" rIns="0" bIns="0" anchor="t" anchorCtr="0">
              <a:spAutoFit/>
            </a:bodyPr>
            <a:lstStyle/>
            <a:p>
              <a:pPr lvl="0"/>
              <a:r>
                <a:rPr lang="en-US" sz="2800" b="1" dirty="0" smtClean="0">
                  <a:solidFill>
                    <a:srgbClr val="434343"/>
                  </a:solidFill>
                  <a:latin typeface="Montserrat"/>
                  <a:ea typeface="Montserrat"/>
                  <a:cs typeface="Montserrat"/>
                  <a:sym typeface="Montserrat"/>
                </a:rPr>
                <a:t>Control user access and privileges.</a:t>
              </a:r>
            </a:p>
            <a:p>
              <a:pPr lvl="0"/>
              <a:r>
                <a:rPr lang="en-US" sz="2000" dirty="0" smtClean="0">
                  <a:solidFill>
                    <a:srgbClr val="434343"/>
                  </a:solidFill>
                  <a:latin typeface="Montserrat"/>
                  <a:ea typeface="Montserrat"/>
                  <a:cs typeface="Montserrat"/>
                  <a:sym typeface="Montserrat"/>
                </a:rPr>
                <a:t>Administrators should be able lock, unlock, activate, and deactivate regular users.</a:t>
              </a:r>
              <a:endParaRPr lang="en-US" sz="2000" dirty="0">
                <a:solidFill>
                  <a:srgbClr val="434343"/>
                </a:solidFill>
                <a:latin typeface="Montserrat"/>
                <a:ea typeface="Montserrat"/>
                <a:cs typeface="Montserrat"/>
                <a:sym typeface="Montserrat"/>
              </a:endParaRPr>
            </a:p>
          </p:txBody>
        </p:sp>
        <p:sp>
          <p:nvSpPr>
            <p:cNvPr id="96" name="Oval 95"/>
            <p:cNvSpPr/>
            <p:nvPr/>
          </p:nvSpPr>
          <p:spPr>
            <a:xfrm>
              <a:off x="22753075" y="10012845"/>
              <a:ext cx="689192"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spAutoFit/>
            </a:bodyPr>
            <a:lstStyle/>
            <a:p>
              <a:pPr algn="ctr"/>
              <a:r>
                <a:rPr lang="en-US" sz="3200" dirty="0" smtClean="0">
                  <a:solidFill>
                    <a:schemeClr val="bg1"/>
                  </a:solidFill>
                  <a:latin typeface="Montserrat"/>
                  <a:sym typeface="Montserrat"/>
                </a:rPr>
                <a:t>3</a:t>
              </a:r>
              <a:endParaRPr lang="en-US" sz="3200" dirty="0">
                <a:solidFill>
                  <a:schemeClr val="bg1"/>
                </a:solidFill>
              </a:endParaRPr>
            </a:p>
          </p:txBody>
        </p:sp>
      </p:grpSp>
      <p:sp>
        <p:nvSpPr>
          <p:cNvPr id="101" name="Shape 95"/>
          <p:cNvSpPr txBox="1"/>
          <p:nvPr/>
        </p:nvSpPr>
        <p:spPr>
          <a:xfrm>
            <a:off x="1236406" y="23340490"/>
            <a:ext cx="8828794" cy="4739759"/>
          </a:xfrm>
          <a:prstGeom prst="rect">
            <a:avLst/>
          </a:prstGeom>
          <a:noFill/>
          <a:ln>
            <a:noFill/>
          </a:ln>
        </p:spPr>
        <p:txBody>
          <a:bodyPr wrap="square" lIns="0" tIns="0" rIns="0" bIns="0" anchor="t" anchorCtr="0">
            <a:spAutoFit/>
          </a:bodyPr>
          <a:lstStyle/>
          <a:p>
            <a:pPr lvl="0"/>
            <a:r>
              <a:rPr lang="en-US" sz="2800" dirty="0" err="1" smtClean="0">
                <a:solidFill>
                  <a:srgbClr val="434343"/>
                </a:solidFill>
                <a:latin typeface="Montserrat"/>
                <a:ea typeface="Montserrat"/>
                <a:cs typeface="Montserrat"/>
                <a:sym typeface="Montserrat"/>
              </a:rPr>
              <a:t>Legal</a:t>
            </a:r>
            <a:r>
              <a:rPr lang="en-US" sz="2800" dirty="0" err="1" smtClean="0">
                <a:solidFill>
                  <a:srgbClr val="FF0000"/>
                </a:solidFill>
                <a:latin typeface="Montserrat"/>
                <a:ea typeface="Montserrat"/>
                <a:cs typeface="Montserrat"/>
                <a:sym typeface="Montserrat"/>
              </a:rPr>
              <a:t>Wise</a:t>
            </a:r>
            <a:r>
              <a:rPr lang="en-US" sz="2800" dirty="0" smtClean="0">
                <a:solidFill>
                  <a:srgbClr val="FF0000"/>
                </a:solidFill>
                <a:latin typeface="Montserrat"/>
                <a:ea typeface="Montserrat"/>
                <a:cs typeface="Montserrat"/>
                <a:sym typeface="Montserrat"/>
              </a:rPr>
              <a:t> 2.0</a:t>
            </a:r>
            <a:r>
              <a:rPr lang="en-US" sz="2800" dirty="0" smtClean="0">
                <a:solidFill>
                  <a:srgbClr val="434343"/>
                </a:solidFill>
                <a:latin typeface="Montserrat"/>
                <a:ea typeface="Montserrat"/>
                <a:cs typeface="Montserrat"/>
                <a:sym typeface="Montserrat"/>
              </a:rPr>
              <a:t> is a web application built and hosted on </a:t>
            </a:r>
            <a:r>
              <a:rPr lang="en-US" sz="2800" dirty="0">
                <a:solidFill>
                  <a:srgbClr val="0070C0"/>
                </a:solidFill>
                <a:latin typeface="Montserrat"/>
                <a:ea typeface="Montserrat"/>
                <a:cs typeface="Montserrat"/>
                <a:sym typeface="Montserrat"/>
              </a:rPr>
              <a:t>IBM </a:t>
            </a:r>
            <a:r>
              <a:rPr lang="en-US" sz="2800" dirty="0" err="1" smtClean="0">
                <a:solidFill>
                  <a:srgbClr val="0070C0"/>
                </a:solidFill>
                <a:latin typeface="Montserrat"/>
                <a:ea typeface="Montserrat"/>
                <a:cs typeface="Montserrat"/>
                <a:sym typeface="Montserrat"/>
              </a:rPr>
              <a:t>Bluemix</a:t>
            </a:r>
            <a:r>
              <a:rPr lang="en-US" sz="2800" dirty="0">
                <a:solidFill>
                  <a:srgbClr val="0070C0"/>
                </a:solidFill>
                <a:latin typeface="Montserrat"/>
                <a:ea typeface="Montserrat"/>
                <a:cs typeface="Montserrat"/>
                <a:sym typeface="Montserrat"/>
              </a:rPr>
              <a:t>™</a:t>
            </a:r>
            <a:r>
              <a:rPr lang="en-US" sz="2800" dirty="0">
                <a:solidFill>
                  <a:srgbClr val="434343"/>
                </a:solidFill>
                <a:latin typeface="Montserrat"/>
                <a:ea typeface="Montserrat"/>
                <a:cs typeface="Montserrat"/>
                <a:sym typeface="Montserrat"/>
              </a:rPr>
              <a:t> </a:t>
            </a:r>
            <a:r>
              <a:rPr lang="en-US" sz="2800" dirty="0" smtClean="0">
                <a:solidFill>
                  <a:srgbClr val="434343"/>
                </a:solidFill>
                <a:latin typeface="Montserrat"/>
                <a:ea typeface="Montserrat"/>
                <a:cs typeface="Montserrat"/>
                <a:sym typeface="Montserrat"/>
              </a:rPr>
              <a:t>(PaaS) and written in </a:t>
            </a:r>
            <a:r>
              <a:rPr lang="en-US" sz="2800" dirty="0" smtClean="0">
                <a:solidFill>
                  <a:srgbClr val="0070C0"/>
                </a:solidFill>
                <a:latin typeface="Montserrat"/>
                <a:ea typeface="Montserrat"/>
                <a:cs typeface="Montserrat"/>
                <a:sym typeface="Montserrat"/>
              </a:rPr>
              <a:t>Java</a:t>
            </a:r>
            <a:r>
              <a:rPr lang="en-US" sz="2800" dirty="0" smtClean="0">
                <a:solidFill>
                  <a:srgbClr val="434343"/>
                </a:solidFill>
                <a:latin typeface="Montserrat"/>
                <a:ea typeface="Montserrat"/>
                <a:cs typeface="Montserrat"/>
                <a:sym typeface="Montserrat"/>
              </a:rPr>
              <a:t>, using </a:t>
            </a:r>
            <a:r>
              <a:rPr lang="en-US" sz="2800" dirty="0" smtClean="0">
                <a:solidFill>
                  <a:srgbClr val="0070C0"/>
                </a:solidFill>
                <a:latin typeface="Montserrat"/>
                <a:ea typeface="Montserrat"/>
                <a:cs typeface="Montserrat"/>
                <a:sym typeface="Montserrat"/>
              </a:rPr>
              <a:t>Liberty</a:t>
            </a:r>
            <a:r>
              <a:rPr lang="en-US" sz="2800" dirty="0" smtClean="0">
                <a:solidFill>
                  <a:srgbClr val="434343"/>
                </a:solidFill>
                <a:latin typeface="Montserrat"/>
                <a:ea typeface="Montserrat"/>
                <a:cs typeface="Montserrat"/>
                <a:sym typeface="Montserrat"/>
              </a:rPr>
              <a:t> profile as runtime. </a:t>
            </a:r>
            <a:r>
              <a:rPr lang="en-US" sz="2800" dirty="0" smtClean="0">
                <a:solidFill>
                  <a:srgbClr val="4A86E8"/>
                </a:solidFill>
                <a:latin typeface="Montserrat"/>
                <a:ea typeface="Montserrat"/>
                <a:cs typeface="Montserrat"/>
                <a:sym typeface="Montserrat"/>
              </a:rPr>
              <a:t>Apache Maven</a:t>
            </a:r>
            <a:r>
              <a:rPr lang="en-US" sz="2800" dirty="0" smtClean="0">
                <a:solidFill>
                  <a:srgbClr val="434343"/>
                </a:solidFill>
                <a:latin typeface="Montserrat"/>
                <a:ea typeface="Montserrat"/>
                <a:cs typeface="Montserrat"/>
                <a:sym typeface="Montserrat"/>
              </a:rPr>
              <a:t> is used as building profile. The Watson </a:t>
            </a:r>
            <a:r>
              <a:rPr lang="en-US" sz="2800" dirty="0" smtClean="0">
                <a:solidFill>
                  <a:srgbClr val="0070C0"/>
                </a:solidFill>
                <a:latin typeface="Montserrat"/>
                <a:ea typeface="Montserrat"/>
                <a:cs typeface="Montserrat"/>
                <a:sym typeface="Montserrat"/>
              </a:rPr>
              <a:t>Retrieve and Rank</a:t>
            </a:r>
            <a:r>
              <a:rPr lang="en-US" sz="2800" dirty="0" smtClean="0">
                <a:solidFill>
                  <a:srgbClr val="434343"/>
                </a:solidFill>
                <a:latin typeface="Montserrat"/>
                <a:ea typeface="Montserrat"/>
                <a:cs typeface="Montserrat"/>
                <a:sym typeface="Montserrat"/>
              </a:rPr>
              <a:t> and </a:t>
            </a:r>
            <a:r>
              <a:rPr lang="en-US" sz="2800" dirty="0" smtClean="0">
                <a:solidFill>
                  <a:srgbClr val="0070C0"/>
                </a:solidFill>
                <a:latin typeface="Montserrat"/>
                <a:ea typeface="Montserrat"/>
                <a:cs typeface="Montserrat"/>
                <a:sym typeface="Montserrat"/>
              </a:rPr>
              <a:t>Document Conversion</a:t>
            </a:r>
            <a:r>
              <a:rPr lang="en-US" sz="2800" dirty="0" smtClean="0">
                <a:solidFill>
                  <a:srgbClr val="434343"/>
                </a:solidFill>
                <a:latin typeface="Montserrat"/>
                <a:ea typeface="Montserrat"/>
                <a:cs typeface="Montserrat"/>
                <a:sym typeface="Montserrat"/>
              </a:rPr>
              <a:t> services are used to aid in the indexing and document conversion processes. </a:t>
            </a:r>
            <a:r>
              <a:rPr lang="en-US" sz="2800" dirty="0" err="1" smtClean="0">
                <a:solidFill>
                  <a:srgbClr val="0070C0"/>
                </a:solidFill>
                <a:latin typeface="Montserrat"/>
                <a:ea typeface="Montserrat"/>
                <a:cs typeface="Montserrat"/>
                <a:sym typeface="Montserrat"/>
              </a:rPr>
              <a:t>ElephantSQL</a:t>
            </a:r>
            <a:r>
              <a:rPr lang="en-US" sz="2800" dirty="0" smtClean="0">
                <a:solidFill>
                  <a:srgbClr val="434343"/>
                </a:solidFill>
                <a:latin typeface="Montserrat"/>
                <a:ea typeface="Montserrat"/>
                <a:cs typeface="Montserrat"/>
                <a:sym typeface="Montserrat"/>
              </a:rPr>
              <a:t> is used as the database hosting service, which leverages the </a:t>
            </a:r>
            <a:r>
              <a:rPr lang="en-US" sz="2800" dirty="0" err="1" smtClean="0">
                <a:solidFill>
                  <a:srgbClr val="0070C0"/>
                </a:solidFill>
                <a:latin typeface="Montserrat"/>
                <a:ea typeface="Montserrat"/>
                <a:cs typeface="Montserrat"/>
                <a:sym typeface="Montserrat"/>
              </a:rPr>
              <a:t>PostgesSQL</a:t>
            </a:r>
            <a:r>
              <a:rPr lang="en-US" sz="2800" dirty="0" smtClean="0">
                <a:solidFill>
                  <a:srgbClr val="434343"/>
                </a:solidFill>
                <a:latin typeface="Montserrat"/>
                <a:ea typeface="Montserrat"/>
                <a:cs typeface="Montserrat"/>
                <a:sym typeface="Montserrat"/>
              </a:rPr>
              <a:t> DBMS as a service. All this services are integrated in the </a:t>
            </a:r>
            <a:r>
              <a:rPr lang="en-US" sz="2800" dirty="0" err="1" smtClean="0">
                <a:solidFill>
                  <a:srgbClr val="0070C0"/>
                </a:solidFill>
                <a:latin typeface="Montserrat"/>
                <a:ea typeface="Montserrat"/>
                <a:cs typeface="Montserrat"/>
                <a:sym typeface="Montserrat"/>
              </a:rPr>
              <a:t>Bluemix</a:t>
            </a:r>
            <a:r>
              <a:rPr lang="en-US" sz="2800" dirty="0" smtClean="0">
                <a:solidFill>
                  <a:srgbClr val="434343"/>
                </a:solidFill>
                <a:latin typeface="Montserrat"/>
                <a:ea typeface="Montserrat"/>
                <a:cs typeface="Montserrat"/>
                <a:sym typeface="Montserrat"/>
              </a:rPr>
              <a:t> </a:t>
            </a:r>
            <a:r>
              <a:rPr lang="en-US" sz="2800" dirty="0" smtClean="0">
                <a:solidFill>
                  <a:srgbClr val="434343"/>
                </a:solidFill>
                <a:latin typeface="Montserrat"/>
                <a:ea typeface="Montserrat"/>
                <a:cs typeface="Montserrat"/>
                <a:sym typeface="Montserrat"/>
              </a:rPr>
              <a:t>platform.</a:t>
            </a:r>
            <a:endParaRPr lang="en-US" sz="2800" dirty="0">
              <a:solidFill>
                <a:srgbClr val="434343"/>
              </a:solidFill>
              <a:latin typeface="Montserrat"/>
              <a:ea typeface="Montserrat"/>
              <a:cs typeface="Montserrat"/>
              <a:sym typeface="Montserrat"/>
            </a:endParaRPr>
          </a:p>
        </p:txBody>
      </p:sp>
      <p:grpSp>
        <p:nvGrpSpPr>
          <p:cNvPr id="8" name="Group 7"/>
          <p:cNvGrpSpPr/>
          <p:nvPr/>
        </p:nvGrpSpPr>
        <p:grpSpPr>
          <a:xfrm>
            <a:off x="1236403" y="18963022"/>
            <a:ext cx="8808600" cy="3790449"/>
            <a:chOff x="1057135" y="8060074"/>
            <a:chExt cx="8808600" cy="3790449"/>
          </a:xfrm>
        </p:grpSpPr>
        <p:sp>
          <p:nvSpPr>
            <p:cNvPr id="69" name="Cube 68"/>
            <p:cNvSpPr/>
            <p:nvPr/>
          </p:nvSpPr>
          <p:spPr>
            <a:xfrm>
              <a:off x="4746783" y="8060074"/>
              <a:ext cx="5118952" cy="3053282"/>
            </a:xfrm>
            <a:prstGeom prst="cube">
              <a:avLst>
                <a:gd name="adj" fmla="val 487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23"/>
            <p:cNvSpPr>
              <a:spLocks/>
            </p:cNvSpPr>
            <p:nvPr/>
          </p:nvSpPr>
          <p:spPr bwMode="auto">
            <a:xfrm>
              <a:off x="4712643" y="8470552"/>
              <a:ext cx="1546225" cy="12700"/>
            </a:xfrm>
            <a:custGeom>
              <a:avLst/>
              <a:gdLst>
                <a:gd name="T0" fmla="*/ 0 w 974"/>
                <a:gd name="T1" fmla="*/ 8 h 8"/>
                <a:gd name="T2" fmla="*/ 0 w 974"/>
                <a:gd name="T3" fmla="*/ 0 h 8"/>
                <a:gd name="T4" fmla="*/ 974 w 974"/>
                <a:gd name="T5" fmla="*/ 0 h 8"/>
                <a:gd name="T6" fmla="*/ 974 w 974"/>
                <a:gd name="T7" fmla="*/ 8 h 8"/>
              </a:gdLst>
              <a:ahLst/>
              <a:cxnLst>
                <a:cxn ang="0">
                  <a:pos x="T0" y="T1"/>
                </a:cxn>
                <a:cxn ang="0">
                  <a:pos x="T2" y="T3"/>
                </a:cxn>
                <a:cxn ang="0">
                  <a:pos x="T4" y="T5"/>
                </a:cxn>
                <a:cxn ang="0">
                  <a:pos x="T6" y="T7"/>
                </a:cxn>
              </a:cxnLst>
              <a:rect l="0" t="0" r="r" b="b"/>
              <a:pathLst>
                <a:path w="974" h="8">
                  <a:moveTo>
                    <a:pt x="0" y="8"/>
                  </a:moveTo>
                  <a:lnTo>
                    <a:pt x="0" y="0"/>
                  </a:lnTo>
                  <a:lnTo>
                    <a:pt x="974" y="0"/>
                  </a:lnTo>
                  <a:lnTo>
                    <a:pt x="974"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31"/>
            <p:cNvSpPr>
              <a:spLocks noChangeArrowheads="1"/>
            </p:cNvSpPr>
            <p:nvPr/>
          </p:nvSpPr>
          <p:spPr bwMode="auto">
            <a:xfrm>
              <a:off x="4841011" y="8320346"/>
              <a:ext cx="21688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u="sng" dirty="0" err="1" smtClean="0">
                  <a:solidFill>
                    <a:srgbClr val="434343"/>
                  </a:solidFill>
                  <a:latin typeface="Montserrat"/>
                  <a:ea typeface="Montserrat"/>
                  <a:cs typeface="Montserrat"/>
                  <a:sym typeface="Alfa Slab One"/>
                </a:rPr>
                <a:t>BlueMix</a:t>
              </a:r>
              <a:r>
                <a:rPr lang="en-US" altLang="en-US" u="sng" dirty="0" smtClean="0">
                  <a:solidFill>
                    <a:srgbClr val="434343"/>
                  </a:solidFill>
                  <a:latin typeface="Montserrat"/>
                  <a:ea typeface="Montserrat"/>
                  <a:cs typeface="Montserrat"/>
                  <a:sym typeface="Alfa Slab One"/>
                </a:rPr>
                <a:t> (PaaS) Instance</a:t>
              </a:r>
              <a:endParaRPr lang="en-US" altLang="en-US" u="sng" dirty="0">
                <a:solidFill>
                  <a:srgbClr val="434343"/>
                </a:solidFill>
                <a:latin typeface="Montserrat"/>
                <a:ea typeface="Montserrat"/>
                <a:cs typeface="Montserrat"/>
                <a:sym typeface="Alfa Slab One"/>
              </a:endParaRPr>
            </a:p>
          </p:txBody>
        </p:sp>
        <p:sp>
          <p:nvSpPr>
            <p:cNvPr id="72" name="Cube 71"/>
            <p:cNvSpPr/>
            <p:nvPr/>
          </p:nvSpPr>
          <p:spPr>
            <a:xfrm>
              <a:off x="1057135" y="8064204"/>
              <a:ext cx="2840494" cy="1736546"/>
            </a:xfrm>
            <a:prstGeom prst="cube">
              <a:avLst>
                <a:gd name="adj" fmla="val 8648"/>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31"/>
            <p:cNvSpPr>
              <a:spLocks noChangeArrowheads="1"/>
            </p:cNvSpPr>
            <p:nvPr/>
          </p:nvSpPr>
          <p:spPr bwMode="auto">
            <a:xfrm>
              <a:off x="1183934" y="8320346"/>
              <a:ext cx="12006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u="sng" dirty="0" smtClean="0">
                  <a:solidFill>
                    <a:srgbClr val="434343"/>
                  </a:solidFill>
                  <a:latin typeface="Montserrat"/>
                  <a:ea typeface="Montserrat"/>
                  <a:cs typeface="Montserrat"/>
                  <a:sym typeface="Alfa Slab One"/>
                </a:rPr>
                <a:t>Client Device</a:t>
              </a:r>
              <a:endParaRPr lang="en-US" altLang="en-US" u="sng" dirty="0">
                <a:solidFill>
                  <a:srgbClr val="434343"/>
                </a:solidFill>
                <a:latin typeface="Montserrat"/>
                <a:ea typeface="Montserrat"/>
                <a:cs typeface="Montserrat"/>
                <a:sym typeface="Alfa Slab One"/>
              </a:endParaRPr>
            </a:p>
          </p:txBody>
        </p:sp>
        <p:grpSp>
          <p:nvGrpSpPr>
            <p:cNvPr id="90" name="Group 89"/>
            <p:cNvGrpSpPr/>
            <p:nvPr/>
          </p:nvGrpSpPr>
          <p:grpSpPr>
            <a:xfrm>
              <a:off x="4930119" y="9940172"/>
              <a:ext cx="2130733" cy="836379"/>
              <a:chOff x="390111" y="3964221"/>
              <a:chExt cx="2130733" cy="836379"/>
            </a:xfrm>
          </p:grpSpPr>
          <p:sp>
            <p:nvSpPr>
              <p:cNvPr id="102" name="Rectangle 101"/>
              <p:cNvSpPr/>
              <p:nvPr/>
            </p:nvSpPr>
            <p:spPr>
              <a:xfrm>
                <a:off x="682900" y="3964221"/>
                <a:ext cx="1837944" cy="836379"/>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dirty="0" smtClean="0">
                    <a:solidFill>
                      <a:srgbClr val="434343"/>
                    </a:solidFill>
                    <a:latin typeface="Montserrat"/>
                    <a:sym typeface="Alfa Slab One"/>
                  </a:rPr>
                  <a:t>Retrieve and Rank</a:t>
                </a:r>
                <a:endParaRPr lang="en-US" dirty="0"/>
              </a:p>
            </p:txBody>
          </p:sp>
          <p:grpSp>
            <p:nvGrpSpPr>
              <p:cNvPr id="103" name="Group 102"/>
              <p:cNvGrpSpPr/>
              <p:nvPr/>
            </p:nvGrpSpPr>
            <p:grpSpPr>
              <a:xfrm>
                <a:off x="390111" y="4140094"/>
                <a:ext cx="613334" cy="484632"/>
                <a:chOff x="739978" y="4967013"/>
                <a:chExt cx="613334" cy="484632"/>
              </a:xfrm>
            </p:grpSpPr>
            <p:sp>
              <p:nvSpPr>
                <p:cNvPr id="104" name="Rectangle 103"/>
                <p:cNvSpPr/>
                <p:nvPr/>
              </p:nvSpPr>
              <p:spPr>
                <a:xfrm>
                  <a:off x="739979" y="4967013"/>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39978" y="5279730"/>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6" name="Group 105"/>
            <p:cNvGrpSpPr/>
            <p:nvPr/>
          </p:nvGrpSpPr>
          <p:grpSpPr>
            <a:xfrm>
              <a:off x="7355333" y="9940173"/>
              <a:ext cx="2130733" cy="836379"/>
              <a:chOff x="390111" y="3964221"/>
              <a:chExt cx="2130733" cy="836379"/>
            </a:xfrm>
          </p:grpSpPr>
          <p:sp>
            <p:nvSpPr>
              <p:cNvPr id="107" name="Rectangle 106"/>
              <p:cNvSpPr/>
              <p:nvPr/>
            </p:nvSpPr>
            <p:spPr>
              <a:xfrm>
                <a:off x="682900" y="3964221"/>
                <a:ext cx="1837944" cy="836379"/>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dirty="0" smtClean="0">
                    <a:solidFill>
                      <a:srgbClr val="434343"/>
                    </a:solidFill>
                    <a:latin typeface="Montserrat"/>
                    <a:sym typeface="Alfa Slab One"/>
                  </a:rPr>
                  <a:t>Document Conversion</a:t>
                </a:r>
                <a:endParaRPr lang="en-US" dirty="0"/>
              </a:p>
            </p:txBody>
          </p:sp>
          <p:grpSp>
            <p:nvGrpSpPr>
              <p:cNvPr id="111" name="Group 110"/>
              <p:cNvGrpSpPr/>
              <p:nvPr/>
            </p:nvGrpSpPr>
            <p:grpSpPr>
              <a:xfrm>
                <a:off x="390111" y="4140094"/>
                <a:ext cx="613334" cy="484632"/>
                <a:chOff x="739978" y="4967013"/>
                <a:chExt cx="613334" cy="484632"/>
              </a:xfrm>
            </p:grpSpPr>
            <p:sp>
              <p:nvSpPr>
                <p:cNvPr id="112" name="Rectangle 111"/>
                <p:cNvSpPr/>
                <p:nvPr/>
              </p:nvSpPr>
              <p:spPr>
                <a:xfrm>
                  <a:off x="739979" y="4967013"/>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739978" y="5279730"/>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4" name="Group 113"/>
            <p:cNvGrpSpPr/>
            <p:nvPr/>
          </p:nvGrpSpPr>
          <p:grpSpPr>
            <a:xfrm>
              <a:off x="4932511" y="8746207"/>
              <a:ext cx="2130733" cy="836379"/>
              <a:chOff x="390111" y="3964221"/>
              <a:chExt cx="2130733" cy="836379"/>
            </a:xfrm>
          </p:grpSpPr>
          <p:sp>
            <p:nvSpPr>
              <p:cNvPr id="115" name="Rectangle 114"/>
              <p:cNvSpPr/>
              <p:nvPr/>
            </p:nvSpPr>
            <p:spPr>
              <a:xfrm>
                <a:off x="682900" y="3964221"/>
                <a:ext cx="1837944" cy="836379"/>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dirty="0" smtClean="0">
                    <a:solidFill>
                      <a:srgbClr val="434343"/>
                    </a:solidFill>
                    <a:latin typeface="Montserrat"/>
                    <a:sym typeface="Alfa Slab One"/>
                  </a:rPr>
                  <a:t>Liberty for Java</a:t>
                </a:r>
                <a:endParaRPr lang="en-US" dirty="0"/>
              </a:p>
            </p:txBody>
          </p:sp>
          <p:grpSp>
            <p:nvGrpSpPr>
              <p:cNvPr id="116" name="Group 115"/>
              <p:cNvGrpSpPr/>
              <p:nvPr/>
            </p:nvGrpSpPr>
            <p:grpSpPr>
              <a:xfrm>
                <a:off x="390111" y="4140094"/>
                <a:ext cx="613334" cy="484632"/>
                <a:chOff x="739978" y="4967013"/>
                <a:chExt cx="613334" cy="484632"/>
              </a:xfrm>
            </p:grpSpPr>
            <p:sp>
              <p:nvSpPr>
                <p:cNvPr id="117" name="Rectangle 116"/>
                <p:cNvSpPr/>
                <p:nvPr/>
              </p:nvSpPr>
              <p:spPr>
                <a:xfrm>
                  <a:off x="739979" y="4967013"/>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739978" y="5279730"/>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7355333" y="8746206"/>
              <a:ext cx="2126071" cy="836379"/>
              <a:chOff x="390111" y="3964221"/>
              <a:chExt cx="2126071" cy="836379"/>
            </a:xfrm>
          </p:grpSpPr>
          <p:sp>
            <p:nvSpPr>
              <p:cNvPr id="120" name="Rectangle 119"/>
              <p:cNvSpPr/>
              <p:nvPr/>
            </p:nvSpPr>
            <p:spPr>
              <a:xfrm>
                <a:off x="682900" y="3964221"/>
                <a:ext cx="1833282" cy="836379"/>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dirty="0" err="1" smtClean="0">
                    <a:solidFill>
                      <a:srgbClr val="434343"/>
                    </a:solidFill>
                    <a:latin typeface="Montserrat"/>
                    <a:sym typeface="Alfa Slab One"/>
                  </a:rPr>
                  <a:t>ElephantSQL</a:t>
                </a:r>
                <a:endParaRPr lang="en-US" dirty="0"/>
              </a:p>
            </p:txBody>
          </p:sp>
          <p:grpSp>
            <p:nvGrpSpPr>
              <p:cNvPr id="121" name="Group 120"/>
              <p:cNvGrpSpPr/>
              <p:nvPr/>
            </p:nvGrpSpPr>
            <p:grpSpPr>
              <a:xfrm>
                <a:off x="390111" y="4140094"/>
                <a:ext cx="613334" cy="484632"/>
                <a:chOff x="739978" y="4967013"/>
                <a:chExt cx="613334" cy="484632"/>
              </a:xfrm>
            </p:grpSpPr>
            <p:sp>
              <p:nvSpPr>
                <p:cNvPr id="122" name="Rectangle 121"/>
                <p:cNvSpPr/>
                <p:nvPr/>
              </p:nvSpPr>
              <p:spPr>
                <a:xfrm>
                  <a:off x="739979" y="4967013"/>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739978" y="5279730"/>
                  <a:ext cx="613333" cy="171915"/>
                </a:xfrm>
                <a:prstGeom prst="rect">
                  <a:avLst/>
                </a:prstGeom>
                <a:solidFill>
                  <a:schemeClr val="bg1"/>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4" name="Group 123"/>
            <p:cNvGrpSpPr/>
            <p:nvPr/>
          </p:nvGrpSpPr>
          <p:grpSpPr>
            <a:xfrm>
              <a:off x="1243296" y="8750336"/>
              <a:ext cx="2130733" cy="836379"/>
              <a:chOff x="390111" y="3964221"/>
              <a:chExt cx="2130733" cy="836379"/>
            </a:xfrm>
          </p:grpSpPr>
          <p:sp>
            <p:nvSpPr>
              <p:cNvPr id="125" name="Rectangle 124"/>
              <p:cNvSpPr/>
              <p:nvPr/>
            </p:nvSpPr>
            <p:spPr>
              <a:xfrm>
                <a:off x="682900" y="3964221"/>
                <a:ext cx="1837944" cy="836379"/>
              </a:xfrm>
              <a:prstGeom prst="rect">
                <a:avLst/>
              </a:prstGeom>
              <a:solidFill>
                <a:schemeClr val="bg1"/>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dirty="0" smtClean="0">
                    <a:solidFill>
                      <a:srgbClr val="434343"/>
                    </a:solidFill>
                    <a:latin typeface="Montserrat"/>
                    <a:sym typeface="Alfa Slab One"/>
                  </a:rPr>
                  <a:t>Web Browser</a:t>
                </a:r>
                <a:endParaRPr lang="en-US" dirty="0"/>
              </a:p>
            </p:txBody>
          </p:sp>
          <p:grpSp>
            <p:nvGrpSpPr>
              <p:cNvPr id="126" name="Group 125"/>
              <p:cNvGrpSpPr/>
              <p:nvPr/>
            </p:nvGrpSpPr>
            <p:grpSpPr>
              <a:xfrm>
                <a:off x="390111" y="4140094"/>
                <a:ext cx="613334" cy="484632"/>
                <a:chOff x="739978" y="4967013"/>
                <a:chExt cx="613334" cy="484632"/>
              </a:xfrm>
            </p:grpSpPr>
            <p:sp>
              <p:nvSpPr>
                <p:cNvPr id="127" name="Rectangle 126"/>
                <p:cNvSpPr/>
                <p:nvPr/>
              </p:nvSpPr>
              <p:spPr>
                <a:xfrm>
                  <a:off x="739979" y="4967013"/>
                  <a:ext cx="613333" cy="171915"/>
                </a:xfrm>
                <a:prstGeom prst="rect">
                  <a:avLst/>
                </a:prstGeom>
                <a:solidFill>
                  <a:schemeClr val="bg1"/>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739978" y="5279730"/>
                  <a:ext cx="613333" cy="171915"/>
                </a:xfrm>
                <a:prstGeom prst="rect">
                  <a:avLst/>
                </a:prstGeom>
                <a:solidFill>
                  <a:schemeClr val="bg1"/>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9" name="Cube 128"/>
            <p:cNvSpPr/>
            <p:nvPr/>
          </p:nvSpPr>
          <p:spPr>
            <a:xfrm>
              <a:off x="1057135" y="10113977"/>
              <a:ext cx="2840494" cy="1736546"/>
            </a:xfrm>
            <a:prstGeom prst="cube">
              <a:avLst>
                <a:gd name="adj" fmla="val 8648"/>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31"/>
            <p:cNvSpPr>
              <a:spLocks noChangeArrowheads="1"/>
            </p:cNvSpPr>
            <p:nvPr/>
          </p:nvSpPr>
          <p:spPr bwMode="auto">
            <a:xfrm>
              <a:off x="1183934" y="10370119"/>
              <a:ext cx="125835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u="sng" dirty="0" smtClean="0">
                  <a:solidFill>
                    <a:srgbClr val="434343"/>
                  </a:solidFill>
                  <a:latin typeface="Montserrat"/>
                  <a:ea typeface="Montserrat"/>
                  <a:cs typeface="Montserrat"/>
                  <a:sym typeface="Alfa Slab One"/>
                </a:rPr>
                <a:t>Client System</a:t>
              </a:r>
              <a:endParaRPr lang="en-US" altLang="en-US" u="sng" dirty="0">
                <a:solidFill>
                  <a:srgbClr val="434343"/>
                </a:solidFill>
                <a:latin typeface="Montserrat"/>
                <a:ea typeface="Montserrat"/>
                <a:cs typeface="Montserrat"/>
                <a:sym typeface="Alfa Slab One"/>
              </a:endParaRPr>
            </a:p>
          </p:txBody>
        </p:sp>
        <p:grpSp>
          <p:nvGrpSpPr>
            <p:cNvPr id="131" name="Group 130"/>
            <p:cNvGrpSpPr/>
            <p:nvPr/>
          </p:nvGrpSpPr>
          <p:grpSpPr>
            <a:xfrm>
              <a:off x="1243296" y="10800109"/>
              <a:ext cx="2130733" cy="836379"/>
              <a:chOff x="390111" y="3964221"/>
              <a:chExt cx="2130733" cy="836379"/>
            </a:xfrm>
          </p:grpSpPr>
          <p:sp>
            <p:nvSpPr>
              <p:cNvPr id="132" name="Rectangle 131"/>
              <p:cNvSpPr/>
              <p:nvPr/>
            </p:nvSpPr>
            <p:spPr>
              <a:xfrm>
                <a:off x="682900" y="3964221"/>
                <a:ext cx="1837944" cy="836379"/>
              </a:xfrm>
              <a:prstGeom prst="rect">
                <a:avLst/>
              </a:prstGeom>
              <a:solidFill>
                <a:schemeClr val="bg1"/>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dirty="0" smtClean="0">
                    <a:solidFill>
                      <a:srgbClr val="434343"/>
                    </a:solidFill>
                    <a:latin typeface="Montserrat"/>
                    <a:sym typeface="Alfa Slab One"/>
                  </a:rPr>
                  <a:t>API Caller</a:t>
                </a:r>
                <a:endParaRPr lang="en-US" dirty="0"/>
              </a:p>
            </p:txBody>
          </p:sp>
          <p:grpSp>
            <p:nvGrpSpPr>
              <p:cNvPr id="133" name="Group 132"/>
              <p:cNvGrpSpPr/>
              <p:nvPr/>
            </p:nvGrpSpPr>
            <p:grpSpPr>
              <a:xfrm>
                <a:off x="390111" y="4140094"/>
                <a:ext cx="613334" cy="484632"/>
                <a:chOff x="739978" y="4967013"/>
                <a:chExt cx="613334" cy="484632"/>
              </a:xfrm>
            </p:grpSpPr>
            <p:sp>
              <p:nvSpPr>
                <p:cNvPr id="134" name="Rectangle 133"/>
                <p:cNvSpPr/>
                <p:nvPr/>
              </p:nvSpPr>
              <p:spPr>
                <a:xfrm>
                  <a:off x="739979" y="4967013"/>
                  <a:ext cx="613333" cy="171915"/>
                </a:xfrm>
                <a:prstGeom prst="rect">
                  <a:avLst/>
                </a:prstGeom>
                <a:solidFill>
                  <a:schemeClr val="bg1"/>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739978" y="5279730"/>
                  <a:ext cx="613333" cy="171915"/>
                </a:xfrm>
                <a:prstGeom prst="rect">
                  <a:avLst/>
                </a:prstGeom>
                <a:solidFill>
                  <a:schemeClr val="bg1"/>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36" name="Straight Arrow Connector 135"/>
            <p:cNvCxnSpPr>
              <a:stCxn id="125" idx="3"/>
              <a:endCxn id="115" idx="1"/>
            </p:cNvCxnSpPr>
            <p:nvPr/>
          </p:nvCxnSpPr>
          <p:spPr>
            <a:xfrm flipV="1">
              <a:off x="3374029" y="9164397"/>
              <a:ext cx="1851271" cy="4129"/>
            </a:xfrm>
            <a:prstGeom prst="straightConnector1">
              <a:avLst/>
            </a:prstGeom>
            <a:ln w="44450">
              <a:solidFill>
                <a:srgbClr val="4A33E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32" idx="3"/>
              <a:endCxn id="118" idx="2"/>
            </p:cNvCxnSpPr>
            <p:nvPr/>
          </p:nvCxnSpPr>
          <p:spPr>
            <a:xfrm flipV="1">
              <a:off x="3374029" y="9406712"/>
              <a:ext cx="1865149" cy="1811587"/>
            </a:xfrm>
            <a:prstGeom prst="straightConnector1">
              <a:avLst/>
            </a:prstGeom>
            <a:ln w="44450">
              <a:solidFill>
                <a:srgbClr val="4A33E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02" idx="0"/>
              <a:endCxn id="115" idx="2"/>
            </p:cNvCxnSpPr>
            <p:nvPr/>
          </p:nvCxnSpPr>
          <p:spPr>
            <a:xfrm flipV="1">
              <a:off x="6141880" y="9582586"/>
              <a:ext cx="2392" cy="357586"/>
            </a:xfrm>
            <a:prstGeom prst="straightConnector1">
              <a:avLst/>
            </a:prstGeom>
            <a:ln w="44450">
              <a:solidFill>
                <a:srgbClr val="4A33E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7" idx="0"/>
            </p:cNvCxnSpPr>
            <p:nvPr/>
          </p:nvCxnSpPr>
          <p:spPr>
            <a:xfrm flipH="1" flipV="1">
              <a:off x="7060852" y="9582584"/>
              <a:ext cx="1506242" cy="357589"/>
            </a:xfrm>
            <a:prstGeom prst="straightConnector1">
              <a:avLst/>
            </a:prstGeom>
            <a:ln w="44450">
              <a:solidFill>
                <a:srgbClr val="4A33E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20" idx="1"/>
              <a:endCxn id="115" idx="3"/>
            </p:cNvCxnSpPr>
            <p:nvPr/>
          </p:nvCxnSpPr>
          <p:spPr>
            <a:xfrm flipH="1">
              <a:off x="7063244" y="9164396"/>
              <a:ext cx="584878" cy="1"/>
            </a:xfrm>
            <a:prstGeom prst="straightConnector1">
              <a:avLst/>
            </a:prstGeom>
            <a:ln w="44450">
              <a:solidFill>
                <a:srgbClr val="4A33E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9" name="Rectangle 31"/>
            <p:cNvSpPr>
              <a:spLocks noChangeArrowheads="1"/>
            </p:cNvSpPr>
            <p:nvPr/>
          </p:nvSpPr>
          <p:spPr bwMode="auto">
            <a:xfrm>
              <a:off x="4001956" y="9035531"/>
              <a:ext cx="637643" cy="215444"/>
            </a:xfrm>
            <a:prstGeom prst="rect">
              <a:avLst/>
            </a:prstGeom>
            <a:solidFill>
              <a:schemeClr val="bg1">
                <a:alpha val="75000"/>
              </a:schemeClr>
            </a:solidFill>
            <a:ln>
              <a:noFill/>
            </a:ln>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smtClean="0">
                  <a:solidFill>
                    <a:srgbClr val="434343"/>
                  </a:solidFill>
                  <a:latin typeface="Montserrat"/>
                  <a:ea typeface="Montserrat"/>
                  <a:cs typeface="Montserrat"/>
                  <a:sym typeface="Alfa Slab One"/>
                </a:rPr>
                <a:t>HTTP</a:t>
              </a:r>
              <a:endParaRPr lang="en-US" altLang="en-US" dirty="0">
                <a:solidFill>
                  <a:srgbClr val="434343"/>
                </a:solidFill>
                <a:latin typeface="Montserrat"/>
                <a:ea typeface="Montserrat"/>
                <a:cs typeface="Montserrat"/>
                <a:sym typeface="Alfa Slab One"/>
              </a:endParaRPr>
            </a:p>
          </p:txBody>
        </p:sp>
        <p:sp>
          <p:nvSpPr>
            <p:cNvPr id="152" name="Rectangle 31"/>
            <p:cNvSpPr>
              <a:spLocks noChangeArrowheads="1"/>
            </p:cNvSpPr>
            <p:nvPr/>
          </p:nvSpPr>
          <p:spPr bwMode="auto">
            <a:xfrm>
              <a:off x="4004811" y="10145387"/>
              <a:ext cx="634789" cy="369332"/>
            </a:xfrm>
            <a:prstGeom prst="rect">
              <a:avLst/>
            </a:prstGeom>
            <a:solidFill>
              <a:schemeClr val="bg1">
                <a:alpha val="75000"/>
              </a:schemeClr>
            </a:solidFill>
            <a:ln w="9525">
              <a:noFill/>
              <a:miter lim="800000"/>
              <a:headEnd/>
              <a:tailEnd/>
            </a:ln>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000" dirty="0" smtClean="0">
                  <a:solidFill>
                    <a:srgbClr val="434343"/>
                  </a:solidFill>
                  <a:latin typeface="Montserrat"/>
                  <a:ea typeface="Montserrat"/>
                  <a:cs typeface="Montserrat"/>
                  <a:sym typeface="Alfa Slab One"/>
                </a:rPr>
                <a:t>&lt;&lt;REST&gt;&gt;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smtClean="0">
                  <a:solidFill>
                    <a:srgbClr val="434343"/>
                  </a:solidFill>
                  <a:latin typeface="Montserrat"/>
                  <a:ea typeface="Montserrat"/>
                  <a:cs typeface="Montserrat"/>
                  <a:sym typeface="Alfa Slab One"/>
                </a:rPr>
                <a:t>HTTP</a:t>
              </a:r>
              <a:endParaRPr lang="en-US" altLang="en-US" dirty="0">
                <a:solidFill>
                  <a:srgbClr val="434343"/>
                </a:solidFill>
                <a:latin typeface="Montserrat"/>
                <a:ea typeface="Montserrat"/>
                <a:cs typeface="Montserrat"/>
                <a:sym typeface="Alfa Slab One"/>
              </a:endParaRPr>
            </a:p>
          </p:txBody>
        </p:sp>
      </p:grpSp>
      <p:grpSp>
        <p:nvGrpSpPr>
          <p:cNvPr id="22" name="Group 21"/>
          <p:cNvGrpSpPr/>
          <p:nvPr/>
        </p:nvGrpSpPr>
        <p:grpSpPr>
          <a:xfrm>
            <a:off x="11990147" y="18792689"/>
            <a:ext cx="9031810" cy="4413239"/>
            <a:chOff x="11990147" y="18792689"/>
            <a:chExt cx="9031810" cy="4413239"/>
          </a:xfrm>
        </p:grpSpPr>
        <p:sp>
          <p:nvSpPr>
            <p:cNvPr id="155" name="Shape 241"/>
            <p:cNvSpPr txBox="1"/>
            <p:nvPr/>
          </p:nvSpPr>
          <p:spPr>
            <a:xfrm>
              <a:off x="11990147" y="19144727"/>
              <a:ext cx="1043752" cy="433623"/>
            </a:xfrm>
            <a:prstGeom prst="rect">
              <a:avLst/>
            </a:prstGeom>
            <a:noFill/>
            <a:ln>
              <a:noFill/>
            </a:ln>
          </p:spPr>
          <p:txBody>
            <a:bodyPr lIns="91425" tIns="91425" rIns="91425" bIns="91425" anchor="t" anchorCtr="0">
              <a:noAutofit/>
            </a:bodyPr>
            <a:lstStyle/>
            <a:p>
              <a:pPr lvl="0">
                <a:spcBef>
                  <a:spcPts val="0"/>
                </a:spcBef>
                <a:buNone/>
              </a:pPr>
              <a:endParaRPr/>
            </a:p>
          </p:txBody>
        </p:sp>
        <p:grpSp>
          <p:nvGrpSpPr>
            <p:cNvPr id="157" name="Group 156"/>
            <p:cNvGrpSpPr/>
            <p:nvPr/>
          </p:nvGrpSpPr>
          <p:grpSpPr>
            <a:xfrm>
              <a:off x="12051508" y="18792689"/>
              <a:ext cx="8970449" cy="1065791"/>
              <a:chOff x="442550" y="1588609"/>
              <a:chExt cx="7972193" cy="944560"/>
            </a:xfrm>
          </p:grpSpPr>
          <p:sp>
            <p:nvSpPr>
              <p:cNvPr id="158" name="Shape 244"/>
              <p:cNvSpPr txBox="1"/>
              <p:nvPr/>
            </p:nvSpPr>
            <p:spPr>
              <a:xfrm>
                <a:off x="442550" y="1896999"/>
                <a:ext cx="7264106" cy="636170"/>
              </a:xfrm>
              <a:prstGeom prst="rect">
                <a:avLst/>
              </a:prstGeom>
              <a:solidFill>
                <a:srgbClr val="FFF2CC"/>
              </a:solidFill>
              <a:ln>
                <a:noFill/>
              </a:ln>
            </p:spPr>
            <p:txBody>
              <a:bodyPr wrap="none" lIns="914400" tIns="91425" rIns="91440" bIns="91425" anchor="ctr" anchorCtr="0">
                <a:noAutofit/>
              </a:bodyPr>
              <a:lstStyle/>
              <a:p>
                <a:pPr lvl="0" rtl="0">
                  <a:spcBef>
                    <a:spcPts val="0"/>
                  </a:spcBef>
                  <a:buNone/>
                </a:pPr>
                <a:r>
                  <a:rPr lang="en-US" sz="2400" dirty="0">
                    <a:solidFill>
                      <a:srgbClr val="434343"/>
                    </a:solidFill>
                    <a:latin typeface="Montserrat"/>
                    <a:ea typeface="Montserrat"/>
                    <a:cs typeface="Montserrat"/>
                    <a:sym typeface="Montserrat"/>
                  </a:rPr>
                  <a:t>JSP </a:t>
                </a:r>
                <a:r>
                  <a:rPr lang="en-US" sz="2400" dirty="0" smtClean="0">
                    <a:solidFill>
                      <a:srgbClr val="434343"/>
                    </a:solidFill>
                    <a:latin typeface="Montserrat"/>
                    <a:ea typeface="Montserrat"/>
                    <a:cs typeface="Montserrat"/>
                    <a:sym typeface="Montserrat"/>
                  </a:rPr>
                  <a:t>Pages (Index, Documents etc.)</a:t>
                </a:r>
                <a:endParaRPr lang="en-US" sz="2400" dirty="0">
                  <a:solidFill>
                    <a:srgbClr val="434343"/>
                  </a:solidFill>
                  <a:latin typeface="Montserrat"/>
                  <a:ea typeface="Montserrat"/>
                  <a:cs typeface="Montserrat"/>
                  <a:sym typeface="Montserrat"/>
                </a:endParaRPr>
              </a:p>
            </p:txBody>
          </p:sp>
          <p:sp>
            <p:nvSpPr>
              <p:cNvPr id="159" name="Shape 245"/>
              <p:cNvSpPr/>
              <p:nvPr/>
            </p:nvSpPr>
            <p:spPr>
              <a:xfrm>
                <a:off x="1095950" y="1588609"/>
                <a:ext cx="2687400" cy="369332"/>
              </a:xfrm>
              <a:prstGeom prst="rect">
                <a:avLst/>
              </a:prstGeom>
              <a:solidFill>
                <a:srgbClr val="6AA84F"/>
              </a:solidFill>
              <a:ln>
                <a:noFill/>
              </a:ln>
            </p:spPr>
            <p:txBody>
              <a:bodyPr wrap="none" lIns="91425" tIns="0" rIns="91425" bIns="0" anchor="ctr" anchorCtr="0">
                <a:spAutoFit/>
              </a:bodyPr>
              <a:lstStyle/>
              <a:p>
                <a:pPr lvl="0" rtl="0">
                  <a:spcBef>
                    <a:spcPts val="0"/>
                  </a:spcBef>
                  <a:buNone/>
                </a:pPr>
                <a:r>
                  <a:rPr lang="en-US" sz="2400" dirty="0">
                    <a:solidFill>
                      <a:srgbClr val="FFFFFF"/>
                    </a:solidFill>
                    <a:latin typeface="Montserrat"/>
                    <a:ea typeface="Montserrat"/>
                    <a:cs typeface="Montserrat"/>
                    <a:sym typeface="Montserrat"/>
                  </a:rPr>
                  <a:t>PRESENTATION</a:t>
                </a:r>
              </a:p>
            </p:txBody>
          </p:sp>
          <p:sp>
            <p:nvSpPr>
              <p:cNvPr id="160" name="Shape 253"/>
              <p:cNvSpPr/>
              <p:nvPr/>
            </p:nvSpPr>
            <p:spPr>
              <a:xfrm>
                <a:off x="646399" y="2135917"/>
                <a:ext cx="213366" cy="213366"/>
              </a:xfrm>
              <a:prstGeom prst="ellipse">
                <a:avLst/>
              </a:prstGeom>
              <a:solidFill>
                <a:srgbClr val="4A86E8"/>
              </a:solidFill>
              <a:ln>
                <a:noFill/>
              </a:ln>
            </p:spPr>
            <p:txBody>
              <a:bodyPr lIns="91425" tIns="91425" rIns="91425" bIns="91425" anchor="ctr" anchorCtr="0">
                <a:noAutofit/>
              </a:bodyPr>
              <a:lstStyle/>
              <a:p>
                <a:pPr lvl="0">
                  <a:spcBef>
                    <a:spcPts val="0"/>
                  </a:spcBef>
                  <a:buNone/>
                </a:pPr>
                <a:endParaRPr/>
              </a:p>
            </p:txBody>
          </p:sp>
          <p:sp>
            <p:nvSpPr>
              <p:cNvPr id="161" name="Shape 259"/>
              <p:cNvSpPr/>
              <p:nvPr/>
            </p:nvSpPr>
            <p:spPr>
              <a:xfrm>
                <a:off x="6934881" y="1994334"/>
                <a:ext cx="1479862" cy="369332"/>
              </a:xfrm>
              <a:prstGeom prst="rect">
                <a:avLst/>
              </a:prstGeom>
              <a:solidFill>
                <a:srgbClr val="FF0000"/>
              </a:solidFill>
              <a:ln>
                <a:noFill/>
              </a:ln>
            </p:spPr>
            <p:txBody>
              <a:bodyPr wrap="none" lIns="91425" tIns="0" rIns="91425" bIns="0" anchor="ctr" anchorCtr="0">
                <a:spAutoFit/>
              </a:bodyPr>
              <a:lstStyle/>
              <a:p>
                <a:pPr lvl="0" rtl="0">
                  <a:spcBef>
                    <a:spcPts val="0"/>
                  </a:spcBef>
                  <a:buNone/>
                </a:pPr>
                <a:r>
                  <a:rPr lang="en-US" sz="2400" dirty="0">
                    <a:solidFill>
                      <a:srgbClr val="FFFFFF"/>
                    </a:solidFill>
                    <a:latin typeface="Montserrat"/>
                    <a:ea typeface="Montserrat"/>
                    <a:cs typeface="Montserrat"/>
                    <a:sym typeface="Montserrat"/>
                  </a:rPr>
                  <a:t>CLOSED</a:t>
                </a:r>
              </a:p>
            </p:txBody>
          </p:sp>
        </p:grpSp>
        <p:grpSp>
          <p:nvGrpSpPr>
            <p:cNvPr id="162" name="Group 161"/>
            <p:cNvGrpSpPr/>
            <p:nvPr/>
          </p:nvGrpSpPr>
          <p:grpSpPr>
            <a:xfrm>
              <a:off x="12051508" y="22124935"/>
              <a:ext cx="8970449" cy="1080993"/>
              <a:chOff x="442550" y="4922584"/>
              <a:chExt cx="7972193" cy="958033"/>
            </a:xfrm>
          </p:grpSpPr>
          <p:sp>
            <p:nvSpPr>
              <p:cNvPr id="163" name="Shape 250"/>
              <p:cNvSpPr txBox="1"/>
              <p:nvPr/>
            </p:nvSpPr>
            <p:spPr>
              <a:xfrm>
                <a:off x="442550" y="5230975"/>
                <a:ext cx="7264106" cy="649642"/>
              </a:xfrm>
              <a:prstGeom prst="rect">
                <a:avLst/>
              </a:prstGeom>
              <a:solidFill>
                <a:srgbClr val="FFF2CC"/>
              </a:solidFill>
              <a:ln>
                <a:noFill/>
              </a:ln>
            </p:spPr>
            <p:txBody>
              <a:bodyPr wrap="none" lIns="914400" tIns="182880" rIns="91440" bIns="91440" anchor="ctr" anchorCtr="0">
                <a:noAutofit/>
              </a:bodyPr>
              <a:lstStyle/>
              <a:p>
                <a:pPr lvl="0" rtl="0">
                  <a:spcBef>
                    <a:spcPts val="0"/>
                  </a:spcBef>
                  <a:buNone/>
                </a:pPr>
                <a:r>
                  <a:rPr lang="en-US" sz="2400" dirty="0">
                    <a:solidFill>
                      <a:srgbClr val="434343"/>
                    </a:solidFill>
                    <a:latin typeface="Montserrat"/>
                    <a:ea typeface="Montserrat"/>
                    <a:cs typeface="Montserrat"/>
                    <a:sym typeface="Montserrat"/>
                  </a:rPr>
                  <a:t>PostgreSQL (</a:t>
                </a:r>
                <a:r>
                  <a:rPr lang="en-US" sz="2400" dirty="0" err="1">
                    <a:solidFill>
                      <a:srgbClr val="434343"/>
                    </a:solidFill>
                    <a:latin typeface="Montserrat"/>
                    <a:ea typeface="Montserrat"/>
                    <a:cs typeface="Montserrat"/>
                    <a:sym typeface="Montserrat"/>
                  </a:rPr>
                  <a:t>ElephantSQL</a:t>
                </a:r>
                <a:r>
                  <a:rPr lang="en-US" sz="2400" dirty="0">
                    <a:solidFill>
                      <a:srgbClr val="434343"/>
                    </a:solidFill>
                    <a:latin typeface="Montserrat"/>
                    <a:ea typeface="Montserrat"/>
                    <a:cs typeface="Montserrat"/>
                    <a:sym typeface="Montserrat"/>
                  </a:rPr>
                  <a:t>)</a:t>
                </a:r>
              </a:p>
            </p:txBody>
          </p:sp>
          <p:sp>
            <p:nvSpPr>
              <p:cNvPr id="164" name="Shape 251"/>
              <p:cNvSpPr/>
              <p:nvPr/>
            </p:nvSpPr>
            <p:spPr>
              <a:xfrm>
                <a:off x="1095950" y="4922584"/>
                <a:ext cx="1920240" cy="369332"/>
              </a:xfrm>
              <a:prstGeom prst="rect">
                <a:avLst/>
              </a:prstGeom>
              <a:solidFill>
                <a:srgbClr val="6AA84F"/>
              </a:solidFill>
              <a:ln>
                <a:noFill/>
              </a:ln>
            </p:spPr>
            <p:txBody>
              <a:bodyPr wrap="none" lIns="91425" tIns="0" rIns="91425" bIns="0" anchor="ctr" anchorCtr="0">
                <a:spAutoFit/>
              </a:bodyPr>
              <a:lstStyle/>
              <a:p>
                <a:pPr lvl="0" rtl="0">
                  <a:spcBef>
                    <a:spcPts val="0"/>
                  </a:spcBef>
                  <a:buNone/>
                </a:pPr>
                <a:r>
                  <a:rPr lang="en-US" sz="2400" dirty="0">
                    <a:solidFill>
                      <a:srgbClr val="FFFFFF"/>
                    </a:solidFill>
                    <a:latin typeface="Montserrat"/>
                    <a:ea typeface="Montserrat"/>
                    <a:cs typeface="Montserrat"/>
                    <a:sym typeface="Montserrat"/>
                  </a:rPr>
                  <a:t>DATABASE</a:t>
                </a:r>
              </a:p>
            </p:txBody>
          </p:sp>
          <p:sp>
            <p:nvSpPr>
              <p:cNvPr id="165" name="Shape 259"/>
              <p:cNvSpPr/>
              <p:nvPr/>
            </p:nvSpPr>
            <p:spPr>
              <a:xfrm>
                <a:off x="6934881" y="5318797"/>
                <a:ext cx="1479862" cy="369332"/>
              </a:xfrm>
              <a:prstGeom prst="rect">
                <a:avLst/>
              </a:prstGeom>
              <a:solidFill>
                <a:srgbClr val="FF0000"/>
              </a:solidFill>
              <a:ln>
                <a:noFill/>
              </a:ln>
            </p:spPr>
            <p:txBody>
              <a:bodyPr wrap="none" lIns="91425" tIns="0" rIns="91425" bIns="0" anchor="ctr" anchorCtr="0">
                <a:spAutoFit/>
              </a:bodyPr>
              <a:lstStyle/>
              <a:p>
                <a:pPr lvl="0" rtl="0">
                  <a:spcBef>
                    <a:spcPts val="0"/>
                  </a:spcBef>
                  <a:buNone/>
                </a:pPr>
                <a:r>
                  <a:rPr lang="en-US" sz="2400" dirty="0">
                    <a:solidFill>
                      <a:srgbClr val="FFFFFF"/>
                    </a:solidFill>
                    <a:latin typeface="Montserrat"/>
                    <a:ea typeface="Montserrat"/>
                    <a:cs typeface="Montserrat"/>
                    <a:sym typeface="Montserrat"/>
                  </a:rPr>
                  <a:t>CLOSED</a:t>
                </a:r>
              </a:p>
            </p:txBody>
          </p:sp>
          <p:sp>
            <p:nvSpPr>
              <p:cNvPr id="166" name="Shape 253"/>
              <p:cNvSpPr/>
              <p:nvPr/>
            </p:nvSpPr>
            <p:spPr>
              <a:xfrm>
                <a:off x="646399" y="5474763"/>
                <a:ext cx="213366" cy="213366"/>
              </a:xfrm>
              <a:prstGeom prst="ellipse">
                <a:avLst/>
              </a:prstGeom>
              <a:solidFill>
                <a:srgbClr val="4A86E8"/>
              </a:solidFill>
              <a:ln>
                <a:noFill/>
              </a:ln>
            </p:spPr>
            <p:txBody>
              <a:bodyPr lIns="91425" tIns="91425" rIns="91425" bIns="91425" anchor="ctr" anchorCtr="0">
                <a:noAutofit/>
              </a:bodyPr>
              <a:lstStyle/>
              <a:p>
                <a:pPr lvl="0">
                  <a:spcBef>
                    <a:spcPts val="0"/>
                  </a:spcBef>
                  <a:buNone/>
                </a:pPr>
                <a:endParaRPr/>
              </a:p>
            </p:txBody>
          </p:sp>
        </p:grpSp>
        <p:grpSp>
          <p:nvGrpSpPr>
            <p:cNvPr id="167" name="Group 166"/>
            <p:cNvGrpSpPr/>
            <p:nvPr/>
          </p:nvGrpSpPr>
          <p:grpSpPr>
            <a:xfrm>
              <a:off x="12051508" y="19904367"/>
              <a:ext cx="8970449" cy="1062700"/>
              <a:chOff x="442550" y="2699934"/>
              <a:chExt cx="7972193" cy="941821"/>
            </a:xfrm>
          </p:grpSpPr>
          <p:sp>
            <p:nvSpPr>
              <p:cNvPr id="168" name="Shape 246"/>
              <p:cNvSpPr txBox="1"/>
              <p:nvPr/>
            </p:nvSpPr>
            <p:spPr>
              <a:xfrm>
                <a:off x="442550" y="3008324"/>
                <a:ext cx="7264106" cy="633431"/>
              </a:xfrm>
              <a:prstGeom prst="rect">
                <a:avLst/>
              </a:prstGeom>
              <a:solidFill>
                <a:srgbClr val="FFF2CC"/>
              </a:solidFill>
              <a:ln>
                <a:noFill/>
              </a:ln>
            </p:spPr>
            <p:txBody>
              <a:bodyPr wrap="none" lIns="914400" tIns="182880" rIns="91440" bIns="91440" anchor="t" anchorCtr="0">
                <a:noAutofit/>
              </a:bodyPr>
              <a:lstStyle/>
              <a:p>
                <a:pPr lvl="0" rtl="0">
                  <a:spcBef>
                    <a:spcPts val="0"/>
                  </a:spcBef>
                  <a:buNone/>
                </a:pPr>
                <a:r>
                  <a:rPr lang="en-US" sz="2400" dirty="0" smtClean="0">
                    <a:solidFill>
                      <a:srgbClr val="434343"/>
                    </a:solidFill>
                    <a:latin typeface="Montserrat"/>
                    <a:ea typeface="Montserrat"/>
                    <a:cs typeface="Montserrat"/>
                    <a:sym typeface="Montserrat"/>
                  </a:rPr>
                  <a:t>Services (Search, Upload, etc.)</a:t>
                </a:r>
                <a:endParaRPr lang="en-US" sz="2400" dirty="0">
                  <a:solidFill>
                    <a:srgbClr val="434343"/>
                  </a:solidFill>
                  <a:latin typeface="Montserrat"/>
                  <a:ea typeface="Montserrat"/>
                  <a:cs typeface="Montserrat"/>
                  <a:sym typeface="Montserrat"/>
                </a:endParaRPr>
              </a:p>
            </p:txBody>
          </p:sp>
          <p:sp>
            <p:nvSpPr>
              <p:cNvPr id="169" name="Shape 247"/>
              <p:cNvSpPr/>
              <p:nvPr/>
            </p:nvSpPr>
            <p:spPr>
              <a:xfrm>
                <a:off x="1095950" y="2699934"/>
                <a:ext cx="1776418" cy="369332"/>
              </a:xfrm>
              <a:prstGeom prst="rect">
                <a:avLst/>
              </a:prstGeom>
              <a:solidFill>
                <a:srgbClr val="6AA84F"/>
              </a:solidFill>
              <a:ln>
                <a:noFill/>
              </a:ln>
            </p:spPr>
            <p:txBody>
              <a:bodyPr wrap="none" lIns="91425" tIns="0" rIns="91425" bIns="0" anchor="ctr" anchorCtr="0">
                <a:spAutoFit/>
              </a:bodyPr>
              <a:lstStyle/>
              <a:p>
                <a:r>
                  <a:rPr lang="en-US" sz="2400" dirty="0">
                    <a:solidFill>
                      <a:srgbClr val="FFFFFF"/>
                    </a:solidFill>
                    <a:latin typeface="Montserrat"/>
                    <a:ea typeface="Montserrat"/>
                    <a:cs typeface="Montserrat"/>
                    <a:sym typeface="Montserrat"/>
                  </a:rPr>
                  <a:t>BUSINESS</a:t>
                </a:r>
              </a:p>
            </p:txBody>
          </p:sp>
          <p:sp>
            <p:nvSpPr>
              <p:cNvPr id="170" name="Shape 259"/>
              <p:cNvSpPr/>
              <p:nvPr/>
            </p:nvSpPr>
            <p:spPr>
              <a:xfrm>
                <a:off x="6934881" y="3099943"/>
                <a:ext cx="1479862" cy="369332"/>
              </a:xfrm>
              <a:prstGeom prst="rect">
                <a:avLst/>
              </a:prstGeom>
              <a:solidFill>
                <a:srgbClr val="FF0000"/>
              </a:solidFill>
              <a:ln>
                <a:noFill/>
              </a:ln>
            </p:spPr>
            <p:txBody>
              <a:bodyPr wrap="none" lIns="91425" tIns="0" rIns="91425" bIns="0" anchor="ctr" anchorCtr="0">
                <a:spAutoFit/>
              </a:bodyPr>
              <a:lstStyle/>
              <a:p>
                <a:pPr lvl="0" rtl="0">
                  <a:spcBef>
                    <a:spcPts val="0"/>
                  </a:spcBef>
                  <a:buNone/>
                </a:pPr>
                <a:r>
                  <a:rPr lang="en-US" sz="2400" dirty="0">
                    <a:solidFill>
                      <a:srgbClr val="FFFFFF"/>
                    </a:solidFill>
                    <a:latin typeface="Montserrat"/>
                    <a:ea typeface="Montserrat"/>
                    <a:cs typeface="Montserrat"/>
                    <a:sym typeface="Montserrat"/>
                  </a:rPr>
                  <a:t>CLOSED</a:t>
                </a:r>
              </a:p>
            </p:txBody>
          </p:sp>
          <p:sp>
            <p:nvSpPr>
              <p:cNvPr id="171" name="Shape 253"/>
              <p:cNvSpPr/>
              <p:nvPr/>
            </p:nvSpPr>
            <p:spPr>
              <a:xfrm>
                <a:off x="646399" y="3248042"/>
                <a:ext cx="213366" cy="213366"/>
              </a:xfrm>
              <a:prstGeom prst="ellipse">
                <a:avLst/>
              </a:prstGeom>
              <a:solidFill>
                <a:srgbClr val="4A86E8"/>
              </a:solidFill>
              <a:ln>
                <a:noFill/>
              </a:ln>
            </p:spPr>
            <p:txBody>
              <a:bodyPr lIns="91425" tIns="91425" rIns="91425" bIns="91425" anchor="ctr" anchorCtr="0">
                <a:noAutofit/>
              </a:bodyPr>
              <a:lstStyle/>
              <a:p>
                <a:pPr lvl="0">
                  <a:spcBef>
                    <a:spcPts val="0"/>
                  </a:spcBef>
                  <a:buNone/>
                </a:pPr>
                <a:endParaRPr/>
              </a:p>
            </p:txBody>
          </p:sp>
        </p:grpSp>
        <p:grpSp>
          <p:nvGrpSpPr>
            <p:cNvPr id="172" name="Group 171"/>
            <p:cNvGrpSpPr/>
            <p:nvPr/>
          </p:nvGrpSpPr>
          <p:grpSpPr>
            <a:xfrm>
              <a:off x="12051508" y="21016926"/>
              <a:ext cx="8970449" cy="1051850"/>
              <a:chOff x="442550" y="3811259"/>
              <a:chExt cx="7972193" cy="932205"/>
            </a:xfrm>
          </p:grpSpPr>
          <p:sp>
            <p:nvSpPr>
              <p:cNvPr id="173" name="Shape 248"/>
              <p:cNvSpPr txBox="1"/>
              <p:nvPr/>
            </p:nvSpPr>
            <p:spPr>
              <a:xfrm>
                <a:off x="442550" y="4119649"/>
                <a:ext cx="7264106" cy="623815"/>
              </a:xfrm>
              <a:prstGeom prst="rect">
                <a:avLst/>
              </a:prstGeom>
              <a:solidFill>
                <a:srgbClr val="FFF2CC"/>
              </a:solidFill>
              <a:ln>
                <a:noFill/>
              </a:ln>
            </p:spPr>
            <p:txBody>
              <a:bodyPr wrap="none" lIns="914400" tIns="91425" rIns="91440" bIns="91425" anchor="ctr" anchorCtr="0">
                <a:noAutofit/>
              </a:bodyPr>
              <a:lstStyle/>
              <a:p>
                <a:pPr lvl="0" rtl="0">
                  <a:spcBef>
                    <a:spcPts val="0"/>
                  </a:spcBef>
                  <a:buNone/>
                </a:pPr>
                <a:r>
                  <a:rPr lang="en-US" sz="2400" dirty="0">
                    <a:solidFill>
                      <a:srgbClr val="434343"/>
                    </a:solidFill>
                    <a:latin typeface="Montserrat"/>
                    <a:ea typeface="Montserrat"/>
                    <a:cs typeface="Montserrat"/>
                    <a:sym typeface="Montserrat"/>
                  </a:rPr>
                  <a:t>Connectors, wrappers</a:t>
                </a:r>
              </a:p>
            </p:txBody>
          </p:sp>
          <p:sp>
            <p:nvSpPr>
              <p:cNvPr id="174" name="Shape 249"/>
              <p:cNvSpPr/>
              <p:nvPr/>
            </p:nvSpPr>
            <p:spPr>
              <a:xfrm>
                <a:off x="1095950" y="3811259"/>
                <a:ext cx="2137093" cy="369332"/>
              </a:xfrm>
              <a:prstGeom prst="rect">
                <a:avLst/>
              </a:prstGeom>
              <a:solidFill>
                <a:srgbClr val="6AA84F"/>
              </a:solidFill>
              <a:ln>
                <a:noFill/>
              </a:ln>
            </p:spPr>
            <p:txBody>
              <a:bodyPr wrap="none" lIns="91425" tIns="0" rIns="91425" bIns="0" anchor="ctr" anchorCtr="0">
                <a:spAutoFit/>
              </a:bodyPr>
              <a:lstStyle/>
              <a:p>
                <a:pPr lvl="0" rtl="0">
                  <a:spcBef>
                    <a:spcPts val="0"/>
                  </a:spcBef>
                  <a:buNone/>
                </a:pPr>
                <a:r>
                  <a:rPr lang="en-US" sz="2400" dirty="0">
                    <a:solidFill>
                      <a:srgbClr val="FFFFFF"/>
                    </a:solidFill>
                    <a:latin typeface="Montserrat"/>
                    <a:ea typeface="Montserrat"/>
                    <a:cs typeface="Montserrat"/>
                    <a:sym typeface="Montserrat"/>
                  </a:rPr>
                  <a:t>PERSISTENT</a:t>
                </a:r>
              </a:p>
            </p:txBody>
          </p:sp>
          <p:sp>
            <p:nvSpPr>
              <p:cNvPr id="175" name="Shape 259"/>
              <p:cNvSpPr/>
              <p:nvPr/>
            </p:nvSpPr>
            <p:spPr>
              <a:xfrm>
                <a:off x="6934881" y="4216984"/>
                <a:ext cx="1479862" cy="369332"/>
              </a:xfrm>
              <a:prstGeom prst="rect">
                <a:avLst/>
              </a:prstGeom>
              <a:solidFill>
                <a:srgbClr val="FF0000"/>
              </a:solidFill>
              <a:ln>
                <a:noFill/>
              </a:ln>
            </p:spPr>
            <p:txBody>
              <a:bodyPr wrap="none" lIns="91425" tIns="0" rIns="91425" bIns="0" anchor="ctr" anchorCtr="0">
                <a:spAutoFit/>
              </a:bodyPr>
              <a:lstStyle/>
              <a:p>
                <a:pPr lvl="0" rtl="0">
                  <a:spcBef>
                    <a:spcPts val="0"/>
                  </a:spcBef>
                  <a:buNone/>
                </a:pPr>
                <a:r>
                  <a:rPr lang="en-US" sz="2400" dirty="0">
                    <a:solidFill>
                      <a:srgbClr val="FFFFFF"/>
                    </a:solidFill>
                    <a:latin typeface="Montserrat"/>
                    <a:ea typeface="Montserrat"/>
                    <a:cs typeface="Montserrat"/>
                    <a:sym typeface="Montserrat"/>
                  </a:rPr>
                  <a:t>CLOSED</a:t>
                </a:r>
              </a:p>
            </p:txBody>
          </p:sp>
          <p:sp>
            <p:nvSpPr>
              <p:cNvPr id="176" name="Shape 253"/>
              <p:cNvSpPr/>
              <p:nvPr/>
            </p:nvSpPr>
            <p:spPr>
              <a:xfrm>
                <a:off x="646399" y="4359387"/>
                <a:ext cx="213366" cy="213366"/>
              </a:xfrm>
              <a:prstGeom prst="ellipse">
                <a:avLst/>
              </a:prstGeom>
              <a:solidFill>
                <a:srgbClr val="4A86E8"/>
              </a:solidFill>
              <a:ln>
                <a:noFill/>
              </a:ln>
            </p:spPr>
            <p:txBody>
              <a:bodyPr lIns="91425" tIns="91425" rIns="91425" bIns="91425" anchor="ctr" anchorCtr="0">
                <a:noAutofit/>
              </a:bodyPr>
              <a:lstStyle/>
              <a:p>
                <a:pPr lvl="0">
                  <a:spcBef>
                    <a:spcPts val="0"/>
                  </a:spcBef>
                  <a:buNone/>
                </a:pPr>
                <a:endParaRPr/>
              </a:p>
            </p:txBody>
          </p:sp>
        </p:grpSp>
        <p:cxnSp>
          <p:nvCxnSpPr>
            <p:cNvPr id="177" name="Straight Arrow Connector 176"/>
            <p:cNvCxnSpPr>
              <a:stCxn id="160" idx="4"/>
              <a:endCxn id="171" idx="0"/>
            </p:cNvCxnSpPr>
            <p:nvPr/>
          </p:nvCxnSpPr>
          <p:spPr>
            <a:xfrm>
              <a:off x="12400924" y="19650993"/>
              <a:ext cx="0" cy="871829"/>
            </a:xfrm>
            <a:prstGeom prst="straightConnector1">
              <a:avLst/>
            </a:prstGeom>
            <a:ln w="63500" cap="rnd">
              <a:solidFill>
                <a:srgbClr val="4A33E8"/>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stCxn id="171" idx="4"/>
              <a:endCxn id="176" idx="0"/>
            </p:cNvCxnSpPr>
            <p:nvPr/>
          </p:nvCxnSpPr>
          <p:spPr>
            <a:xfrm>
              <a:off x="12400924" y="20763573"/>
              <a:ext cx="0" cy="871831"/>
            </a:xfrm>
            <a:prstGeom prst="straightConnector1">
              <a:avLst/>
            </a:prstGeom>
            <a:ln w="63500" cap="flat">
              <a:solidFill>
                <a:srgbClr val="4A33E8"/>
              </a:solidFill>
              <a:roun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76" idx="4"/>
              <a:endCxn id="166" idx="0"/>
            </p:cNvCxnSpPr>
            <p:nvPr/>
          </p:nvCxnSpPr>
          <p:spPr>
            <a:xfrm>
              <a:off x="12400924" y="21876155"/>
              <a:ext cx="0" cy="871829"/>
            </a:xfrm>
            <a:prstGeom prst="straightConnector1">
              <a:avLst/>
            </a:prstGeom>
            <a:ln w="63500" cap="rnd">
              <a:solidFill>
                <a:srgbClr val="4A33E8"/>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80" name="Shape 243"/>
          <p:cNvSpPr/>
          <p:nvPr/>
        </p:nvSpPr>
        <p:spPr>
          <a:xfrm>
            <a:off x="11678866" y="23637925"/>
            <a:ext cx="9781894" cy="677108"/>
          </a:xfrm>
          <a:prstGeom prst="rect">
            <a:avLst/>
          </a:prstGeom>
          <a:solidFill>
            <a:srgbClr val="00B050"/>
          </a:solidFill>
          <a:ln>
            <a:noFill/>
          </a:ln>
        </p:spPr>
        <p:txBody>
          <a:bodyPr wrap="square" lIns="182880" tIns="91440" rIns="182880" bIns="91440" anchor="ctr" anchorCtr="0">
            <a:spAutoFit/>
          </a:bodyPr>
          <a:lstStyle/>
          <a:p>
            <a:r>
              <a:rPr lang="en-US" sz="3200" b="1" dirty="0" smtClean="0">
                <a:solidFill>
                  <a:schemeClr val="bg1"/>
                </a:solidFill>
                <a:latin typeface="Montserrat"/>
                <a:ea typeface="Montserrat"/>
                <a:cs typeface="Montserrat"/>
                <a:sym typeface="Montserrat"/>
              </a:rPr>
              <a:t>LAYERED </a:t>
            </a:r>
            <a:r>
              <a:rPr lang="en-US" sz="3200" b="1" dirty="0">
                <a:solidFill>
                  <a:schemeClr val="bg1"/>
                </a:solidFill>
                <a:latin typeface="Montserrat"/>
                <a:ea typeface="Montserrat"/>
                <a:cs typeface="Montserrat"/>
                <a:sym typeface="Montserrat"/>
              </a:rPr>
              <a:t>ARCHITECTURE </a:t>
            </a:r>
            <a:r>
              <a:rPr lang="en-US" sz="3200" b="1" dirty="0" smtClean="0">
                <a:solidFill>
                  <a:schemeClr val="bg1"/>
                </a:solidFill>
                <a:latin typeface="Montserrat"/>
                <a:ea typeface="Montserrat"/>
                <a:cs typeface="Montserrat"/>
                <a:sym typeface="Montserrat"/>
              </a:rPr>
              <a:t>PATTERN</a:t>
            </a:r>
            <a:endParaRPr lang="en-US" sz="3200" b="1" dirty="0">
              <a:solidFill>
                <a:schemeClr val="bg1"/>
              </a:solidFill>
              <a:latin typeface="Montserrat"/>
              <a:ea typeface="Montserrat"/>
              <a:cs typeface="Montserrat"/>
              <a:sym typeface="Montserrat"/>
            </a:endParaRPr>
          </a:p>
        </p:txBody>
      </p:sp>
      <p:sp>
        <p:nvSpPr>
          <p:cNvPr id="181" name="Shape 95"/>
          <p:cNvSpPr txBox="1"/>
          <p:nvPr/>
        </p:nvSpPr>
        <p:spPr>
          <a:xfrm>
            <a:off x="12054796" y="24551895"/>
            <a:ext cx="9121547" cy="4062651"/>
          </a:xfrm>
          <a:prstGeom prst="rect">
            <a:avLst/>
          </a:prstGeom>
          <a:noFill/>
          <a:ln>
            <a:noFill/>
          </a:ln>
        </p:spPr>
        <p:txBody>
          <a:bodyPr wrap="square" lIns="0" tIns="0" rIns="0" bIns="0" anchor="t" anchorCtr="0">
            <a:spAutoFit/>
          </a:bodyPr>
          <a:lstStyle/>
          <a:p>
            <a:pPr lvl="0"/>
            <a:r>
              <a:rPr lang="en-US" sz="2400" dirty="0" err="1" smtClean="0">
                <a:solidFill>
                  <a:srgbClr val="434343"/>
                </a:solidFill>
                <a:latin typeface="Montserrat"/>
                <a:ea typeface="Montserrat"/>
                <a:cs typeface="Montserrat"/>
                <a:sym typeface="Montserrat"/>
              </a:rPr>
              <a:t>Legal</a:t>
            </a:r>
            <a:r>
              <a:rPr lang="en-US" sz="2400" dirty="0" err="1" smtClean="0">
                <a:solidFill>
                  <a:srgbClr val="FF0000"/>
                </a:solidFill>
                <a:latin typeface="Montserrat"/>
                <a:ea typeface="Montserrat"/>
                <a:cs typeface="Montserrat"/>
                <a:sym typeface="Montserrat"/>
              </a:rPr>
              <a:t>Wise</a:t>
            </a:r>
            <a:r>
              <a:rPr lang="en-US" sz="2400" dirty="0" smtClean="0">
                <a:solidFill>
                  <a:srgbClr val="FF0000"/>
                </a:solidFill>
                <a:latin typeface="Montserrat"/>
                <a:ea typeface="Montserrat"/>
                <a:cs typeface="Montserrat"/>
                <a:sym typeface="Montserrat"/>
              </a:rPr>
              <a:t> 2.0</a:t>
            </a:r>
            <a:r>
              <a:rPr lang="en-US" sz="2400" dirty="0" smtClean="0">
                <a:solidFill>
                  <a:srgbClr val="434343"/>
                </a:solidFill>
                <a:latin typeface="Montserrat"/>
                <a:ea typeface="Montserrat"/>
                <a:cs typeface="Montserrat"/>
                <a:sym typeface="Montserrat"/>
              </a:rPr>
              <a:t> was built using a </a:t>
            </a:r>
            <a:r>
              <a:rPr lang="en-US" sz="2400" dirty="0" smtClean="0">
                <a:solidFill>
                  <a:srgbClr val="0070C0"/>
                </a:solidFill>
                <a:latin typeface="Montserrat"/>
                <a:ea typeface="Montserrat"/>
                <a:cs typeface="Montserrat"/>
                <a:sym typeface="Montserrat"/>
              </a:rPr>
              <a:t>Layered Architecture</a:t>
            </a:r>
            <a:r>
              <a:rPr lang="en-US" sz="2400" dirty="0" smtClean="0">
                <a:solidFill>
                  <a:srgbClr val="434343"/>
                </a:solidFill>
                <a:latin typeface="Montserrat"/>
                <a:ea typeface="Montserrat"/>
                <a:cs typeface="Montserrat"/>
                <a:sym typeface="Montserrat"/>
              </a:rPr>
              <a:t>, strictly broken down into 4 layers. The </a:t>
            </a:r>
            <a:r>
              <a:rPr lang="en-US" sz="2400" dirty="0" smtClean="0">
                <a:solidFill>
                  <a:srgbClr val="0070C0"/>
                </a:solidFill>
                <a:latin typeface="Montserrat"/>
                <a:ea typeface="Montserrat"/>
                <a:cs typeface="Montserrat"/>
                <a:sym typeface="Montserrat"/>
              </a:rPr>
              <a:t>Presentation</a:t>
            </a:r>
            <a:r>
              <a:rPr lang="en-US" sz="2400" dirty="0" smtClean="0">
                <a:solidFill>
                  <a:srgbClr val="434343"/>
                </a:solidFill>
                <a:latin typeface="Montserrat"/>
                <a:ea typeface="Montserrat"/>
                <a:cs typeface="Montserrat"/>
                <a:sym typeface="Montserrat"/>
              </a:rPr>
              <a:t> layer contains all UI/UX components, mainly JSP pages. The </a:t>
            </a:r>
            <a:r>
              <a:rPr lang="en-US" sz="2400" dirty="0" smtClean="0">
                <a:solidFill>
                  <a:srgbClr val="0070C0"/>
                </a:solidFill>
                <a:latin typeface="Montserrat"/>
                <a:ea typeface="Montserrat"/>
                <a:cs typeface="Montserrat"/>
                <a:sym typeface="Montserrat"/>
              </a:rPr>
              <a:t>Business</a:t>
            </a:r>
            <a:r>
              <a:rPr lang="en-US" sz="2400" dirty="0" smtClean="0">
                <a:solidFill>
                  <a:srgbClr val="434343"/>
                </a:solidFill>
                <a:latin typeface="Montserrat"/>
                <a:ea typeface="Montserrat"/>
                <a:cs typeface="Montserrat"/>
                <a:sym typeface="Montserrat"/>
              </a:rPr>
              <a:t> layer includes the logic of all services offered by the application. The </a:t>
            </a:r>
            <a:r>
              <a:rPr lang="en-US" sz="2400" dirty="0" smtClean="0">
                <a:solidFill>
                  <a:srgbClr val="0070C0"/>
                </a:solidFill>
                <a:latin typeface="Montserrat"/>
                <a:ea typeface="Montserrat"/>
                <a:cs typeface="Montserrat"/>
                <a:sym typeface="Montserrat"/>
              </a:rPr>
              <a:t>Persistent</a:t>
            </a:r>
            <a:r>
              <a:rPr lang="en-US" sz="2400" dirty="0" smtClean="0">
                <a:solidFill>
                  <a:srgbClr val="434343"/>
                </a:solidFill>
                <a:latin typeface="Montserrat"/>
                <a:ea typeface="Montserrat"/>
                <a:cs typeface="Montserrat"/>
                <a:sym typeface="Montserrat"/>
              </a:rPr>
              <a:t> layer contains data access components such as connectors and wrappers. The </a:t>
            </a:r>
            <a:r>
              <a:rPr lang="en-US" sz="2400" dirty="0" smtClean="0">
                <a:solidFill>
                  <a:srgbClr val="0070C0"/>
                </a:solidFill>
                <a:latin typeface="Montserrat"/>
                <a:ea typeface="Montserrat"/>
                <a:cs typeface="Montserrat"/>
                <a:sym typeface="Montserrat"/>
              </a:rPr>
              <a:t>Database</a:t>
            </a:r>
            <a:r>
              <a:rPr lang="en-US" sz="2400" dirty="0" smtClean="0">
                <a:solidFill>
                  <a:srgbClr val="434343"/>
                </a:solidFill>
                <a:latin typeface="Montserrat"/>
                <a:ea typeface="Montserrat"/>
                <a:cs typeface="Montserrat"/>
                <a:sym typeface="Montserrat"/>
              </a:rPr>
              <a:t> layer encapsulates the </a:t>
            </a:r>
            <a:r>
              <a:rPr lang="en-US" sz="2400" dirty="0" err="1" smtClean="0">
                <a:solidFill>
                  <a:srgbClr val="0070C0"/>
                </a:solidFill>
                <a:latin typeface="Montserrat"/>
                <a:ea typeface="Montserrat"/>
                <a:cs typeface="Montserrat"/>
                <a:sym typeface="Montserrat"/>
              </a:rPr>
              <a:t>PostgresSQL</a:t>
            </a:r>
            <a:r>
              <a:rPr lang="en-US" sz="2400" dirty="0" smtClean="0">
                <a:solidFill>
                  <a:srgbClr val="434343"/>
                </a:solidFill>
                <a:latin typeface="Montserrat"/>
                <a:ea typeface="Montserrat"/>
                <a:cs typeface="Montserrat"/>
                <a:sym typeface="Montserrat"/>
              </a:rPr>
              <a:t> database that store all persistent information of the application. </a:t>
            </a:r>
          </a:p>
          <a:p>
            <a:pPr lvl="0"/>
            <a:endParaRPr lang="en-US" sz="2400" dirty="0">
              <a:solidFill>
                <a:srgbClr val="434343"/>
              </a:solidFill>
              <a:latin typeface="Montserrat"/>
              <a:ea typeface="Montserrat"/>
              <a:cs typeface="Montserrat"/>
              <a:sym typeface="Montserrat"/>
            </a:endParaRPr>
          </a:p>
          <a:p>
            <a:pPr lvl="0"/>
            <a:r>
              <a:rPr lang="en-US" sz="2400" dirty="0" smtClean="0">
                <a:solidFill>
                  <a:srgbClr val="434343"/>
                </a:solidFill>
                <a:latin typeface="Montserrat"/>
                <a:ea typeface="Montserrat"/>
                <a:cs typeface="Montserrat"/>
                <a:sym typeface="Montserrat"/>
              </a:rPr>
              <a:t>All layers in the system are </a:t>
            </a:r>
            <a:r>
              <a:rPr lang="en-US" sz="2400" dirty="0" smtClean="0">
                <a:solidFill>
                  <a:srgbClr val="FF0000"/>
                </a:solidFill>
                <a:latin typeface="Montserrat"/>
                <a:ea typeface="Montserrat"/>
                <a:cs typeface="Montserrat"/>
                <a:sym typeface="Montserrat"/>
              </a:rPr>
              <a:t>closed</a:t>
            </a:r>
            <a:r>
              <a:rPr lang="en-US" sz="2400" dirty="0" smtClean="0">
                <a:solidFill>
                  <a:srgbClr val="434343"/>
                </a:solidFill>
                <a:latin typeface="Montserrat"/>
                <a:ea typeface="Montserrat"/>
                <a:cs typeface="Montserrat"/>
                <a:sym typeface="Montserrat"/>
              </a:rPr>
              <a:t>: Each layer can only access the layer right next to it in the order. </a:t>
            </a:r>
            <a:endParaRPr lang="en-US" sz="2400" dirty="0">
              <a:solidFill>
                <a:srgbClr val="434343"/>
              </a:solidFill>
              <a:latin typeface="Montserrat"/>
              <a:ea typeface="Montserrat"/>
              <a:cs typeface="Montserrat"/>
              <a:sym typeface="Montserrat"/>
            </a:endParaRPr>
          </a:p>
        </p:txBody>
      </p:sp>
      <p:grpSp>
        <p:nvGrpSpPr>
          <p:cNvPr id="24" name="Group 23"/>
          <p:cNvGrpSpPr/>
          <p:nvPr/>
        </p:nvGrpSpPr>
        <p:grpSpPr>
          <a:xfrm>
            <a:off x="1238216" y="8564444"/>
            <a:ext cx="8904288" cy="2400657"/>
            <a:chOff x="1180006" y="6980120"/>
            <a:chExt cx="8904288" cy="2400657"/>
          </a:xfrm>
          <a:noFill/>
        </p:grpSpPr>
        <p:sp>
          <p:nvSpPr>
            <p:cNvPr id="187" name="Shape 95"/>
            <p:cNvSpPr txBox="1"/>
            <p:nvPr/>
          </p:nvSpPr>
          <p:spPr>
            <a:xfrm>
              <a:off x="1180006" y="6980120"/>
              <a:ext cx="8904288" cy="2400657"/>
            </a:xfrm>
            <a:prstGeom prst="rect">
              <a:avLst/>
            </a:prstGeom>
            <a:noFill/>
            <a:ln>
              <a:noFill/>
            </a:ln>
          </p:spPr>
          <p:txBody>
            <a:bodyPr lIns="1188720" tIns="91440" rIns="182880" bIns="91440" anchor="t" anchorCtr="0">
              <a:spAutoFit/>
            </a:bodyPr>
            <a:lstStyle/>
            <a:p>
              <a:pPr lvl="0"/>
              <a:r>
                <a:rPr lang="en-US" sz="2400" dirty="0" smtClean="0">
                  <a:solidFill>
                    <a:srgbClr val="434343"/>
                  </a:solidFill>
                  <a:latin typeface="Montserrat"/>
                  <a:ea typeface="Montserrat"/>
                  <a:cs typeface="Montserrat"/>
                  <a:sym typeface="Montserrat"/>
                </a:rPr>
                <a:t>Legal professionals, while working on current cases, perform research to find </a:t>
              </a:r>
              <a:r>
                <a:rPr lang="en-US" sz="2400" dirty="0">
                  <a:solidFill>
                    <a:srgbClr val="434343"/>
                  </a:solidFill>
                  <a:latin typeface="Montserrat"/>
                  <a:ea typeface="Montserrat"/>
                  <a:cs typeface="Montserrat"/>
                  <a:sym typeface="Montserrat"/>
                </a:rPr>
                <a:t>out how previous courts have decided </a:t>
              </a:r>
              <a:r>
                <a:rPr lang="en-US" sz="2400" dirty="0" smtClean="0">
                  <a:solidFill>
                    <a:srgbClr val="434343"/>
                  </a:solidFill>
                  <a:latin typeface="Montserrat"/>
                  <a:ea typeface="Montserrat"/>
                  <a:cs typeface="Montserrat"/>
                  <a:sym typeface="Montserrat"/>
                </a:rPr>
                <a:t>on cases </a:t>
              </a:r>
              <a:r>
                <a:rPr lang="en-US" sz="2400" dirty="0">
                  <a:solidFill>
                    <a:srgbClr val="434343"/>
                  </a:solidFill>
                  <a:latin typeface="Montserrat"/>
                  <a:ea typeface="Montserrat"/>
                  <a:cs typeface="Montserrat"/>
                  <a:sym typeface="Montserrat"/>
                </a:rPr>
                <a:t>with similar fact </a:t>
              </a:r>
              <a:r>
                <a:rPr lang="en-US" sz="2400" dirty="0" smtClean="0">
                  <a:solidFill>
                    <a:srgbClr val="434343"/>
                  </a:solidFill>
                  <a:latin typeface="Montserrat"/>
                  <a:ea typeface="Montserrat"/>
                  <a:cs typeface="Montserrat"/>
                  <a:sym typeface="Montserrat"/>
                </a:rPr>
                <a:t>patterns. This cases are </a:t>
              </a:r>
              <a:r>
                <a:rPr lang="en-US" sz="2400" dirty="0" smtClean="0">
                  <a:solidFill>
                    <a:srgbClr val="C00000"/>
                  </a:solidFill>
                  <a:latin typeface="Montserrat"/>
                  <a:ea typeface="Montserrat"/>
                  <a:cs typeface="Montserrat"/>
                  <a:sym typeface="Montserrat"/>
                </a:rPr>
                <a:t>PDF</a:t>
              </a:r>
              <a:r>
                <a:rPr lang="en-US" sz="2400" dirty="0" smtClean="0">
                  <a:solidFill>
                    <a:srgbClr val="434343"/>
                  </a:solidFill>
                  <a:latin typeface="Montserrat"/>
                  <a:ea typeface="Montserrat"/>
                  <a:cs typeface="Montserrat"/>
                  <a:sym typeface="Montserrat"/>
                </a:rPr>
                <a:t> files, and legal associates have to read them one by one to determine which ones might be useful.</a:t>
              </a:r>
              <a:endParaRPr lang="en-US" sz="2400" dirty="0">
                <a:solidFill>
                  <a:srgbClr val="434343"/>
                </a:solidFill>
                <a:latin typeface="Montserrat"/>
                <a:ea typeface="Montserrat"/>
                <a:cs typeface="Montserrat"/>
                <a:sym typeface="Montserrat"/>
              </a:endParaRPr>
            </a:p>
          </p:txBody>
        </p:sp>
        <p:sp>
          <p:nvSpPr>
            <p:cNvPr id="188" name="Oval 187"/>
            <p:cNvSpPr/>
            <p:nvPr/>
          </p:nvSpPr>
          <p:spPr>
            <a:xfrm>
              <a:off x="1236403" y="7101210"/>
              <a:ext cx="694944"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noAutofit/>
            </a:bodyPr>
            <a:lstStyle/>
            <a:p>
              <a:pPr algn="ctr"/>
              <a:r>
                <a:rPr lang="en-US" sz="3200" dirty="0">
                  <a:solidFill>
                    <a:schemeClr val="bg1"/>
                  </a:solidFill>
                  <a:latin typeface="Montserrat"/>
                  <a:sym typeface="Montserrat"/>
                </a:rPr>
                <a:t>1</a:t>
              </a:r>
              <a:endParaRPr lang="en-US" sz="3200" dirty="0">
                <a:solidFill>
                  <a:schemeClr val="bg1"/>
                </a:solidFill>
                <a:latin typeface="Montserrat"/>
              </a:endParaRPr>
            </a:p>
          </p:txBody>
        </p:sp>
      </p:grpSp>
      <p:grpSp>
        <p:nvGrpSpPr>
          <p:cNvPr id="25" name="Group 24"/>
          <p:cNvGrpSpPr/>
          <p:nvPr/>
        </p:nvGrpSpPr>
        <p:grpSpPr>
          <a:xfrm>
            <a:off x="1238216" y="11317897"/>
            <a:ext cx="8904288" cy="2400657"/>
            <a:chOff x="1140715" y="9877598"/>
            <a:chExt cx="8904288" cy="2400657"/>
          </a:xfrm>
        </p:grpSpPr>
        <p:sp>
          <p:nvSpPr>
            <p:cNvPr id="189" name="Shape 95"/>
            <p:cNvSpPr txBox="1"/>
            <p:nvPr/>
          </p:nvSpPr>
          <p:spPr>
            <a:xfrm>
              <a:off x="1140715" y="9877598"/>
              <a:ext cx="8904288" cy="2400657"/>
            </a:xfrm>
            <a:prstGeom prst="rect">
              <a:avLst/>
            </a:prstGeom>
            <a:noFill/>
            <a:ln>
              <a:noFill/>
            </a:ln>
          </p:spPr>
          <p:txBody>
            <a:bodyPr lIns="1188720" tIns="91440" rIns="182880" bIns="91440" anchor="t" anchorCtr="0">
              <a:spAutoFit/>
            </a:bodyPr>
            <a:lstStyle/>
            <a:p>
              <a:pPr lvl="0"/>
              <a:r>
                <a:rPr lang="en-US" sz="2400" dirty="0" smtClean="0">
                  <a:solidFill>
                    <a:srgbClr val="434343"/>
                  </a:solidFill>
                  <a:latin typeface="Montserrat"/>
                  <a:ea typeface="Montserrat"/>
                  <a:cs typeface="Montserrat"/>
                  <a:sym typeface="Montserrat"/>
                </a:rPr>
                <a:t>Legal professionals, law associates, and law students browse legal books and documents manually to find legal concepts and law definitions. There is no specialized system that provides answers to legal questions in terms of concept, case history, law definitions, etc.</a:t>
              </a:r>
              <a:endParaRPr lang="en-US" sz="2400" dirty="0">
                <a:solidFill>
                  <a:srgbClr val="434343"/>
                </a:solidFill>
                <a:latin typeface="Montserrat"/>
                <a:ea typeface="Montserrat"/>
                <a:cs typeface="Montserrat"/>
                <a:sym typeface="Montserrat"/>
              </a:endParaRPr>
            </a:p>
          </p:txBody>
        </p:sp>
        <p:sp>
          <p:nvSpPr>
            <p:cNvPr id="190" name="Oval 189"/>
            <p:cNvSpPr/>
            <p:nvPr/>
          </p:nvSpPr>
          <p:spPr>
            <a:xfrm>
              <a:off x="1185205" y="9999201"/>
              <a:ext cx="694944" cy="692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noAutofit/>
            </a:bodyPr>
            <a:lstStyle/>
            <a:p>
              <a:pPr algn="ctr"/>
              <a:r>
                <a:rPr lang="en-US" sz="3200" dirty="0">
                  <a:solidFill>
                    <a:schemeClr val="bg1"/>
                  </a:solidFill>
                  <a:latin typeface="Montserrat"/>
                  <a:sym typeface="Montserrat"/>
                </a:rPr>
                <a:t>2</a:t>
              </a:r>
              <a:endParaRPr lang="en-US" sz="3200" dirty="0">
                <a:solidFill>
                  <a:schemeClr val="bg1"/>
                </a:solidFill>
                <a:latin typeface="Montserrat"/>
              </a:endParaRPr>
            </a:p>
          </p:txBody>
        </p:sp>
      </p:grpSp>
      <p:grpSp>
        <p:nvGrpSpPr>
          <p:cNvPr id="40" name="Group 39"/>
          <p:cNvGrpSpPr/>
          <p:nvPr/>
        </p:nvGrpSpPr>
        <p:grpSpPr>
          <a:xfrm>
            <a:off x="1194662" y="15617273"/>
            <a:ext cx="8892082" cy="740815"/>
            <a:chOff x="1192212" y="10055179"/>
            <a:chExt cx="8892082" cy="740815"/>
          </a:xfrm>
        </p:grpSpPr>
        <p:sp>
          <p:nvSpPr>
            <p:cNvPr id="30" name="Rectangle 29"/>
            <p:cNvSpPr/>
            <p:nvPr/>
          </p:nvSpPr>
          <p:spPr>
            <a:xfrm>
              <a:off x="1192212" y="10055179"/>
              <a:ext cx="8892082" cy="7408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93"/>
            <p:cNvGrpSpPr/>
            <p:nvPr/>
          </p:nvGrpSpPr>
          <p:grpSpPr>
            <a:xfrm>
              <a:off x="1504940" y="10183415"/>
              <a:ext cx="8266627" cy="484342"/>
              <a:chOff x="1266987" y="9810911"/>
              <a:chExt cx="8266627" cy="452347"/>
            </a:xfrm>
          </p:grpSpPr>
          <p:sp>
            <p:nvSpPr>
              <p:cNvPr id="195" name="Shape 105"/>
              <p:cNvSpPr txBox="1"/>
              <p:nvPr/>
            </p:nvSpPr>
            <p:spPr>
              <a:xfrm>
                <a:off x="1266987" y="9821641"/>
                <a:ext cx="1944443" cy="430887"/>
              </a:xfrm>
              <a:prstGeom prst="rect">
                <a:avLst/>
              </a:prstGeom>
              <a:noFill/>
              <a:ln>
                <a:noFill/>
              </a:ln>
            </p:spPr>
            <p:txBody>
              <a:bodyPr wrap="none" lIns="0" tIns="0" rIns="0" bIns="0" anchor="ctr" anchorCtr="0">
                <a:spAutoFit/>
              </a:bodyPr>
              <a:lstStyle/>
              <a:p>
                <a:pPr lvl="0">
                  <a:spcBef>
                    <a:spcPts val="0"/>
                  </a:spcBef>
                  <a:buNone/>
                </a:pPr>
                <a:r>
                  <a:rPr lang="en-US" sz="2800" dirty="0">
                    <a:solidFill>
                      <a:srgbClr val="434343"/>
                    </a:solidFill>
                    <a:latin typeface="Montserrat"/>
                    <a:ea typeface="Montserrat"/>
                    <a:cs typeface="Montserrat"/>
                    <a:sym typeface="Montserrat"/>
                  </a:rPr>
                  <a:t>Ineffective</a:t>
                </a:r>
              </a:p>
            </p:txBody>
          </p:sp>
          <p:sp>
            <p:nvSpPr>
              <p:cNvPr id="196" name="Shape 106"/>
              <p:cNvSpPr txBox="1"/>
              <p:nvPr/>
            </p:nvSpPr>
            <p:spPr>
              <a:xfrm>
                <a:off x="4530672" y="9821641"/>
                <a:ext cx="1848263" cy="430887"/>
              </a:xfrm>
              <a:prstGeom prst="rect">
                <a:avLst/>
              </a:prstGeom>
              <a:noFill/>
              <a:ln>
                <a:noFill/>
              </a:ln>
            </p:spPr>
            <p:txBody>
              <a:bodyPr wrap="none" lIns="0" tIns="0" rIns="0" bIns="0" anchor="ctr" anchorCtr="0">
                <a:spAutoFit/>
              </a:bodyPr>
              <a:lstStyle/>
              <a:p>
                <a:pPr lvl="0" rtl="0">
                  <a:spcBef>
                    <a:spcPts val="0"/>
                  </a:spcBef>
                  <a:buNone/>
                </a:pPr>
                <a:r>
                  <a:rPr lang="en-US" sz="2800" dirty="0">
                    <a:solidFill>
                      <a:srgbClr val="434343"/>
                    </a:solidFill>
                    <a:latin typeface="Montserrat"/>
                    <a:ea typeface="Montserrat"/>
                    <a:cs typeface="Montserrat"/>
                    <a:sym typeface="Montserrat"/>
                  </a:rPr>
                  <a:t>Inefficient</a:t>
                </a:r>
              </a:p>
            </p:txBody>
          </p:sp>
          <p:sp>
            <p:nvSpPr>
              <p:cNvPr id="197" name="Shape 107"/>
              <p:cNvSpPr txBox="1"/>
              <p:nvPr/>
            </p:nvSpPr>
            <p:spPr>
              <a:xfrm>
                <a:off x="7698176" y="9821641"/>
                <a:ext cx="1835438" cy="430887"/>
              </a:xfrm>
              <a:prstGeom prst="rect">
                <a:avLst/>
              </a:prstGeom>
              <a:noFill/>
              <a:ln>
                <a:noFill/>
              </a:ln>
            </p:spPr>
            <p:txBody>
              <a:bodyPr wrap="none" lIns="0" tIns="0" rIns="0" bIns="0" anchor="ctr" anchorCtr="0">
                <a:spAutoFit/>
              </a:bodyPr>
              <a:lstStyle/>
              <a:p>
                <a:pPr lvl="0" algn="ctr" rtl="0">
                  <a:spcBef>
                    <a:spcPts val="0"/>
                  </a:spcBef>
                  <a:buNone/>
                </a:pPr>
                <a:r>
                  <a:rPr lang="en-US" sz="2800" dirty="0">
                    <a:solidFill>
                      <a:srgbClr val="434343"/>
                    </a:solidFill>
                    <a:latin typeface="Montserrat"/>
                    <a:ea typeface="Montserrat"/>
                    <a:cs typeface="Montserrat"/>
                    <a:sym typeface="Montserrat"/>
                  </a:rPr>
                  <a:t>Expensive</a:t>
                </a:r>
              </a:p>
            </p:txBody>
          </p:sp>
          <p:sp>
            <p:nvSpPr>
              <p:cNvPr id="198" name="Shape 108"/>
              <p:cNvSpPr/>
              <p:nvPr/>
            </p:nvSpPr>
            <p:spPr>
              <a:xfrm>
                <a:off x="3599122" y="9810911"/>
                <a:ext cx="543858" cy="452347"/>
              </a:xfrm>
              <a:prstGeom prst="mathPlus">
                <a:avLst>
                  <a:gd name="adj1" fmla="val 23520"/>
                </a:avLst>
              </a:prstGeom>
              <a:solidFill>
                <a:srgbClr val="FF0000"/>
              </a:solidFill>
              <a:ln>
                <a:noFill/>
              </a:ln>
            </p:spPr>
            <p:txBody>
              <a:bodyPr lIns="91425" tIns="91425" rIns="91425" bIns="91425" anchor="ctr" anchorCtr="0">
                <a:noAutofit/>
              </a:bodyPr>
              <a:lstStyle/>
              <a:p>
                <a:pPr lvl="0">
                  <a:spcBef>
                    <a:spcPts val="0"/>
                  </a:spcBef>
                  <a:buNone/>
                </a:pPr>
                <a:endParaRPr sz="2800"/>
              </a:p>
            </p:txBody>
          </p:sp>
          <p:sp>
            <p:nvSpPr>
              <p:cNvPr id="199" name="Shape 109"/>
              <p:cNvSpPr/>
              <p:nvPr/>
            </p:nvSpPr>
            <p:spPr>
              <a:xfrm>
                <a:off x="6766627" y="9810911"/>
                <a:ext cx="543858" cy="452347"/>
              </a:xfrm>
              <a:prstGeom prst="mathPlus">
                <a:avLst>
                  <a:gd name="adj1" fmla="val 23520"/>
                </a:avLst>
              </a:prstGeom>
              <a:solidFill>
                <a:srgbClr val="FF0000"/>
              </a:solidFill>
              <a:ln>
                <a:noFill/>
              </a:ln>
            </p:spPr>
            <p:txBody>
              <a:bodyPr lIns="91425" tIns="91425" rIns="91425" bIns="91425" anchor="ctr" anchorCtr="0">
                <a:noAutofit/>
              </a:bodyPr>
              <a:lstStyle/>
              <a:p>
                <a:pPr lvl="0">
                  <a:spcBef>
                    <a:spcPts val="0"/>
                  </a:spcBef>
                  <a:buNone/>
                </a:pPr>
                <a:endParaRPr sz="2800"/>
              </a:p>
            </p:txBody>
          </p:sp>
        </p:grpSp>
      </p:grpSp>
      <p:sp>
        <p:nvSpPr>
          <p:cNvPr id="213" name="Shape 95"/>
          <p:cNvSpPr txBox="1"/>
          <p:nvPr/>
        </p:nvSpPr>
        <p:spPr>
          <a:xfrm>
            <a:off x="12160560" y="7637318"/>
            <a:ext cx="8749680" cy="2215991"/>
          </a:xfrm>
          <a:prstGeom prst="rect">
            <a:avLst/>
          </a:prstGeom>
          <a:noFill/>
          <a:ln>
            <a:noFill/>
          </a:ln>
        </p:spPr>
        <p:txBody>
          <a:bodyPr wrap="square" lIns="0" tIns="0" rIns="0" bIns="0" anchor="t" anchorCtr="0">
            <a:spAutoFit/>
          </a:bodyPr>
          <a:lstStyle/>
          <a:p>
            <a:r>
              <a:rPr lang="en-US" sz="2400" dirty="0" err="1">
                <a:solidFill>
                  <a:srgbClr val="434343"/>
                </a:solidFill>
                <a:latin typeface="Montserrat"/>
                <a:ea typeface="Montserrat"/>
                <a:cs typeface="Montserrat"/>
                <a:sym typeface="Montserrat"/>
              </a:rPr>
              <a:t>Legal</a:t>
            </a:r>
            <a:r>
              <a:rPr lang="en-US" sz="2400" dirty="0" err="1">
                <a:solidFill>
                  <a:schemeClr val="bg1">
                    <a:lumMod val="65000"/>
                  </a:schemeClr>
                </a:solidFill>
                <a:latin typeface="Montserrat"/>
                <a:ea typeface="Montserrat"/>
                <a:cs typeface="Montserrat"/>
                <a:sym typeface="Montserrat"/>
              </a:rPr>
              <a:t>Wise</a:t>
            </a:r>
            <a:r>
              <a:rPr lang="en-US" sz="2400" dirty="0">
                <a:solidFill>
                  <a:schemeClr val="bg1">
                    <a:lumMod val="65000"/>
                  </a:schemeClr>
                </a:solidFill>
                <a:latin typeface="Montserrat"/>
                <a:ea typeface="Montserrat"/>
                <a:cs typeface="Montserrat"/>
                <a:sym typeface="Montserrat"/>
              </a:rPr>
              <a:t> </a:t>
            </a:r>
            <a:r>
              <a:rPr lang="en-US" sz="2400" dirty="0" smtClean="0">
                <a:solidFill>
                  <a:schemeClr val="bg1">
                    <a:lumMod val="65000"/>
                  </a:schemeClr>
                </a:solidFill>
                <a:latin typeface="Montserrat"/>
                <a:ea typeface="Montserrat"/>
                <a:cs typeface="Montserrat"/>
                <a:sym typeface="Montserrat"/>
              </a:rPr>
              <a:t>1.0</a:t>
            </a:r>
            <a:r>
              <a:rPr lang="en-US" sz="2400" dirty="0" smtClean="0">
                <a:solidFill>
                  <a:srgbClr val="434343"/>
                </a:solidFill>
                <a:latin typeface="Montserrat"/>
                <a:ea typeface="Montserrat"/>
                <a:cs typeface="Montserrat"/>
                <a:sym typeface="Montserrat"/>
              </a:rPr>
              <a:t> is </a:t>
            </a:r>
            <a:r>
              <a:rPr lang="en-US" sz="2400" dirty="0">
                <a:solidFill>
                  <a:srgbClr val="434343"/>
                </a:solidFill>
                <a:latin typeface="Montserrat"/>
                <a:ea typeface="Montserrat"/>
                <a:cs typeface="Montserrat"/>
                <a:sym typeface="Montserrat"/>
              </a:rPr>
              <a:t>the first version of this application. It provides a fast way of searching for content in legal documents, and obtain answers from a very small list of legal questions. Version 1.0 is a valid attempt to solve the problems at hand, but it has the following </a:t>
            </a:r>
            <a:r>
              <a:rPr lang="en-US" sz="2400" dirty="0" smtClean="0">
                <a:solidFill>
                  <a:srgbClr val="434343"/>
                </a:solidFill>
                <a:latin typeface="Montserrat"/>
                <a:ea typeface="Montserrat"/>
                <a:cs typeface="Montserrat"/>
                <a:sym typeface="Montserrat"/>
              </a:rPr>
              <a:t>functional flaws:</a:t>
            </a:r>
            <a:endParaRPr lang="en-US" sz="2400" dirty="0">
              <a:solidFill>
                <a:srgbClr val="434343"/>
              </a:solidFill>
              <a:latin typeface="Montserrat"/>
              <a:ea typeface="Montserrat"/>
              <a:cs typeface="Montserrat"/>
              <a:sym typeface="Montserrat"/>
            </a:endParaRPr>
          </a:p>
        </p:txBody>
      </p:sp>
      <p:sp>
        <p:nvSpPr>
          <p:cNvPr id="214" name="Shape 95"/>
          <p:cNvSpPr txBox="1"/>
          <p:nvPr/>
        </p:nvSpPr>
        <p:spPr>
          <a:xfrm>
            <a:off x="12160560" y="6777648"/>
            <a:ext cx="8749680" cy="615553"/>
          </a:xfrm>
          <a:prstGeom prst="rect">
            <a:avLst/>
          </a:prstGeom>
          <a:noFill/>
          <a:ln>
            <a:noFill/>
          </a:ln>
        </p:spPr>
        <p:txBody>
          <a:bodyPr wrap="square" lIns="0" tIns="0" rIns="0" bIns="0" anchor="t" anchorCtr="0">
            <a:spAutoFit/>
          </a:bodyPr>
          <a:lstStyle/>
          <a:p>
            <a:pPr lvl="0" algn="ctr"/>
            <a:r>
              <a:rPr lang="en-US" sz="4000" dirty="0" err="1" smtClean="0">
                <a:solidFill>
                  <a:srgbClr val="434343"/>
                </a:solidFill>
                <a:latin typeface="Montserrat"/>
                <a:ea typeface="Montserrat"/>
                <a:cs typeface="Montserrat"/>
                <a:sym typeface="Montserrat"/>
              </a:rPr>
              <a:t>Legal</a:t>
            </a:r>
            <a:r>
              <a:rPr lang="en-US" sz="4000" dirty="0" err="1" smtClean="0">
                <a:solidFill>
                  <a:schemeClr val="bg1">
                    <a:lumMod val="65000"/>
                  </a:schemeClr>
                </a:solidFill>
                <a:latin typeface="Montserrat"/>
                <a:ea typeface="Montserrat"/>
                <a:cs typeface="Montserrat"/>
                <a:sym typeface="Montserrat"/>
              </a:rPr>
              <a:t>Wise</a:t>
            </a:r>
            <a:r>
              <a:rPr lang="en-US" sz="4000" dirty="0" smtClean="0">
                <a:solidFill>
                  <a:schemeClr val="bg1">
                    <a:lumMod val="65000"/>
                  </a:schemeClr>
                </a:solidFill>
                <a:latin typeface="Montserrat"/>
                <a:ea typeface="Montserrat"/>
                <a:cs typeface="Montserrat"/>
                <a:sym typeface="Montserrat"/>
              </a:rPr>
              <a:t> 1.0</a:t>
            </a:r>
            <a:endParaRPr lang="en-US" sz="4000" dirty="0">
              <a:solidFill>
                <a:srgbClr val="434343"/>
              </a:solidFill>
              <a:latin typeface="Montserrat"/>
              <a:ea typeface="Montserrat"/>
              <a:cs typeface="Montserrat"/>
              <a:sym typeface="Montserrat"/>
            </a:endParaRPr>
          </a:p>
        </p:txBody>
      </p:sp>
      <p:grpSp>
        <p:nvGrpSpPr>
          <p:cNvPr id="48" name="Group 47"/>
          <p:cNvGrpSpPr/>
          <p:nvPr/>
        </p:nvGrpSpPr>
        <p:grpSpPr>
          <a:xfrm>
            <a:off x="12083256" y="10230776"/>
            <a:ext cx="8904288" cy="1292662"/>
            <a:chOff x="12163425" y="10800425"/>
            <a:chExt cx="8904288" cy="1292662"/>
          </a:xfrm>
        </p:grpSpPr>
        <p:sp>
          <p:nvSpPr>
            <p:cNvPr id="211" name="Shape 95"/>
            <p:cNvSpPr txBox="1"/>
            <p:nvPr/>
          </p:nvSpPr>
          <p:spPr>
            <a:xfrm>
              <a:off x="12163425" y="10800425"/>
              <a:ext cx="8904288" cy="1292662"/>
            </a:xfrm>
            <a:prstGeom prst="rect">
              <a:avLst/>
            </a:prstGeom>
            <a:noFill/>
            <a:ln>
              <a:noFill/>
            </a:ln>
          </p:spPr>
          <p:txBody>
            <a:bodyPr lIns="1188720" tIns="91440" rIns="182880" bIns="91440" anchor="t" anchorCtr="0">
              <a:spAutoFit/>
            </a:bodyPr>
            <a:lstStyle/>
            <a:p>
              <a:pPr lvl="0"/>
              <a:r>
                <a:rPr lang="en-US" sz="2400" b="1" dirty="0" smtClean="0">
                  <a:solidFill>
                    <a:srgbClr val="434343"/>
                  </a:solidFill>
                  <a:latin typeface="Montserrat"/>
                  <a:ea typeface="Montserrat"/>
                  <a:cs typeface="Montserrat"/>
                  <a:sym typeface="Montserrat"/>
                </a:rPr>
                <a:t>Document upload not supported.</a:t>
              </a:r>
              <a:r>
                <a:rPr lang="en-US" sz="2400" dirty="0" smtClean="0">
                  <a:solidFill>
                    <a:srgbClr val="434343"/>
                  </a:solidFill>
                  <a:latin typeface="Montserrat"/>
                  <a:ea typeface="Montserrat"/>
                  <a:cs typeface="Montserrat"/>
                  <a:sym typeface="Montserrat"/>
                </a:rPr>
                <a:t> This limits the automatic growth of the database as only developers can add new legal documents.</a:t>
              </a:r>
              <a:endParaRPr lang="en-US" sz="2400" dirty="0">
                <a:solidFill>
                  <a:srgbClr val="434343"/>
                </a:solidFill>
                <a:latin typeface="Montserrat"/>
                <a:ea typeface="Montserrat"/>
                <a:cs typeface="Montserrat"/>
                <a:sym typeface="Montserrat"/>
              </a:endParaRPr>
            </a:p>
          </p:txBody>
        </p:sp>
        <p:sp>
          <p:nvSpPr>
            <p:cNvPr id="46" name="Cross 45"/>
            <p:cNvSpPr/>
            <p:nvPr/>
          </p:nvSpPr>
          <p:spPr>
            <a:xfrm rot="2642696">
              <a:off x="12479267" y="10989306"/>
              <a:ext cx="443408" cy="404194"/>
            </a:xfrm>
            <a:prstGeom prst="plus">
              <a:avLst>
                <a:gd name="adj" fmla="val 3588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5" name="Group 214"/>
          <p:cNvGrpSpPr/>
          <p:nvPr/>
        </p:nvGrpSpPr>
        <p:grpSpPr>
          <a:xfrm>
            <a:off x="12083256" y="11786605"/>
            <a:ext cx="8904288" cy="1661993"/>
            <a:chOff x="12163425" y="10800425"/>
            <a:chExt cx="8904288" cy="1661993"/>
          </a:xfrm>
        </p:grpSpPr>
        <p:sp>
          <p:nvSpPr>
            <p:cNvPr id="216" name="Shape 95"/>
            <p:cNvSpPr txBox="1"/>
            <p:nvPr/>
          </p:nvSpPr>
          <p:spPr>
            <a:xfrm>
              <a:off x="12163425" y="10800425"/>
              <a:ext cx="8904288" cy="1661993"/>
            </a:xfrm>
            <a:prstGeom prst="rect">
              <a:avLst/>
            </a:prstGeom>
            <a:noFill/>
            <a:ln>
              <a:noFill/>
            </a:ln>
          </p:spPr>
          <p:txBody>
            <a:bodyPr lIns="1188720" tIns="91440" rIns="182880" bIns="91440" anchor="t" anchorCtr="0">
              <a:spAutoFit/>
            </a:bodyPr>
            <a:lstStyle/>
            <a:p>
              <a:pPr lvl="0"/>
              <a:r>
                <a:rPr lang="en-US" sz="2400" b="1" dirty="0" smtClean="0">
                  <a:solidFill>
                    <a:srgbClr val="434343"/>
                  </a:solidFill>
                  <a:latin typeface="Montserrat"/>
                  <a:ea typeface="Montserrat"/>
                  <a:cs typeface="Montserrat"/>
                  <a:sym typeface="Montserrat"/>
                </a:rPr>
                <a:t>No specialized processing of legal documents. </a:t>
              </a:r>
              <a:r>
                <a:rPr lang="en-US" sz="2400" dirty="0" smtClean="0">
                  <a:solidFill>
                    <a:srgbClr val="434343"/>
                  </a:solidFill>
                  <a:latin typeface="Montserrat"/>
                  <a:ea typeface="Montserrat"/>
                  <a:cs typeface="Montserrat"/>
                  <a:sym typeface="Montserrat"/>
                </a:rPr>
                <a:t>Only textual matches within whole documents are considered. No headnotes or question-answer pairs extraction.</a:t>
              </a:r>
              <a:endParaRPr lang="en-US" sz="2400" dirty="0">
                <a:solidFill>
                  <a:srgbClr val="434343"/>
                </a:solidFill>
                <a:latin typeface="Montserrat"/>
                <a:ea typeface="Montserrat"/>
                <a:cs typeface="Montserrat"/>
                <a:sym typeface="Montserrat"/>
              </a:endParaRPr>
            </a:p>
          </p:txBody>
        </p:sp>
        <p:sp>
          <p:nvSpPr>
            <p:cNvPr id="217" name="Cross 216"/>
            <p:cNvSpPr/>
            <p:nvPr/>
          </p:nvSpPr>
          <p:spPr>
            <a:xfrm rot="2642696">
              <a:off x="12479267" y="10989306"/>
              <a:ext cx="443408" cy="404194"/>
            </a:xfrm>
            <a:prstGeom prst="plus">
              <a:avLst>
                <a:gd name="adj" fmla="val 3588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8" name="Group 217"/>
          <p:cNvGrpSpPr/>
          <p:nvPr/>
        </p:nvGrpSpPr>
        <p:grpSpPr>
          <a:xfrm>
            <a:off x="12083256" y="13711765"/>
            <a:ext cx="8904288" cy="1292662"/>
            <a:chOff x="12163425" y="10800425"/>
            <a:chExt cx="8904288" cy="1292662"/>
          </a:xfrm>
        </p:grpSpPr>
        <p:sp>
          <p:nvSpPr>
            <p:cNvPr id="219" name="Shape 95"/>
            <p:cNvSpPr txBox="1"/>
            <p:nvPr/>
          </p:nvSpPr>
          <p:spPr>
            <a:xfrm>
              <a:off x="12163425" y="10800425"/>
              <a:ext cx="8904288" cy="1292662"/>
            </a:xfrm>
            <a:prstGeom prst="rect">
              <a:avLst/>
            </a:prstGeom>
            <a:noFill/>
            <a:ln>
              <a:noFill/>
            </a:ln>
          </p:spPr>
          <p:txBody>
            <a:bodyPr lIns="1188720" tIns="91440" rIns="182880" bIns="91440" anchor="t" anchorCtr="0">
              <a:spAutoFit/>
            </a:bodyPr>
            <a:lstStyle/>
            <a:p>
              <a:pPr lvl="0"/>
              <a:r>
                <a:rPr lang="en-US" sz="2400" b="1" dirty="0" smtClean="0">
                  <a:solidFill>
                    <a:srgbClr val="434343"/>
                  </a:solidFill>
                  <a:latin typeface="Montserrat"/>
                  <a:ea typeface="Montserrat"/>
                  <a:cs typeface="Montserrat"/>
                  <a:sym typeface="Montserrat"/>
                </a:rPr>
                <a:t>No administrative control of registered users. </a:t>
              </a:r>
              <a:r>
                <a:rPr lang="en-US" sz="2400" dirty="0" smtClean="0">
                  <a:solidFill>
                    <a:srgbClr val="434343"/>
                  </a:solidFill>
                  <a:latin typeface="Montserrat"/>
                  <a:ea typeface="Montserrat"/>
                  <a:cs typeface="Montserrat"/>
                  <a:sym typeface="Montserrat"/>
                </a:rPr>
                <a:t>Administrative tasks, such as locking an user, have to be performed by a developer.  </a:t>
              </a:r>
              <a:endParaRPr lang="en-US" sz="2400" dirty="0">
                <a:solidFill>
                  <a:srgbClr val="434343"/>
                </a:solidFill>
                <a:latin typeface="Montserrat"/>
                <a:ea typeface="Montserrat"/>
                <a:cs typeface="Montserrat"/>
                <a:sym typeface="Montserrat"/>
              </a:endParaRPr>
            </a:p>
          </p:txBody>
        </p:sp>
        <p:sp>
          <p:nvSpPr>
            <p:cNvPr id="220" name="Cross 219"/>
            <p:cNvSpPr/>
            <p:nvPr/>
          </p:nvSpPr>
          <p:spPr>
            <a:xfrm rot="2642696">
              <a:off x="12479267" y="10989306"/>
              <a:ext cx="443408" cy="404194"/>
            </a:xfrm>
            <a:prstGeom prst="plus">
              <a:avLst>
                <a:gd name="adj" fmla="val 3588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12083256" y="15267594"/>
            <a:ext cx="8904288" cy="923330"/>
            <a:chOff x="12163425" y="10800425"/>
            <a:chExt cx="8904288" cy="923330"/>
          </a:xfrm>
        </p:grpSpPr>
        <p:sp>
          <p:nvSpPr>
            <p:cNvPr id="222" name="Shape 95"/>
            <p:cNvSpPr txBox="1"/>
            <p:nvPr/>
          </p:nvSpPr>
          <p:spPr>
            <a:xfrm>
              <a:off x="12163425" y="10800425"/>
              <a:ext cx="8904288" cy="923330"/>
            </a:xfrm>
            <a:prstGeom prst="rect">
              <a:avLst/>
            </a:prstGeom>
            <a:noFill/>
            <a:ln>
              <a:noFill/>
            </a:ln>
          </p:spPr>
          <p:txBody>
            <a:bodyPr lIns="1188720" tIns="91440" rIns="182880" bIns="91440" anchor="t" anchorCtr="0">
              <a:spAutoFit/>
            </a:bodyPr>
            <a:lstStyle/>
            <a:p>
              <a:pPr lvl="0"/>
              <a:r>
                <a:rPr lang="en-US" sz="2400" b="1" dirty="0" smtClean="0">
                  <a:solidFill>
                    <a:srgbClr val="434343"/>
                  </a:solidFill>
                  <a:latin typeface="Montserrat"/>
                  <a:ea typeface="Montserrat"/>
                  <a:cs typeface="Montserrat"/>
                  <a:sym typeface="Montserrat"/>
                </a:rPr>
                <a:t>Unclean and unintuitive user interface.</a:t>
              </a:r>
              <a:r>
                <a:rPr lang="en-US" sz="2400" dirty="0" smtClean="0">
                  <a:solidFill>
                    <a:srgbClr val="434343"/>
                  </a:solidFill>
                  <a:latin typeface="Montserrat"/>
                  <a:ea typeface="Montserrat"/>
                  <a:cs typeface="Montserrat"/>
                  <a:sym typeface="Montserrat"/>
                </a:rPr>
                <a:t> Poor design and uneven flow. </a:t>
              </a:r>
              <a:endParaRPr lang="en-US" sz="2400" dirty="0">
                <a:solidFill>
                  <a:srgbClr val="434343"/>
                </a:solidFill>
                <a:latin typeface="Montserrat"/>
                <a:ea typeface="Montserrat"/>
                <a:cs typeface="Montserrat"/>
                <a:sym typeface="Montserrat"/>
              </a:endParaRPr>
            </a:p>
          </p:txBody>
        </p:sp>
        <p:sp>
          <p:nvSpPr>
            <p:cNvPr id="223" name="Cross 222"/>
            <p:cNvSpPr/>
            <p:nvPr/>
          </p:nvSpPr>
          <p:spPr>
            <a:xfrm rot="2642696">
              <a:off x="12479267" y="10989306"/>
              <a:ext cx="443408" cy="404194"/>
            </a:xfrm>
            <a:prstGeom prst="plus">
              <a:avLst>
                <a:gd name="adj" fmla="val 3588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6" name="Shape 95"/>
          <p:cNvSpPr txBox="1"/>
          <p:nvPr/>
        </p:nvSpPr>
        <p:spPr>
          <a:xfrm>
            <a:off x="1315520" y="6932736"/>
            <a:ext cx="8749680" cy="1107996"/>
          </a:xfrm>
          <a:prstGeom prst="rect">
            <a:avLst/>
          </a:prstGeom>
          <a:noFill/>
          <a:ln>
            <a:noFill/>
          </a:ln>
        </p:spPr>
        <p:txBody>
          <a:bodyPr wrap="square" lIns="0" tIns="0" rIns="0" bIns="0" anchor="t" anchorCtr="0">
            <a:spAutoFit/>
          </a:bodyPr>
          <a:lstStyle/>
          <a:p>
            <a:pPr lvl="0"/>
            <a:r>
              <a:rPr lang="en-US" sz="2400" dirty="0" smtClean="0">
                <a:solidFill>
                  <a:srgbClr val="434343"/>
                </a:solidFill>
                <a:latin typeface="Montserrat"/>
                <a:ea typeface="Montserrat"/>
                <a:cs typeface="Montserrat"/>
                <a:sym typeface="Montserrat"/>
              </a:rPr>
              <a:t>The following problems are strictly linked to the daily work of law professionals (lawyers, associates, law students, etc.).</a:t>
            </a:r>
            <a:endParaRPr lang="en-US" sz="2400" dirty="0">
              <a:solidFill>
                <a:srgbClr val="434343"/>
              </a:solidFill>
              <a:latin typeface="Montserrat"/>
              <a:ea typeface="Montserrat"/>
              <a:cs typeface="Montserrat"/>
              <a:sym typeface="Montserrat"/>
            </a:endParaRPr>
          </a:p>
        </p:txBody>
      </p:sp>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8258" y="3884898"/>
            <a:ext cx="2126443" cy="737167"/>
          </a:xfrm>
          <a:prstGeom prst="rect">
            <a:avLst/>
          </a:prstGeom>
        </p:spPr>
      </p:pic>
      <p:sp>
        <p:nvSpPr>
          <p:cNvPr id="254" name="Shape 95"/>
          <p:cNvSpPr txBox="1"/>
          <p:nvPr/>
        </p:nvSpPr>
        <p:spPr>
          <a:xfrm>
            <a:off x="18392307" y="31267864"/>
            <a:ext cx="2213926" cy="1477328"/>
          </a:xfrm>
          <a:prstGeom prst="rect">
            <a:avLst/>
          </a:prstGeom>
          <a:noFill/>
          <a:ln>
            <a:noFill/>
          </a:ln>
        </p:spPr>
        <p:txBody>
          <a:bodyPr wrap="square" lIns="0" tIns="91440" rIns="0" bIns="0" anchor="t" anchorCtr="0">
            <a:spAutoFit/>
          </a:bodyPr>
          <a:lstStyle/>
          <a:p>
            <a:pPr lvl="0"/>
            <a:r>
              <a:rPr lang="en-US" sz="2000" b="1" dirty="0" smtClean="0">
                <a:solidFill>
                  <a:srgbClr val="434343"/>
                </a:solidFill>
                <a:latin typeface="Montserrat"/>
                <a:ea typeface="Montserrat"/>
                <a:cs typeface="Montserrat"/>
                <a:sym typeface="Montserrat"/>
              </a:rPr>
              <a:t>Login </a:t>
            </a:r>
            <a:r>
              <a:rPr lang="en-US" sz="2000" dirty="0" smtClean="0">
                <a:solidFill>
                  <a:srgbClr val="434343"/>
                </a:solidFill>
                <a:latin typeface="Montserrat"/>
                <a:ea typeface="Montserrat"/>
                <a:cs typeface="Montserrat"/>
                <a:sym typeface="Montserrat"/>
              </a:rPr>
              <a:t>page</a:t>
            </a:r>
          </a:p>
          <a:p>
            <a:pPr lvl="0"/>
            <a:endParaRPr lang="en-US" dirty="0">
              <a:solidFill>
                <a:srgbClr val="434343"/>
              </a:solidFill>
              <a:latin typeface="Montserrat"/>
              <a:ea typeface="Montserrat"/>
              <a:cs typeface="Montserrat"/>
              <a:sym typeface="Montserrat"/>
            </a:endParaRPr>
          </a:p>
          <a:p>
            <a:pPr lvl="0"/>
            <a:endParaRPr lang="en-US" dirty="0" smtClean="0">
              <a:solidFill>
                <a:srgbClr val="434343"/>
              </a:solidFill>
              <a:latin typeface="Montserrat"/>
              <a:ea typeface="Montserrat"/>
              <a:cs typeface="Montserrat"/>
              <a:sym typeface="Montserrat"/>
            </a:endParaRPr>
          </a:p>
          <a:p>
            <a:pPr lvl="0"/>
            <a:r>
              <a:rPr lang="en-US" dirty="0" smtClean="0">
                <a:solidFill>
                  <a:srgbClr val="434343"/>
                </a:solidFill>
                <a:latin typeface="Montserrat"/>
                <a:ea typeface="Montserrat"/>
                <a:cs typeface="Montserrat"/>
                <a:sym typeface="Montserrat"/>
              </a:rPr>
              <a:t>Authentication </a:t>
            </a:r>
            <a:r>
              <a:rPr lang="en-US" dirty="0" smtClean="0">
                <a:solidFill>
                  <a:srgbClr val="434343"/>
                </a:solidFill>
                <a:latin typeface="Montserrat"/>
                <a:ea typeface="Montserrat"/>
                <a:cs typeface="Montserrat"/>
                <a:sym typeface="Montserrat"/>
              </a:rPr>
              <a:t>is required in order to access the application.</a:t>
            </a:r>
            <a:endParaRPr lang="en-US" dirty="0">
              <a:solidFill>
                <a:srgbClr val="434343"/>
              </a:solidFill>
              <a:latin typeface="Montserrat"/>
              <a:ea typeface="Montserrat"/>
              <a:cs typeface="Montserrat"/>
              <a:sym typeface="Montserrat"/>
            </a:endParaRPr>
          </a:p>
        </p:txBody>
      </p:sp>
      <p:grpSp>
        <p:nvGrpSpPr>
          <p:cNvPr id="263" name="Group 262"/>
          <p:cNvGrpSpPr/>
          <p:nvPr/>
        </p:nvGrpSpPr>
        <p:grpSpPr>
          <a:xfrm>
            <a:off x="11829748" y="34521050"/>
            <a:ext cx="9157796" cy="6445007"/>
            <a:chOff x="17196342" y="30536561"/>
            <a:chExt cx="9157796" cy="6445007"/>
          </a:xfrm>
        </p:grpSpPr>
        <p:pic>
          <p:nvPicPr>
            <p:cNvPr id="260" name="Picture 259"/>
            <p:cNvPicPr>
              <a:picLocks noChangeAspect="1"/>
            </p:cNvPicPr>
            <p:nvPr/>
          </p:nvPicPr>
          <p:blipFill rotWithShape="1">
            <a:blip r:embed="rId4">
              <a:extLst>
                <a:ext uri="{28A0092B-C50C-407E-A947-70E740481C1C}">
                  <a14:useLocalDpi xmlns:a14="http://schemas.microsoft.com/office/drawing/2010/main" val="0"/>
                </a:ext>
              </a:extLst>
            </a:blip>
            <a:srcRect t="1261"/>
            <a:stretch/>
          </p:blipFill>
          <p:spPr>
            <a:xfrm>
              <a:off x="17196342" y="30536561"/>
              <a:ext cx="5213652" cy="6445007"/>
            </a:xfrm>
            <a:prstGeom prst="rect">
              <a:avLst/>
            </a:prstGeom>
            <a:ln w="38100">
              <a:solidFill>
                <a:schemeClr val="bg1">
                  <a:lumMod val="85000"/>
                </a:schemeClr>
              </a:solidFill>
            </a:ln>
          </p:spPr>
        </p:pic>
        <p:sp>
          <p:nvSpPr>
            <p:cNvPr id="262" name="Shape 95"/>
            <p:cNvSpPr txBox="1"/>
            <p:nvPr/>
          </p:nvSpPr>
          <p:spPr>
            <a:xfrm>
              <a:off x="22898579" y="33013788"/>
              <a:ext cx="3455559" cy="2769989"/>
            </a:xfrm>
            <a:prstGeom prst="rect">
              <a:avLst/>
            </a:prstGeom>
            <a:noFill/>
            <a:ln>
              <a:noFill/>
            </a:ln>
          </p:spPr>
          <p:txBody>
            <a:bodyPr wrap="square" lIns="0" tIns="91440" rIns="0" bIns="0" anchor="t" anchorCtr="0">
              <a:spAutoFit/>
            </a:bodyPr>
            <a:lstStyle>
              <a:defPPr marR="0" lvl="0" algn="l" rtl="0">
                <a:lnSpc>
                  <a:spcPct val="100000"/>
                </a:lnSpc>
                <a:spcBef>
                  <a:spcPts val="0"/>
                </a:spcBef>
                <a:spcAft>
                  <a:spcPts val="0"/>
                </a:spcAft>
              </a:defPPr>
              <a:lvl1pPr>
                <a:defRPr>
                  <a:solidFill>
                    <a:srgbClr val="434343"/>
                  </a:solidFill>
                  <a:latin typeface="Montserrat"/>
                  <a:ea typeface="Montserrat"/>
                  <a:cs typeface="Montserrat"/>
                </a:defRPr>
              </a:lvl1pPr>
            </a:lstStyle>
            <a:p>
              <a:r>
                <a:rPr lang="en-US" sz="2000" b="1" dirty="0" smtClean="0">
                  <a:sym typeface="Montserrat"/>
                </a:rPr>
                <a:t>Search</a:t>
              </a:r>
              <a:r>
                <a:rPr lang="en-US" sz="2000" dirty="0" smtClean="0">
                  <a:sym typeface="Montserrat"/>
                </a:rPr>
                <a:t> </a:t>
              </a:r>
              <a:r>
                <a:rPr lang="en-US" sz="2000" dirty="0" smtClean="0">
                  <a:sym typeface="Montserrat"/>
                </a:rPr>
                <a:t>page</a:t>
              </a:r>
            </a:p>
            <a:p>
              <a:endParaRPr lang="en-US" dirty="0">
                <a:sym typeface="Montserrat"/>
              </a:endParaRPr>
            </a:p>
            <a:p>
              <a:endParaRPr lang="en-US" dirty="0" smtClean="0">
                <a:sym typeface="Montserrat"/>
              </a:endParaRPr>
            </a:p>
            <a:p>
              <a:r>
                <a:rPr lang="en-US" dirty="0" smtClean="0">
                  <a:sym typeface="Montserrat"/>
                </a:rPr>
                <a:t>Here</a:t>
              </a:r>
              <a:r>
                <a:rPr lang="en-US" dirty="0" smtClean="0">
                  <a:sym typeface="Montserrat"/>
                </a:rPr>
                <a:t>, users can ask questions and search legal documents. </a:t>
              </a:r>
              <a:endParaRPr lang="en-US" dirty="0" smtClean="0">
                <a:sym typeface="Montserrat"/>
              </a:endParaRPr>
            </a:p>
            <a:p>
              <a:endParaRPr lang="en-US" dirty="0">
                <a:sym typeface="Montserrat"/>
              </a:endParaRPr>
            </a:p>
            <a:p>
              <a:endParaRPr lang="en-US" dirty="0" smtClean="0">
                <a:sym typeface="Montserrat"/>
              </a:endParaRPr>
            </a:p>
            <a:p>
              <a:r>
                <a:rPr lang="en-US" dirty="0" smtClean="0">
                  <a:sym typeface="Montserrat"/>
                </a:rPr>
                <a:t>In </a:t>
              </a:r>
              <a:r>
                <a:rPr lang="en-US" dirty="0" smtClean="0">
                  <a:sym typeface="Montserrat"/>
                </a:rPr>
                <a:t>this case, a question is asked and the system shows the </a:t>
              </a:r>
              <a:r>
                <a:rPr lang="en-US" dirty="0" smtClean="0">
                  <a:sym typeface="Montserrat"/>
                </a:rPr>
                <a:t>answers </a:t>
              </a:r>
              <a:r>
                <a:rPr lang="en-US" dirty="0" smtClean="0">
                  <a:sym typeface="Montserrat"/>
                </a:rPr>
                <a:t>to the question as well as legal document content that is related to the question subject.</a:t>
              </a:r>
              <a:endParaRPr lang="en-US" dirty="0">
                <a:sym typeface="Montserrat"/>
              </a:endParaRPr>
            </a:p>
          </p:txBody>
        </p:sp>
      </p:grpSp>
      <p:sp>
        <p:nvSpPr>
          <p:cNvPr id="267" name="Shape 95"/>
          <p:cNvSpPr txBox="1"/>
          <p:nvPr/>
        </p:nvSpPr>
        <p:spPr>
          <a:xfrm>
            <a:off x="1210901" y="30839238"/>
            <a:ext cx="9121547" cy="2154436"/>
          </a:xfrm>
          <a:prstGeom prst="rect">
            <a:avLst/>
          </a:prstGeom>
          <a:noFill/>
          <a:ln>
            <a:noFill/>
          </a:ln>
        </p:spPr>
        <p:txBody>
          <a:bodyPr wrap="square" lIns="0" tIns="0" rIns="0" bIns="0" anchor="t" anchorCtr="0">
            <a:spAutoFit/>
          </a:bodyPr>
          <a:lstStyle/>
          <a:p>
            <a:pPr lvl="0"/>
            <a:r>
              <a:rPr lang="en-US" sz="2800" dirty="0" smtClean="0">
                <a:solidFill>
                  <a:srgbClr val="434343"/>
                </a:solidFill>
                <a:latin typeface="Montserrat"/>
                <a:ea typeface="Montserrat"/>
                <a:cs typeface="Montserrat"/>
                <a:sym typeface="Montserrat"/>
              </a:rPr>
              <a:t>Two sunny </a:t>
            </a:r>
            <a:r>
              <a:rPr lang="en-US" sz="2800" dirty="0">
                <a:solidFill>
                  <a:srgbClr val="434343"/>
                </a:solidFill>
                <a:latin typeface="Montserrat"/>
                <a:ea typeface="Montserrat"/>
                <a:cs typeface="Montserrat"/>
                <a:sym typeface="Montserrat"/>
              </a:rPr>
              <a:t>day and one rainy day test cases for each use case were </a:t>
            </a:r>
            <a:r>
              <a:rPr lang="en-US" sz="2800" dirty="0" smtClean="0">
                <a:solidFill>
                  <a:srgbClr val="434343"/>
                </a:solidFill>
                <a:latin typeface="Montserrat"/>
                <a:ea typeface="Montserrat"/>
                <a:cs typeface="Montserrat"/>
                <a:sym typeface="Montserrat"/>
              </a:rPr>
              <a:t>applied for the system test. </a:t>
            </a:r>
            <a:endParaRPr lang="en-US" sz="2800" dirty="0">
              <a:solidFill>
                <a:srgbClr val="434343"/>
              </a:solidFill>
              <a:latin typeface="Montserrat"/>
              <a:ea typeface="Montserrat"/>
              <a:cs typeface="Montserrat"/>
              <a:sym typeface="Montserrat"/>
            </a:endParaRPr>
          </a:p>
          <a:p>
            <a:pPr lvl="0"/>
            <a:endParaRPr lang="en-US" sz="2800" dirty="0">
              <a:solidFill>
                <a:srgbClr val="434343"/>
              </a:solidFill>
              <a:latin typeface="Montserrat"/>
              <a:ea typeface="Montserrat"/>
              <a:cs typeface="Montserrat"/>
              <a:sym typeface="Montserrat"/>
            </a:endParaRPr>
          </a:p>
          <a:p>
            <a:pPr lvl="0"/>
            <a:r>
              <a:rPr lang="en-US" sz="2800" dirty="0">
                <a:solidFill>
                  <a:srgbClr val="434343"/>
                </a:solidFill>
                <a:latin typeface="Montserrat"/>
                <a:ea typeface="Montserrat"/>
                <a:cs typeface="Montserrat"/>
                <a:sym typeface="Montserrat"/>
              </a:rPr>
              <a:t>Below is an example of a sunny day system test case</a:t>
            </a:r>
            <a:r>
              <a:rPr lang="en-US" sz="2800" dirty="0" smtClean="0">
                <a:solidFill>
                  <a:srgbClr val="434343"/>
                </a:solidFill>
                <a:latin typeface="Montserrat"/>
                <a:ea typeface="Montserrat"/>
                <a:cs typeface="Montserrat"/>
                <a:sym typeface="Montserrat"/>
              </a:rPr>
              <a:t>.</a:t>
            </a:r>
            <a:endParaRPr lang="en-US" sz="2800" dirty="0">
              <a:solidFill>
                <a:srgbClr val="434343"/>
              </a:solidFill>
              <a:latin typeface="Montserrat"/>
              <a:ea typeface="Montserrat"/>
              <a:cs typeface="Montserrat"/>
              <a:sym typeface="Montserrat"/>
            </a:endParaRPr>
          </a:p>
        </p:txBody>
      </p:sp>
      <p:graphicFrame>
        <p:nvGraphicFramePr>
          <p:cNvPr id="271" name="Shape 351"/>
          <p:cNvGraphicFramePr/>
          <p:nvPr>
            <p:extLst>
              <p:ext uri="{D42A27DB-BD31-4B8C-83A1-F6EECF244321}">
                <p14:modId xmlns:p14="http://schemas.microsoft.com/office/powerpoint/2010/main" val="3246859916"/>
              </p:ext>
            </p:extLst>
          </p:nvPr>
        </p:nvGraphicFramePr>
        <p:xfrm>
          <a:off x="1104249" y="33678364"/>
          <a:ext cx="9121547" cy="6591300"/>
        </p:xfrm>
        <a:graphic>
          <a:graphicData uri="http://schemas.openxmlformats.org/drawingml/2006/table">
            <a:tbl>
              <a:tblPr>
                <a:noFill/>
              </a:tblPr>
              <a:tblGrid>
                <a:gridCol w="2426555">
                  <a:extLst>
                    <a:ext uri="{9D8B030D-6E8A-4147-A177-3AD203B41FA5}">
                      <a16:colId xmlns:a16="http://schemas.microsoft.com/office/drawing/2014/main" xmlns="" val="20000"/>
                    </a:ext>
                  </a:extLst>
                </a:gridCol>
                <a:gridCol w="6694992">
                  <a:extLst>
                    <a:ext uri="{9D8B030D-6E8A-4147-A177-3AD203B41FA5}">
                      <a16:colId xmlns:a16="http://schemas.microsoft.com/office/drawing/2014/main" xmlns="" val="20001"/>
                    </a:ext>
                  </a:extLst>
                </a:gridCol>
              </a:tblGrid>
              <a:tr h="0">
                <a:tc>
                  <a:txBody>
                    <a:bodyPr/>
                    <a:lstStyle/>
                    <a:p>
                      <a:pPr lvl="0" rtl="0">
                        <a:spcBef>
                          <a:spcPts val="0"/>
                        </a:spcBef>
                        <a:buNone/>
                      </a:pPr>
                      <a:r>
                        <a:rPr lang="en-US" sz="2000" b="1" dirty="0" smtClean="0">
                          <a:solidFill>
                            <a:srgbClr val="FFFFFF"/>
                          </a:solidFill>
                          <a:latin typeface="Montserrat"/>
                          <a:ea typeface="Montserrat"/>
                          <a:cs typeface="Montserrat"/>
                          <a:sym typeface="Montserrat"/>
                        </a:rPr>
                        <a:t>Test Case </a:t>
                      </a:r>
                      <a:r>
                        <a:rPr lang="en-US" sz="2000" b="1" dirty="0" smtClean="0">
                          <a:solidFill>
                            <a:srgbClr val="FFFFFF"/>
                          </a:solidFill>
                          <a:latin typeface="Montserrat"/>
                          <a:ea typeface="Montserrat"/>
                          <a:cs typeface="Montserrat"/>
                          <a:sym typeface="Montserrat"/>
                        </a:rPr>
                        <a:t>Id</a:t>
                      </a:r>
                      <a:endParaRPr lang="en-US" sz="2000" b="1" dirty="0">
                        <a:solidFill>
                          <a:srgbClr val="FFFFFF"/>
                        </a:solidFill>
                        <a:latin typeface="Montserrat"/>
                        <a:ea typeface="Montserrat"/>
                        <a:cs typeface="Montserrat"/>
                        <a:sym typeface="Montserrat"/>
                      </a:endParaRP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rtl="0" fontAlgn="t">
                        <a:spcBef>
                          <a:spcPts val="0"/>
                        </a:spcBef>
                        <a:spcAft>
                          <a:spcPts val="0"/>
                        </a:spcAft>
                      </a:pPr>
                      <a:r>
                        <a:rPr lang="en-US" sz="2000" kern="1200" dirty="0" smtClean="0">
                          <a:solidFill>
                            <a:srgbClr val="434343"/>
                          </a:solidFill>
                          <a:latin typeface="Montserrat"/>
                          <a:ea typeface="Montserrat"/>
                          <a:cs typeface="Montserrat"/>
                        </a:rPr>
                        <a:t>Ask a question 06</a:t>
                      </a:r>
                      <a:endParaRPr lang="en-US" sz="2000" kern="1200" dirty="0">
                        <a:solidFill>
                          <a:srgbClr val="434343"/>
                        </a:solidFill>
                        <a:latin typeface="Montserrat"/>
                        <a:ea typeface="Montserrat"/>
                        <a:cs typeface="Montserra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xmlns="" val="10000"/>
                  </a:ext>
                </a:extLst>
              </a:tr>
              <a:tr h="0">
                <a:tc>
                  <a:txBody>
                    <a:bodyPr/>
                    <a:lstStyle/>
                    <a:p>
                      <a:pPr marL="0" marR="0" lvl="0" indent="0" algn="l" defTabSz="2468880" rtl="0" eaLnBrk="1" fontAlgn="auto" latinLnBrk="0" hangingPunct="1">
                        <a:lnSpc>
                          <a:spcPct val="100000"/>
                        </a:lnSpc>
                        <a:spcBef>
                          <a:spcPts val="0"/>
                        </a:spcBef>
                        <a:spcAft>
                          <a:spcPts val="0"/>
                        </a:spcAft>
                        <a:buClrTx/>
                        <a:buSzTx/>
                        <a:buFontTx/>
                        <a:buNone/>
                        <a:tabLst/>
                        <a:defRPr/>
                      </a:pPr>
                      <a:r>
                        <a:rPr lang="en-US" sz="2000" b="1" dirty="0" smtClean="0">
                          <a:solidFill>
                            <a:srgbClr val="FFFFFF"/>
                          </a:solidFill>
                          <a:latin typeface="Montserrat"/>
                          <a:ea typeface="Montserrat"/>
                          <a:cs typeface="Montserrat"/>
                          <a:sym typeface="Montserrat"/>
                        </a:rPr>
                        <a:t>Test Purpose</a:t>
                      </a:r>
                      <a:endParaRPr lang="en-US" sz="2000" b="1" dirty="0">
                        <a:solidFill>
                          <a:srgbClr val="FFFFFF"/>
                        </a:solidFill>
                        <a:latin typeface="Montserrat"/>
                        <a:ea typeface="Montserrat"/>
                        <a:cs typeface="Montserrat"/>
                        <a:sym typeface="Montserrat"/>
                      </a:endParaRP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rtl="0" fontAlgn="t">
                        <a:spcBef>
                          <a:spcPts val="0"/>
                        </a:spcBef>
                        <a:spcAft>
                          <a:spcPts val="0"/>
                        </a:spcAft>
                      </a:pPr>
                      <a:r>
                        <a:rPr lang="en-US" sz="2000" kern="1200" dirty="0" smtClean="0">
                          <a:solidFill>
                            <a:srgbClr val="434343"/>
                          </a:solidFill>
                          <a:latin typeface="Montserrat"/>
                          <a:ea typeface="Montserrat"/>
                          <a:cs typeface="Montserrat"/>
                        </a:rPr>
                        <a:t>Check if the improved system return a more accurate answer.</a:t>
                      </a:r>
                      <a:endParaRPr lang="en-US" sz="2000" kern="1200" dirty="0">
                        <a:solidFill>
                          <a:srgbClr val="434343"/>
                        </a:solidFill>
                        <a:latin typeface="Montserrat"/>
                        <a:ea typeface="Montserrat"/>
                        <a:cs typeface="Montserra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xmlns="" val="1287357600"/>
                  </a:ext>
                </a:extLst>
              </a:tr>
              <a:tr h="0">
                <a:tc>
                  <a:txBody>
                    <a:bodyPr/>
                    <a:lstStyle/>
                    <a:p>
                      <a:pPr lvl="0" rtl="0">
                        <a:spcBef>
                          <a:spcPts val="0"/>
                        </a:spcBef>
                        <a:buNone/>
                      </a:pPr>
                      <a:r>
                        <a:rPr lang="en-US" sz="2000" b="1" dirty="0">
                          <a:solidFill>
                            <a:srgbClr val="FFFFFF"/>
                          </a:solidFill>
                          <a:latin typeface="Montserrat"/>
                          <a:ea typeface="Montserrat"/>
                          <a:cs typeface="Montserrat"/>
                          <a:sym typeface="Montserrat"/>
                        </a:rPr>
                        <a:t>Test Setup</a:t>
                      </a: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rtl="0" fontAlgn="base">
                        <a:spcBef>
                          <a:spcPts val="0"/>
                        </a:spcBef>
                        <a:spcAft>
                          <a:spcPts val="0"/>
                        </a:spcAft>
                        <a:buFont typeface="+mj-lt"/>
                        <a:buAutoNum type="arabicPeriod"/>
                      </a:pPr>
                      <a:r>
                        <a:rPr lang="en-US" sz="2000" kern="1200" dirty="0" smtClean="0">
                          <a:solidFill>
                            <a:srgbClr val="434343"/>
                          </a:solidFill>
                          <a:latin typeface="Montserrat"/>
                          <a:ea typeface="Montserrat"/>
                          <a:cs typeface="Montserrat"/>
                        </a:rPr>
                        <a:t> </a:t>
                      </a:r>
                      <a:r>
                        <a:rPr lang="en-US" sz="2000" kern="1200" dirty="0" smtClean="0">
                          <a:solidFill>
                            <a:srgbClr val="434343"/>
                          </a:solidFill>
                          <a:latin typeface="Montserrat"/>
                          <a:ea typeface="Montserrat"/>
                          <a:cs typeface="Montserrat"/>
                        </a:rPr>
                        <a:t>Go to search page.</a:t>
                      </a:r>
                    </a:p>
                    <a:p>
                      <a:pPr rtl="0" fontAlgn="base">
                        <a:spcBef>
                          <a:spcPts val="0"/>
                        </a:spcBef>
                        <a:spcAft>
                          <a:spcPts val="0"/>
                        </a:spcAft>
                        <a:buFont typeface="+mj-lt"/>
                        <a:buAutoNum type="arabicPeriod"/>
                      </a:pPr>
                      <a:r>
                        <a:rPr lang="en-US" sz="2000" kern="1200" dirty="0" smtClean="0">
                          <a:solidFill>
                            <a:srgbClr val="434343"/>
                          </a:solidFill>
                          <a:latin typeface="Montserrat"/>
                          <a:ea typeface="Montserrat"/>
                          <a:cs typeface="Montserrat"/>
                        </a:rPr>
                        <a:t>Enter question “What is the right of appeal?”</a:t>
                      </a:r>
                    </a:p>
                    <a:p>
                      <a:pPr rtl="0" fontAlgn="base">
                        <a:spcBef>
                          <a:spcPts val="0"/>
                        </a:spcBef>
                        <a:spcAft>
                          <a:spcPts val="0"/>
                        </a:spcAft>
                        <a:buFont typeface="+mj-lt"/>
                        <a:buAutoNum type="arabicPeriod"/>
                      </a:pPr>
                      <a:r>
                        <a:rPr lang="en-US" sz="2000" kern="1200" dirty="0" smtClean="0">
                          <a:solidFill>
                            <a:srgbClr val="434343"/>
                          </a:solidFill>
                          <a:latin typeface="Montserrat"/>
                          <a:ea typeface="Montserrat"/>
                          <a:cs typeface="Montserrat"/>
                        </a:rPr>
                        <a:t>Click “Search” button.</a:t>
                      </a:r>
                      <a:endParaRPr lang="en-US" sz="2000" kern="1200" dirty="0" smtClean="0">
                        <a:solidFill>
                          <a:srgbClr val="434343"/>
                        </a:solidFill>
                        <a:latin typeface="Montserrat"/>
                        <a:ea typeface="Montserrat"/>
                        <a:cs typeface="Montserra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xmlns="" val="10001"/>
                  </a:ext>
                </a:extLst>
              </a:tr>
              <a:tr h="0">
                <a:tc>
                  <a:txBody>
                    <a:bodyPr/>
                    <a:lstStyle/>
                    <a:p>
                      <a:pPr lvl="0" rtl="0">
                        <a:spcBef>
                          <a:spcPts val="0"/>
                        </a:spcBef>
                        <a:buNone/>
                      </a:pPr>
                      <a:r>
                        <a:rPr lang="en-US" sz="2000" b="1" dirty="0">
                          <a:solidFill>
                            <a:srgbClr val="FFFFFF"/>
                          </a:solidFill>
                          <a:latin typeface="Montserrat"/>
                          <a:ea typeface="Montserrat"/>
                          <a:cs typeface="Montserrat"/>
                          <a:sym typeface="Montserrat"/>
                        </a:rPr>
                        <a:t>Test </a:t>
                      </a:r>
                      <a:r>
                        <a:rPr lang="en-US" sz="2000" b="1" dirty="0" smtClean="0">
                          <a:solidFill>
                            <a:srgbClr val="FFFFFF"/>
                          </a:solidFill>
                          <a:latin typeface="Montserrat"/>
                          <a:ea typeface="Montserrat"/>
                          <a:cs typeface="Montserrat"/>
                          <a:sym typeface="Montserrat"/>
                        </a:rPr>
                        <a:t>Output</a:t>
                      </a:r>
                      <a:endParaRPr lang="en-US" sz="2000" b="1" dirty="0">
                        <a:solidFill>
                          <a:srgbClr val="FFFFFF"/>
                        </a:solidFill>
                        <a:latin typeface="Montserrat"/>
                        <a:ea typeface="Montserrat"/>
                        <a:cs typeface="Montserrat"/>
                        <a:sym typeface="Montserrat"/>
                      </a:endParaRP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marL="0" indent="0" algn="l" defTabSz="2468880" rtl="0" eaLnBrk="1" fontAlgn="base" latinLnBrk="0" hangingPunct="1">
                        <a:spcBef>
                          <a:spcPts val="0"/>
                        </a:spcBef>
                        <a:spcAft>
                          <a:spcPts val="0"/>
                        </a:spcAft>
                        <a:buFont typeface="+mj-lt"/>
                        <a:buNone/>
                      </a:pPr>
                      <a:r>
                        <a:rPr lang="en-US" sz="2000" kern="1200" dirty="0" smtClean="0">
                          <a:solidFill>
                            <a:srgbClr val="434343"/>
                          </a:solidFill>
                          <a:latin typeface="Montserrat"/>
                          <a:ea typeface="Montserrat"/>
                          <a:cs typeface="Montserrat"/>
                        </a:rPr>
                        <a:t>Number Found: 8</a:t>
                      </a:r>
                    </a:p>
                    <a:p>
                      <a:pPr marL="0" indent="0" algn="l" defTabSz="2468880" rtl="0" eaLnBrk="1" fontAlgn="base" latinLnBrk="0" hangingPunct="1">
                        <a:spcBef>
                          <a:spcPts val="0"/>
                        </a:spcBef>
                        <a:spcAft>
                          <a:spcPts val="0"/>
                        </a:spcAft>
                        <a:buFont typeface="+mj-lt"/>
                        <a:buNone/>
                      </a:pPr>
                      <a:r>
                        <a:rPr lang="en-US" sz="2000" kern="1200" dirty="0" err="1" smtClean="0">
                          <a:solidFill>
                            <a:srgbClr val="434343"/>
                          </a:solidFill>
                          <a:latin typeface="Montserrat"/>
                          <a:ea typeface="Montserrat"/>
                          <a:cs typeface="Montserrat"/>
                        </a:rPr>
                        <a:t>Key:id</a:t>
                      </a:r>
                      <a:endParaRPr lang="en-US" sz="2000" kern="1200" dirty="0" smtClean="0">
                        <a:solidFill>
                          <a:srgbClr val="434343"/>
                        </a:solidFill>
                        <a:latin typeface="Montserrat"/>
                        <a:ea typeface="Montserrat"/>
                        <a:cs typeface="Montserrat"/>
                      </a:endParaRPr>
                    </a:p>
                    <a:p>
                      <a:pPr marL="0" indent="0" algn="l" defTabSz="2468880" rtl="0" eaLnBrk="1" fontAlgn="base" latinLnBrk="0" hangingPunct="1">
                        <a:spcBef>
                          <a:spcPts val="0"/>
                        </a:spcBef>
                        <a:spcAft>
                          <a:spcPts val="0"/>
                        </a:spcAft>
                        <a:buFont typeface="+mj-lt"/>
                        <a:buNone/>
                      </a:pPr>
                      <a:r>
                        <a:rPr lang="en-US" sz="2000" kern="1200" dirty="0" smtClean="0">
                          <a:solidFill>
                            <a:srgbClr val="434343"/>
                          </a:solidFill>
                          <a:latin typeface="Montserrat"/>
                          <a:ea typeface="Montserrat"/>
                          <a:cs typeface="Montserrat"/>
                        </a:rPr>
                        <a:t>Value:42</a:t>
                      </a:r>
                    </a:p>
                    <a:p>
                      <a:pPr marL="0" indent="0" algn="l" defTabSz="2468880" rtl="0" eaLnBrk="1" fontAlgn="base" latinLnBrk="0" hangingPunct="1">
                        <a:spcBef>
                          <a:spcPts val="0"/>
                        </a:spcBef>
                        <a:spcAft>
                          <a:spcPts val="0"/>
                        </a:spcAft>
                        <a:buFont typeface="+mj-lt"/>
                        <a:buNone/>
                      </a:pPr>
                      <a:endParaRPr lang="en-US" sz="2000" kern="1200" dirty="0" smtClean="0">
                        <a:solidFill>
                          <a:srgbClr val="434343"/>
                        </a:solidFill>
                        <a:latin typeface="Montserrat"/>
                        <a:ea typeface="Montserrat"/>
                        <a:cs typeface="Montserrat"/>
                      </a:endParaRPr>
                    </a:p>
                    <a:p>
                      <a:pPr marL="0" indent="0" algn="l" defTabSz="2468880" rtl="0" eaLnBrk="1" fontAlgn="base" latinLnBrk="0" hangingPunct="1">
                        <a:spcBef>
                          <a:spcPts val="0"/>
                        </a:spcBef>
                        <a:spcAft>
                          <a:spcPts val="0"/>
                        </a:spcAft>
                        <a:buFont typeface="+mj-lt"/>
                        <a:buNone/>
                      </a:pPr>
                      <a:r>
                        <a:rPr lang="en-US" sz="2000" kern="1200" dirty="0" err="1" smtClean="0">
                          <a:solidFill>
                            <a:srgbClr val="434343"/>
                          </a:solidFill>
                          <a:latin typeface="Montserrat"/>
                          <a:ea typeface="Montserrat"/>
                          <a:cs typeface="Montserrat"/>
                        </a:rPr>
                        <a:t>Key:body</a:t>
                      </a:r>
                      <a:endParaRPr lang="en-US" sz="2000" kern="1200" dirty="0" smtClean="0">
                        <a:solidFill>
                          <a:srgbClr val="434343"/>
                        </a:solidFill>
                        <a:latin typeface="Montserrat"/>
                        <a:ea typeface="Montserrat"/>
                        <a:cs typeface="Montserrat"/>
                      </a:endParaRPr>
                    </a:p>
                    <a:p>
                      <a:pPr marL="0" indent="0" algn="l" defTabSz="2468880" rtl="0" eaLnBrk="1" fontAlgn="base" latinLnBrk="0" hangingPunct="1">
                        <a:spcBef>
                          <a:spcPts val="0"/>
                        </a:spcBef>
                        <a:spcAft>
                          <a:spcPts val="0"/>
                        </a:spcAft>
                        <a:buFont typeface="+mj-lt"/>
                        <a:buNone/>
                      </a:pPr>
                      <a:r>
                        <a:rPr lang="en-US" sz="2000" kern="1200" dirty="0" smtClean="0">
                          <a:solidFill>
                            <a:srgbClr val="434343"/>
                          </a:solidFill>
                          <a:latin typeface="Montserrat"/>
                          <a:ea typeface="Montserrat"/>
                          <a:cs typeface="Montserrat"/>
                        </a:rPr>
                        <a:t>value:HN1 The right of appeal is had only when granted by constitutional or statutory provision. …</a:t>
                      </a:r>
                    </a:p>
                    <a:p>
                      <a:pPr marL="0" indent="0" algn="l" defTabSz="2468880" rtl="0" eaLnBrk="1" fontAlgn="base" latinLnBrk="0" hangingPunct="1">
                        <a:spcBef>
                          <a:spcPts val="0"/>
                        </a:spcBef>
                        <a:spcAft>
                          <a:spcPts val="0"/>
                        </a:spcAft>
                        <a:buFont typeface="+mj-lt"/>
                        <a:buNone/>
                      </a:pPr>
                      <a:r>
                        <a:rPr lang="en-US" sz="2000" kern="1200" dirty="0" smtClean="0">
                          <a:solidFill>
                            <a:srgbClr val="434343"/>
                          </a:solidFill>
                          <a:latin typeface="Montserrat"/>
                          <a:ea typeface="Montserrat"/>
                          <a:cs typeface="Montserrat"/>
                        </a:rPr>
                        <a:t>...</a:t>
                      </a:r>
                      <a:endParaRPr lang="en-US" sz="2000" kern="1200" dirty="0" smtClean="0">
                        <a:solidFill>
                          <a:srgbClr val="434343"/>
                        </a:solidFill>
                        <a:latin typeface="Montserrat"/>
                        <a:ea typeface="Montserrat"/>
                        <a:cs typeface="Montserra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xmlns="" val="10002"/>
                  </a:ext>
                </a:extLst>
              </a:tr>
              <a:tr h="996950">
                <a:tc rowSpan="2">
                  <a:txBody>
                    <a:bodyPr/>
                    <a:lstStyle/>
                    <a:p>
                      <a:pPr lvl="0" rtl="0">
                        <a:spcBef>
                          <a:spcPts val="0"/>
                        </a:spcBef>
                        <a:buNone/>
                      </a:pPr>
                      <a:r>
                        <a:rPr lang="en-US" sz="2000" b="1" dirty="0">
                          <a:solidFill>
                            <a:srgbClr val="FFFFFF"/>
                          </a:solidFill>
                          <a:latin typeface="Montserrat"/>
                          <a:ea typeface="Montserrat"/>
                          <a:cs typeface="Montserrat"/>
                          <a:sym typeface="Montserrat"/>
                        </a:rPr>
                        <a:t>Expected Output</a:t>
                      </a:r>
                    </a:p>
                  </a:txBody>
                  <a:tcPr marL="63500" marR="63500" marT="63500" marB="635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r>
                        <a:rPr lang="en-US" sz="2000" kern="1200" dirty="0" smtClean="0">
                          <a:solidFill>
                            <a:srgbClr val="434343"/>
                          </a:solidFill>
                          <a:latin typeface="Montserrat"/>
                          <a:ea typeface="Montserrat"/>
                          <a:cs typeface="Montserrat"/>
                        </a:rPr>
                        <a:t>A number of ranked results listed with the id of #42 as the first answer. The answers are from the head notes part of each indexed legal case instead of the whole document.</a:t>
                      </a:r>
                      <a:endParaRPr lang="en-US" sz="2000" kern="1200" dirty="0" smtClean="0">
                        <a:solidFill>
                          <a:srgbClr val="434343"/>
                        </a:solidFill>
                        <a:latin typeface="Montserrat"/>
                        <a:ea typeface="Montserrat"/>
                        <a:cs typeface="Montserra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xmlns="" val="10003"/>
                  </a:ext>
                </a:extLst>
              </a:tr>
              <a:tr h="0">
                <a:tc vMerge="1">
                  <a:txBody>
                    <a:bodyPr/>
                    <a:lstStyle/>
                    <a:p>
                      <a:pPr lvl="0" rtl="0">
                        <a:spcBef>
                          <a:spcPts val="0"/>
                        </a:spcBef>
                        <a:buNone/>
                      </a:pPr>
                      <a:endParaRPr lang="en-US" sz="1200" b="1" dirty="0">
                        <a:solidFill>
                          <a:srgbClr val="FFFFFF"/>
                        </a:solidFill>
                        <a:latin typeface="Montserrat"/>
                        <a:ea typeface="Montserrat"/>
                        <a:cs typeface="Montserrat"/>
                        <a:sym typeface="Montserrat"/>
                      </a:endParaRPr>
                    </a:p>
                  </a:txBody>
                  <a:tcPr marL="63500" marR="63500" marT="63500" marB="63500">
                    <a:lnL w="76200" cap="flat" cmpd="sng">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solidFill>
                        <a:srgbClr val="FFFFFF"/>
                      </a:solidFill>
                      <a:prstDash val="solid"/>
                      <a:round/>
                      <a:headEnd type="none" w="med" len="med"/>
                      <a:tailEnd type="none" w="med" len="med"/>
                    </a:lnT>
                    <a:lnB w="76200" cap="flat" cmpd="sng">
                      <a:solidFill>
                        <a:srgbClr val="FFFFFF"/>
                      </a:solidFill>
                      <a:prstDash val="solid"/>
                      <a:round/>
                      <a:headEnd type="none" w="med" len="med"/>
                      <a:tailEnd type="none" w="med" len="med"/>
                    </a:lnB>
                    <a:solidFill>
                      <a:srgbClr val="6AA84F"/>
                    </a:solidFill>
                  </a:tcPr>
                </a:tc>
                <a:tc>
                  <a:txBody>
                    <a:bodyPr/>
                    <a:lstStyle/>
                    <a:p>
                      <a:pPr marL="0" marR="0" indent="0" algn="l" defTabSz="2468880" rtl="0" eaLnBrk="1" fontAlgn="auto" latinLnBrk="0" hangingPunct="1">
                        <a:lnSpc>
                          <a:spcPct val="100000"/>
                        </a:lnSpc>
                        <a:spcBef>
                          <a:spcPts val="0"/>
                        </a:spcBef>
                        <a:spcAft>
                          <a:spcPts val="0"/>
                        </a:spcAft>
                        <a:buClrTx/>
                        <a:buSzTx/>
                        <a:buFontTx/>
                        <a:buNone/>
                        <a:tabLst/>
                        <a:defRPr/>
                      </a:pPr>
                      <a:endParaRPr lang="en-US" sz="2000" kern="1200" dirty="0" smtClean="0">
                        <a:solidFill>
                          <a:srgbClr val="434343"/>
                        </a:solidFill>
                        <a:latin typeface="Montserrat"/>
                        <a:ea typeface="Montserrat"/>
                        <a:cs typeface="Montserrat"/>
                      </a:endParaRPr>
                    </a:p>
                  </a:txBody>
                  <a:tcPr marL="66675" marR="66675" marT="66675" marB="6667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769012671"/>
                  </a:ext>
                </a:extLst>
              </a:tr>
            </a:tbl>
          </a:graphicData>
        </a:graphic>
      </p:graphicFrame>
      <p:sp>
        <p:nvSpPr>
          <p:cNvPr id="279" name="Shape 95"/>
          <p:cNvSpPr txBox="1"/>
          <p:nvPr/>
        </p:nvSpPr>
        <p:spPr>
          <a:xfrm>
            <a:off x="22659725" y="30831721"/>
            <a:ext cx="8977992" cy="6032421"/>
          </a:xfrm>
          <a:prstGeom prst="rect">
            <a:avLst/>
          </a:prstGeom>
          <a:noFill/>
          <a:ln>
            <a:noFill/>
          </a:ln>
        </p:spPr>
        <p:txBody>
          <a:bodyPr wrap="square" lIns="0" tIns="0" rIns="0" bIns="0" anchor="t" anchorCtr="0">
            <a:spAutoFit/>
          </a:bodyPr>
          <a:lstStyle/>
          <a:p>
            <a:r>
              <a:rPr lang="en-US" sz="2800" dirty="0" err="1" smtClean="0">
                <a:solidFill>
                  <a:srgbClr val="434343"/>
                </a:solidFill>
                <a:latin typeface="Montserrat"/>
                <a:ea typeface="Montserrat"/>
                <a:cs typeface="Montserrat"/>
                <a:sym typeface="Montserrat"/>
              </a:rPr>
              <a:t>Legal</a:t>
            </a:r>
            <a:r>
              <a:rPr lang="en-US" sz="2800" dirty="0" err="1" smtClean="0">
                <a:solidFill>
                  <a:srgbClr val="FF0000"/>
                </a:solidFill>
                <a:latin typeface="Montserrat"/>
                <a:ea typeface="Montserrat"/>
                <a:cs typeface="Montserrat"/>
                <a:sym typeface="Montserrat"/>
              </a:rPr>
              <a:t>Wise</a:t>
            </a:r>
            <a:r>
              <a:rPr lang="en-US" sz="2800" dirty="0" smtClean="0">
                <a:solidFill>
                  <a:srgbClr val="FF0000"/>
                </a:solidFill>
                <a:latin typeface="Montserrat"/>
                <a:ea typeface="Montserrat"/>
                <a:cs typeface="Montserrat"/>
                <a:sym typeface="Montserrat"/>
              </a:rPr>
              <a:t> 2.0</a:t>
            </a:r>
            <a:r>
              <a:rPr lang="en-US" sz="2800" dirty="0" smtClean="0">
                <a:solidFill>
                  <a:srgbClr val="434343"/>
                </a:solidFill>
                <a:latin typeface="Montserrat"/>
                <a:ea typeface="Montserrat"/>
                <a:cs typeface="Montserrat"/>
                <a:sym typeface="Montserrat"/>
              </a:rPr>
              <a:t> </a:t>
            </a:r>
            <a:r>
              <a:rPr lang="en-US" sz="2400" dirty="0" smtClean="0">
                <a:solidFill>
                  <a:srgbClr val="434343"/>
                </a:solidFill>
                <a:latin typeface="Montserrat"/>
                <a:ea typeface="Montserrat"/>
                <a:cs typeface="Montserrat"/>
                <a:sym typeface="Montserrat"/>
              </a:rPr>
              <a:t>is a user-friendly web application that </a:t>
            </a:r>
            <a:r>
              <a:rPr lang="en-US" sz="2400" dirty="0">
                <a:solidFill>
                  <a:srgbClr val="434343"/>
                </a:solidFill>
                <a:latin typeface="Montserrat"/>
                <a:ea typeface="Montserrat"/>
                <a:cs typeface="Montserrat"/>
                <a:sym typeface="Montserrat"/>
              </a:rPr>
              <a:t>answers legal questions using artificial intelligence technologies. It does not only “search” the legal question, but also </a:t>
            </a:r>
            <a:r>
              <a:rPr lang="en-US" sz="2400" dirty="0" smtClean="0">
                <a:solidFill>
                  <a:srgbClr val="434343"/>
                </a:solidFill>
                <a:latin typeface="Montserrat"/>
                <a:ea typeface="Montserrat"/>
                <a:cs typeface="Montserrat"/>
                <a:sym typeface="Montserrat"/>
              </a:rPr>
              <a:t>“</a:t>
            </a:r>
            <a:r>
              <a:rPr lang="en-US" sz="2400" dirty="0">
                <a:solidFill>
                  <a:srgbClr val="434343"/>
                </a:solidFill>
                <a:latin typeface="Montserrat"/>
                <a:ea typeface="Montserrat"/>
                <a:cs typeface="Montserrat"/>
                <a:sym typeface="Montserrat"/>
              </a:rPr>
              <a:t>answer” the legal question like a human answers questions</a:t>
            </a:r>
            <a:r>
              <a:rPr lang="en-US" sz="2400" dirty="0" smtClean="0">
                <a:solidFill>
                  <a:srgbClr val="434343"/>
                </a:solidFill>
                <a:latin typeface="Montserrat"/>
                <a:ea typeface="Montserrat"/>
                <a:cs typeface="Montserrat"/>
                <a:sym typeface="Montserrat"/>
              </a:rPr>
              <a:t>.</a:t>
            </a:r>
          </a:p>
          <a:p>
            <a:endParaRPr lang="en-US" sz="2400" dirty="0">
              <a:solidFill>
                <a:srgbClr val="434343"/>
              </a:solidFill>
              <a:latin typeface="Montserrat"/>
              <a:ea typeface="Montserrat"/>
              <a:cs typeface="Montserrat"/>
              <a:sym typeface="Montserrat"/>
            </a:endParaRPr>
          </a:p>
          <a:p>
            <a:r>
              <a:rPr lang="en-US" sz="2400" dirty="0" smtClean="0">
                <a:solidFill>
                  <a:srgbClr val="434343"/>
                </a:solidFill>
                <a:latin typeface="Montserrat"/>
                <a:ea typeface="Montserrat"/>
                <a:cs typeface="Montserrat"/>
                <a:sym typeface="Montserrat"/>
              </a:rPr>
              <a:t>It also </a:t>
            </a:r>
            <a:r>
              <a:rPr lang="en-US" sz="2400" dirty="0" smtClean="0">
                <a:solidFill>
                  <a:srgbClr val="434343"/>
                </a:solidFill>
                <a:latin typeface="Montserrat"/>
                <a:ea typeface="Montserrat"/>
                <a:cs typeface="Montserrat"/>
                <a:sym typeface="Montserrat"/>
              </a:rPr>
              <a:t>provides an automated process to upload and </a:t>
            </a:r>
            <a:r>
              <a:rPr lang="en-US" sz="2400" dirty="0" smtClean="0">
                <a:solidFill>
                  <a:srgbClr val="434343"/>
                </a:solidFill>
                <a:latin typeface="Montserrat"/>
                <a:ea typeface="Montserrat"/>
                <a:cs typeface="Montserrat"/>
                <a:sym typeface="Montserrat"/>
              </a:rPr>
              <a:t>index legal </a:t>
            </a:r>
            <a:r>
              <a:rPr lang="en-US" sz="2400" dirty="0" smtClean="0">
                <a:solidFill>
                  <a:srgbClr val="434343"/>
                </a:solidFill>
                <a:latin typeface="Montserrat"/>
                <a:ea typeface="Montserrat"/>
                <a:cs typeface="Montserrat"/>
                <a:sym typeface="Montserrat"/>
              </a:rPr>
              <a:t>documents, which will then be shared with law professionals based on the content of these documents. </a:t>
            </a:r>
            <a:endParaRPr lang="en-US" sz="2400" dirty="0" smtClean="0">
              <a:solidFill>
                <a:srgbClr val="434343"/>
              </a:solidFill>
              <a:latin typeface="Montserrat"/>
              <a:ea typeface="Montserrat"/>
              <a:cs typeface="Montserrat"/>
              <a:sym typeface="Montserrat"/>
            </a:endParaRPr>
          </a:p>
          <a:p>
            <a:endParaRPr lang="en-US" sz="2400" dirty="0">
              <a:solidFill>
                <a:srgbClr val="434343"/>
              </a:solidFill>
              <a:latin typeface="Montserrat"/>
              <a:ea typeface="Montserrat"/>
              <a:cs typeface="Montserrat"/>
              <a:sym typeface="Montserrat"/>
            </a:endParaRPr>
          </a:p>
          <a:p>
            <a:r>
              <a:rPr lang="en-US" sz="2400" dirty="0">
                <a:solidFill>
                  <a:srgbClr val="434343"/>
                </a:solidFill>
                <a:latin typeface="Montserrat"/>
                <a:ea typeface="Montserrat"/>
                <a:cs typeface="Montserrat"/>
                <a:sym typeface="Montserrat"/>
              </a:rPr>
              <a:t>Our web application allows the registered users to search big databases and retrieve answers in just a few seconds, which makes the valuable time of our legal professionals more profitable.</a:t>
            </a:r>
          </a:p>
          <a:p>
            <a:endParaRPr lang="en-US" sz="2800" dirty="0">
              <a:solidFill>
                <a:srgbClr val="434343"/>
              </a:solidFill>
              <a:latin typeface="Montserrat"/>
              <a:ea typeface="Montserrat"/>
              <a:cs typeface="Montserrat"/>
              <a:sym typeface="Montserrat"/>
            </a:endParaRPr>
          </a:p>
        </p:txBody>
      </p:sp>
      <p:grpSp>
        <p:nvGrpSpPr>
          <p:cNvPr id="283" name="Group 282"/>
          <p:cNvGrpSpPr/>
          <p:nvPr/>
        </p:nvGrpSpPr>
        <p:grpSpPr>
          <a:xfrm>
            <a:off x="22633916" y="37902377"/>
            <a:ext cx="8995198" cy="1718781"/>
            <a:chOff x="22713783" y="36582037"/>
            <a:chExt cx="8995198" cy="1718781"/>
          </a:xfrm>
        </p:grpSpPr>
        <p:sp>
          <p:nvSpPr>
            <p:cNvPr id="281" name="Shape 95"/>
            <p:cNvSpPr txBox="1"/>
            <p:nvPr/>
          </p:nvSpPr>
          <p:spPr>
            <a:xfrm>
              <a:off x="22713783" y="36582037"/>
              <a:ext cx="8977992" cy="1169551"/>
            </a:xfrm>
            <a:prstGeom prst="rect">
              <a:avLst/>
            </a:prstGeom>
            <a:noFill/>
            <a:ln>
              <a:noFill/>
            </a:ln>
          </p:spPr>
          <p:txBody>
            <a:bodyPr wrap="square" lIns="0" tIns="0" rIns="0" bIns="0" anchor="t" anchorCtr="0">
              <a:spAutoFit/>
            </a:bodyPr>
            <a:lstStyle/>
            <a:p>
              <a:pPr lvl="0" algn="ctr"/>
              <a:r>
                <a:rPr lang="en-US" sz="2800" b="1" dirty="0" smtClean="0">
                  <a:solidFill>
                    <a:srgbClr val="434343"/>
                  </a:solidFill>
                  <a:latin typeface="Montserrat"/>
                  <a:ea typeface="Montserrat"/>
                  <a:cs typeface="Montserrat"/>
                  <a:sym typeface="Montserrat"/>
                </a:rPr>
                <a:t>To test drive our system</a:t>
              </a:r>
              <a:r>
                <a:rPr lang="en-US" sz="2800" dirty="0" smtClean="0">
                  <a:solidFill>
                    <a:srgbClr val="434343"/>
                  </a:solidFill>
                  <a:latin typeface="Montserrat"/>
                  <a:ea typeface="Montserrat"/>
                  <a:cs typeface="Montserrat"/>
                  <a:sym typeface="Montserrat"/>
                </a:rPr>
                <a:t>, </a:t>
              </a:r>
            </a:p>
            <a:p>
              <a:pPr lvl="0" algn="ctr"/>
              <a:r>
                <a:rPr lang="en-US" sz="2400" dirty="0" smtClean="0">
                  <a:solidFill>
                    <a:srgbClr val="434343"/>
                  </a:solidFill>
                  <a:latin typeface="Montserrat"/>
                  <a:ea typeface="Montserrat"/>
                  <a:cs typeface="Montserrat"/>
                  <a:sym typeface="Montserrat"/>
                </a:rPr>
                <a:t>Ask one of our developers for a trial user, and then just navigate to the following URL and start searching:</a:t>
              </a:r>
            </a:p>
          </p:txBody>
        </p:sp>
        <p:sp>
          <p:nvSpPr>
            <p:cNvPr id="282" name="Shape 95"/>
            <p:cNvSpPr txBox="1"/>
            <p:nvPr/>
          </p:nvSpPr>
          <p:spPr>
            <a:xfrm>
              <a:off x="22730989" y="37869931"/>
              <a:ext cx="8977992" cy="430887"/>
            </a:xfrm>
            <a:prstGeom prst="rect">
              <a:avLst/>
            </a:prstGeom>
            <a:noFill/>
            <a:ln>
              <a:noFill/>
            </a:ln>
          </p:spPr>
          <p:txBody>
            <a:bodyPr wrap="square" lIns="0" tIns="0" rIns="0" bIns="0" anchor="t" anchorCtr="0">
              <a:spAutoFit/>
            </a:bodyPr>
            <a:lstStyle/>
            <a:p>
              <a:pPr lvl="0" algn="ctr"/>
              <a:r>
                <a:rPr lang="en-US" sz="2800" dirty="0">
                  <a:solidFill>
                    <a:srgbClr val="4A86E8"/>
                  </a:solidFill>
                  <a:latin typeface="Montserrat"/>
                  <a:ea typeface="Montserrat"/>
                  <a:cs typeface="Montserrat"/>
                  <a:sym typeface="Montserrat"/>
                </a:rPr>
                <a:t>http://legalwise2ui.mybluemix.net/</a:t>
              </a:r>
              <a:endParaRPr lang="en-US" sz="2800" dirty="0" smtClean="0">
                <a:solidFill>
                  <a:srgbClr val="4A86E8"/>
                </a:solidFill>
                <a:latin typeface="Montserrat"/>
                <a:ea typeface="Montserrat"/>
                <a:cs typeface="Montserrat"/>
                <a:sym typeface="Montserrat"/>
              </a:endParaRPr>
            </a:p>
          </p:txBody>
        </p:sp>
      </p:grpSp>
      <p:sp>
        <p:nvSpPr>
          <p:cNvPr id="284" name="Shape 243"/>
          <p:cNvSpPr/>
          <p:nvPr/>
        </p:nvSpPr>
        <p:spPr>
          <a:xfrm>
            <a:off x="25393539" y="40088541"/>
            <a:ext cx="3475952" cy="738664"/>
          </a:xfrm>
          <a:prstGeom prst="rect">
            <a:avLst/>
          </a:prstGeom>
          <a:solidFill>
            <a:srgbClr val="00B050"/>
          </a:solidFill>
          <a:ln>
            <a:noFill/>
          </a:ln>
        </p:spPr>
        <p:txBody>
          <a:bodyPr wrap="none" lIns="182880" tIns="91440" rIns="182880" bIns="91440" anchor="ctr" anchorCtr="0">
            <a:spAutoFit/>
          </a:bodyPr>
          <a:lstStyle/>
          <a:p>
            <a:r>
              <a:rPr lang="en-US" sz="3600" b="1" dirty="0" smtClean="0">
                <a:solidFill>
                  <a:schemeClr val="bg1"/>
                </a:solidFill>
                <a:latin typeface="Montserrat"/>
                <a:ea typeface="Montserrat"/>
                <a:cs typeface="Montserrat"/>
                <a:sym typeface="Montserrat"/>
              </a:rPr>
              <a:t>THANK YOU!!</a:t>
            </a:r>
            <a:endParaRPr lang="en-US" sz="3600" b="1" dirty="0">
              <a:solidFill>
                <a:schemeClr val="bg1"/>
              </a:solidFill>
              <a:latin typeface="Montserrat"/>
              <a:ea typeface="Montserrat"/>
              <a:cs typeface="Montserrat"/>
              <a:sym typeface="Montserrat"/>
            </a:endParaRPr>
          </a:p>
        </p:txBody>
      </p:sp>
      <p:sp>
        <p:nvSpPr>
          <p:cNvPr id="285" name="Shape 95"/>
          <p:cNvSpPr txBox="1"/>
          <p:nvPr/>
        </p:nvSpPr>
        <p:spPr>
          <a:xfrm>
            <a:off x="22751531" y="18909335"/>
            <a:ext cx="8828794" cy="1846659"/>
          </a:xfrm>
          <a:prstGeom prst="rect">
            <a:avLst/>
          </a:prstGeom>
          <a:noFill/>
          <a:ln>
            <a:noFill/>
          </a:ln>
        </p:spPr>
        <p:txBody>
          <a:bodyPr wrap="square" lIns="0" tIns="0" rIns="0" bIns="0" anchor="t" anchorCtr="0">
            <a:spAutoFit/>
          </a:bodyPr>
          <a:lstStyle/>
          <a:p>
            <a:pPr lvl="0"/>
            <a:r>
              <a:rPr lang="en-US" sz="2400" dirty="0" smtClean="0">
                <a:solidFill>
                  <a:srgbClr val="434343"/>
                </a:solidFill>
                <a:latin typeface="Montserrat"/>
                <a:ea typeface="Montserrat"/>
                <a:cs typeface="Montserrat"/>
                <a:sym typeface="Montserrat"/>
              </a:rPr>
              <a:t>In </a:t>
            </a:r>
            <a:r>
              <a:rPr lang="en-US" sz="2400" dirty="0">
                <a:solidFill>
                  <a:srgbClr val="434343"/>
                </a:solidFill>
                <a:latin typeface="Montserrat"/>
                <a:ea typeface="Montserrat"/>
                <a:cs typeface="Montserrat"/>
                <a:sym typeface="Montserrat"/>
              </a:rPr>
              <a:t>order to have the system return recommended answers to legal questions, we used </a:t>
            </a:r>
            <a:r>
              <a:rPr lang="en-US" sz="2400" dirty="0" smtClean="0">
                <a:solidFill>
                  <a:srgbClr val="0070C0"/>
                </a:solidFill>
                <a:latin typeface="Montserrat"/>
                <a:ea typeface="Montserrat"/>
                <a:cs typeface="Montserrat"/>
                <a:sym typeface="Montserrat"/>
              </a:rPr>
              <a:t>Watson™</a:t>
            </a:r>
            <a:r>
              <a:rPr lang="en-US" sz="2400" dirty="0" smtClean="0">
                <a:solidFill>
                  <a:srgbClr val="434343"/>
                </a:solidFill>
                <a:latin typeface="Montserrat"/>
                <a:ea typeface="Montserrat"/>
                <a:cs typeface="Montserrat"/>
                <a:sym typeface="Montserrat"/>
              </a:rPr>
              <a:t> </a:t>
            </a:r>
            <a:r>
              <a:rPr lang="en-US" sz="2400" dirty="0">
                <a:solidFill>
                  <a:srgbClr val="0070C0"/>
                </a:solidFill>
                <a:latin typeface="Montserrat"/>
                <a:ea typeface="Montserrat"/>
                <a:cs typeface="Montserrat"/>
                <a:sym typeface="Montserrat"/>
              </a:rPr>
              <a:t>Retrieve and Rank</a:t>
            </a:r>
            <a:r>
              <a:rPr lang="en-US" sz="2400" dirty="0" smtClean="0">
                <a:solidFill>
                  <a:srgbClr val="434343"/>
                </a:solidFill>
                <a:latin typeface="Montserrat"/>
                <a:ea typeface="Montserrat"/>
                <a:cs typeface="Montserrat"/>
                <a:sym typeface="Montserrat"/>
              </a:rPr>
              <a:t> </a:t>
            </a:r>
            <a:r>
              <a:rPr lang="en-US" sz="2400" dirty="0">
                <a:solidFill>
                  <a:srgbClr val="0070C0"/>
                </a:solidFill>
                <a:latin typeface="Montserrat"/>
                <a:ea typeface="Montserrat"/>
                <a:cs typeface="Montserrat"/>
                <a:sym typeface="Montserrat"/>
              </a:rPr>
              <a:t>service</a:t>
            </a:r>
            <a:r>
              <a:rPr lang="en-US" sz="2400" dirty="0">
                <a:solidFill>
                  <a:srgbClr val="434343"/>
                </a:solidFill>
                <a:latin typeface="Montserrat"/>
                <a:ea typeface="Montserrat"/>
                <a:cs typeface="Montserrat"/>
                <a:sym typeface="Montserrat"/>
              </a:rPr>
              <a:t> of </a:t>
            </a:r>
            <a:r>
              <a:rPr lang="en-US" sz="2400" dirty="0">
                <a:solidFill>
                  <a:srgbClr val="0070C0"/>
                </a:solidFill>
                <a:latin typeface="Montserrat"/>
                <a:ea typeface="Montserrat"/>
                <a:cs typeface="Montserrat"/>
                <a:sym typeface="Montserrat"/>
              </a:rPr>
              <a:t>IBM </a:t>
            </a:r>
            <a:r>
              <a:rPr lang="en-US" sz="2400" dirty="0" err="1">
                <a:solidFill>
                  <a:srgbClr val="0070C0"/>
                </a:solidFill>
                <a:latin typeface="Montserrat"/>
                <a:ea typeface="Montserrat"/>
                <a:cs typeface="Montserrat"/>
                <a:sym typeface="Montserrat"/>
              </a:rPr>
              <a:t>Bluemix</a:t>
            </a:r>
            <a:r>
              <a:rPr lang="en-US" sz="2400" dirty="0">
                <a:solidFill>
                  <a:srgbClr val="0070C0"/>
                </a:solidFill>
                <a:latin typeface="Montserrat"/>
                <a:ea typeface="Montserrat"/>
                <a:cs typeface="Montserrat"/>
                <a:sym typeface="Montserrat"/>
              </a:rPr>
              <a:t> </a:t>
            </a:r>
            <a:r>
              <a:rPr lang="en-US" sz="2400" dirty="0">
                <a:solidFill>
                  <a:srgbClr val="434343"/>
                </a:solidFill>
                <a:latin typeface="Montserrat"/>
                <a:ea typeface="Montserrat"/>
                <a:cs typeface="Montserrat"/>
                <a:sym typeface="Montserrat"/>
              </a:rPr>
              <a:t>and hosted the application on </a:t>
            </a:r>
            <a:r>
              <a:rPr lang="en-US" sz="2400" dirty="0">
                <a:solidFill>
                  <a:srgbClr val="0070C0"/>
                </a:solidFill>
                <a:latin typeface="Montserrat"/>
                <a:ea typeface="Montserrat"/>
                <a:cs typeface="Montserrat"/>
                <a:sym typeface="Montserrat"/>
              </a:rPr>
              <a:t>IBM </a:t>
            </a:r>
            <a:r>
              <a:rPr lang="en-US" sz="2400" dirty="0" err="1">
                <a:solidFill>
                  <a:srgbClr val="0070C0"/>
                </a:solidFill>
                <a:latin typeface="Montserrat"/>
                <a:ea typeface="Montserrat"/>
                <a:cs typeface="Montserrat"/>
                <a:sym typeface="Montserrat"/>
              </a:rPr>
              <a:t>Bluemix</a:t>
            </a:r>
            <a:r>
              <a:rPr lang="en-US" sz="2400" dirty="0">
                <a:solidFill>
                  <a:srgbClr val="0070C0"/>
                </a:solidFill>
                <a:latin typeface="Montserrat"/>
                <a:ea typeface="Montserrat"/>
                <a:cs typeface="Montserrat"/>
                <a:sym typeface="Montserrat"/>
              </a:rPr>
              <a:t> cloud server</a:t>
            </a:r>
            <a:r>
              <a:rPr lang="en-US" sz="2400" dirty="0">
                <a:solidFill>
                  <a:srgbClr val="434343"/>
                </a:solidFill>
                <a:latin typeface="Montserrat"/>
                <a:ea typeface="Montserrat"/>
                <a:cs typeface="Montserrat"/>
                <a:sym typeface="Montserrat"/>
              </a:rPr>
              <a:t>.</a:t>
            </a:r>
          </a:p>
          <a:p>
            <a:pPr lvl="0"/>
            <a:endParaRPr lang="en-US" sz="2400" dirty="0">
              <a:solidFill>
                <a:srgbClr val="434343"/>
              </a:solidFill>
              <a:latin typeface="Montserrat"/>
              <a:ea typeface="Montserrat"/>
              <a:cs typeface="Montserrat"/>
              <a:sym typeface="Montserrat"/>
            </a:endParaRPr>
          </a:p>
        </p:txBody>
      </p:sp>
      <p:sp>
        <p:nvSpPr>
          <p:cNvPr id="483" name="Shape 95"/>
          <p:cNvSpPr txBox="1"/>
          <p:nvPr/>
        </p:nvSpPr>
        <p:spPr>
          <a:xfrm>
            <a:off x="22847161" y="26121630"/>
            <a:ext cx="8828794" cy="2954655"/>
          </a:xfrm>
          <a:prstGeom prst="rect">
            <a:avLst/>
          </a:prstGeom>
          <a:noFill/>
          <a:ln>
            <a:noFill/>
          </a:ln>
        </p:spPr>
        <p:txBody>
          <a:bodyPr wrap="square" lIns="0" tIns="0" rIns="0" bIns="0" anchor="t" anchorCtr="0">
            <a:spAutoFit/>
          </a:bodyPr>
          <a:lstStyle/>
          <a:p>
            <a:pPr lvl="0"/>
            <a:r>
              <a:rPr lang="en-US" sz="2400" dirty="0" smtClean="0">
                <a:solidFill>
                  <a:srgbClr val="434343"/>
                </a:solidFill>
                <a:latin typeface="Montserrat"/>
                <a:ea typeface="Montserrat"/>
                <a:cs typeface="Montserrat"/>
                <a:sym typeface="Montserrat"/>
              </a:rPr>
              <a:t>The </a:t>
            </a:r>
            <a:r>
              <a:rPr lang="en-US" sz="2400" dirty="0">
                <a:solidFill>
                  <a:srgbClr val="434343"/>
                </a:solidFill>
                <a:latin typeface="Montserrat"/>
                <a:ea typeface="Montserrat"/>
                <a:cs typeface="Montserrat"/>
                <a:sym typeface="Montserrat"/>
              </a:rPr>
              <a:t>legal documents and training data were indexed and trained by Retrieve and Rank service implemented in </a:t>
            </a:r>
            <a:r>
              <a:rPr lang="en-US" sz="2400" dirty="0" err="1">
                <a:solidFill>
                  <a:srgbClr val="434343"/>
                </a:solidFill>
                <a:latin typeface="Montserrat"/>
                <a:ea typeface="Montserrat"/>
                <a:cs typeface="Montserrat"/>
                <a:sym typeface="Montserrat"/>
              </a:rPr>
              <a:t>Legal</a:t>
            </a:r>
            <a:r>
              <a:rPr lang="en-US" sz="2400" dirty="0" err="1">
                <a:solidFill>
                  <a:srgbClr val="FF0000"/>
                </a:solidFill>
                <a:latin typeface="Montserrat"/>
                <a:ea typeface="Montserrat"/>
                <a:cs typeface="Montserrat"/>
                <a:sym typeface="Montserrat"/>
              </a:rPr>
              <a:t>Wise</a:t>
            </a:r>
            <a:r>
              <a:rPr lang="en-US" sz="2400" dirty="0">
                <a:solidFill>
                  <a:srgbClr val="FF0000"/>
                </a:solidFill>
                <a:latin typeface="Montserrat"/>
                <a:ea typeface="Montserrat"/>
                <a:cs typeface="Montserrat"/>
                <a:sym typeface="Montserrat"/>
              </a:rPr>
              <a:t> </a:t>
            </a:r>
            <a:r>
              <a:rPr lang="en-US" sz="2400" dirty="0" smtClean="0">
                <a:solidFill>
                  <a:srgbClr val="FF0000"/>
                </a:solidFill>
                <a:latin typeface="Montserrat"/>
                <a:ea typeface="Montserrat"/>
                <a:cs typeface="Montserrat"/>
                <a:sym typeface="Montserrat"/>
              </a:rPr>
              <a:t>2.0</a:t>
            </a:r>
            <a:r>
              <a:rPr lang="en-US" sz="2400" dirty="0" smtClean="0">
                <a:solidFill>
                  <a:srgbClr val="434343"/>
                </a:solidFill>
                <a:latin typeface="Montserrat"/>
                <a:ea typeface="Montserrat"/>
                <a:cs typeface="Montserrat"/>
                <a:sym typeface="Montserrat"/>
              </a:rPr>
              <a:t>. </a:t>
            </a:r>
            <a:r>
              <a:rPr lang="en-US" sz="2400" dirty="0">
                <a:solidFill>
                  <a:srgbClr val="434343"/>
                </a:solidFill>
                <a:latin typeface="Montserrat"/>
                <a:ea typeface="Montserrat"/>
                <a:cs typeface="Montserrat"/>
                <a:sym typeface="Montserrat"/>
              </a:rPr>
              <a:t>The Retrieve and Rank service combines </a:t>
            </a:r>
            <a:r>
              <a:rPr lang="en-US" sz="2400" dirty="0">
                <a:solidFill>
                  <a:srgbClr val="0070C0"/>
                </a:solidFill>
                <a:latin typeface="Montserrat"/>
                <a:ea typeface="Montserrat"/>
                <a:cs typeface="Montserrat"/>
                <a:sym typeface="Montserrat"/>
              </a:rPr>
              <a:t>Apache </a:t>
            </a:r>
            <a:r>
              <a:rPr lang="en-US" sz="2400" dirty="0" err="1">
                <a:solidFill>
                  <a:srgbClr val="0070C0"/>
                </a:solidFill>
                <a:latin typeface="Montserrat"/>
                <a:ea typeface="Montserrat"/>
                <a:cs typeface="Montserrat"/>
                <a:sym typeface="Montserrat"/>
              </a:rPr>
              <a:t>Solr</a:t>
            </a:r>
            <a:r>
              <a:rPr lang="en-US" sz="2400" dirty="0">
                <a:solidFill>
                  <a:srgbClr val="434343"/>
                </a:solidFill>
                <a:latin typeface="Montserrat"/>
                <a:ea typeface="Montserrat"/>
                <a:cs typeface="Montserrat"/>
                <a:sym typeface="Montserrat"/>
              </a:rPr>
              <a:t> and a sophisticated </a:t>
            </a:r>
            <a:r>
              <a:rPr lang="en-US" sz="2400" dirty="0">
                <a:solidFill>
                  <a:srgbClr val="0070C0"/>
                </a:solidFill>
                <a:latin typeface="Montserrat"/>
                <a:ea typeface="Montserrat"/>
                <a:cs typeface="Montserrat"/>
                <a:sym typeface="Montserrat"/>
              </a:rPr>
              <a:t>machine learning capability</a:t>
            </a:r>
            <a:r>
              <a:rPr lang="en-US" sz="2400" dirty="0">
                <a:solidFill>
                  <a:srgbClr val="434343"/>
                </a:solidFill>
                <a:latin typeface="Montserrat"/>
                <a:ea typeface="Montserrat"/>
                <a:cs typeface="Montserrat"/>
                <a:sym typeface="Montserrat"/>
              </a:rPr>
              <a:t> to provide more relevant legal answers automatically by using these machine learning algorithms.</a:t>
            </a:r>
          </a:p>
          <a:p>
            <a:pPr lvl="0"/>
            <a:endParaRPr lang="en-US" sz="2400" dirty="0">
              <a:solidFill>
                <a:srgbClr val="434343"/>
              </a:solidFill>
              <a:latin typeface="Montserrat"/>
              <a:ea typeface="Montserrat"/>
              <a:cs typeface="Montserrat"/>
              <a:sym typeface="Montserrat"/>
            </a:endParaRPr>
          </a:p>
        </p:txBody>
      </p:sp>
      <p:grpSp>
        <p:nvGrpSpPr>
          <p:cNvPr id="592" name="Group 591"/>
          <p:cNvGrpSpPr/>
          <p:nvPr/>
        </p:nvGrpSpPr>
        <p:grpSpPr>
          <a:xfrm>
            <a:off x="799413" y="41668881"/>
            <a:ext cx="31223048" cy="1412689"/>
            <a:chOff x="861526" y="5764247"/>
            <a:chExt cx="31223048" cy="1454072"/>
          </a:xfrm>
        </p:grpSpPr>
        <p:sp>
          <p:nvSpPr>
            <p:cNvPr id="593" name="TextBox 592"/>
            <p:cNvSpPr txBox="1"/>
            <p:nvPr/>
          </p:nvSpPr>
          <p:spPr>
            <a:xfrm>
              <a:off x="861526" y="6218238"/>
              <a:ext cx="31223048" cy="1000081"/>
            </a:xfrm>
            <a:prstGeom prst="rect">
              <a:avLst/>
            </a:prstGeom>
            <a:solidFill>
              <a:schemeClr val="bg1"/>
            </a:solidFill>
          </p:spPr>
          <p:txBody>
            <a:bodyPr wrap="square" lIns="274320" tIns="274320" rIns="274320" bIns="182880" rtlCol="0">
              <a:noAutofit/>
            </a:bodyPr>
            <a:lstStyle/>
            <a:p>
              <a:r>
                <a:rPr lang="en-US" sz="1600" kern="1200" dirty="0" smtClean="0">
                  <a:solidFill>
                    <a:srgbClr val="434343"/>
                  </a:solidFill>
                  <a:latin typeface="Montserrat"/>
                  <a:ea typeface="Montserrat"/>
                  <a:cs typeface="Montserrat"/>
                </a:rPr>
                <a:t>The completion of </a:t>
              </a:r>
              <a:r>
                <a:rPr lang="en-US" sz="1600" kern="1200" dirty="0" err="1" smtClean="0">
                  <a:solidFill>
                    <a:srgbClr val="434343"/>
                  </a:solidFill>
                  <a:latin typeface="Montserrat"/>
                  <a:ea typeface="Montserrat"/>
                  <a:cs typeface="Montserrat"/>
                </a:rPr>
                <a:t>Legal</a:t>
              </a:r>
              <a:r>
                <a:rPr lang="en-US" sz="1600" kern="1200" dirty="0" err="1" smtClean="0">
                  <a:solidFill>
                    <a:srgbClr val="FF0000"/>
                  </a:solidFill>
                  <a:latin typeface="Montserrat"/>
                  <a:ea typeface="Montserrat"/>
                  <a:cs typeface="Montserrat"/>
                </a:rPr>
                <a:t>Wise</a:t>
              </a:r>
              <a:r>
                <a:rPr lang="en-US" sz="1600" kern="1200" dirty="0" smtClean="0">
                  <a:solidFill>
                    <a:srgbClr val="FF0000"/>
                  </a:solidFill>
                  <a:latin typeface="Montserrat"/>
                  <a:ea typeface="Montserrat"/>
                  <a:cs typeface="Montserrat"/>
                </a:rPr>
                <a:t> 2.0</a:t>
              </a:r>
              <a:r>
                <a:rPr lang="en-US" sz="1600" kern="1200" dirty="0" smtClean="0">
                  <a:solidFill>
                    <a:srgbClr val="434343"/>
                  </a:solidFill>
                  <a:latin typeface="Montserrat"/>
                  <a:ea typeface="Montserrat"/>
                  <a:cs typeface="Montserrat"/>
                </a:rPr>
                <a:t> would not have been possible without the help and support I received from my teammate </a:t>
              </a:r>
              <a:r>
                <a:rPr lang="en-US" sz="1600" kern="1200" dirty="0" smtClean="0">
                  <a:solidFill>
                    <a:srgbClr val="434343"/>
                  </a:solidFill>
                  <a:latin typeface="Montserrat"/>
                  <a:ea typeface="Montserrat"/>
                  <a:cs typeface="Montserrat"/>
                </a:rPr>
                <a:t>Fernando Gomez</a:t>
              </a:r>
              <a:r>
                <a:rPr lang="en-US" sz="1600" kern="1200" dirty="0" smtClean="0">
                  <a:solidFill>
                    <a:srgbClr val="434343"/>
                  </a:solidFill>
                  <a:latin typeface="Montserrat"/>
                  <a:ea typeface="Montserrat"/>
                  <a:cs typeface="Montserrat"/>
                </a:rPr>
                <a:t> </a:t>
              </a:r>
              <a:r>
                <a:rPr lang="en-US" sz="1600" kern="1200" dirty="0" smtClean="0">
                  <a:solidFill>
                    <a:srgbClr val="434343"/>
                  </a:solidFill>
                  <a:latin typeface="Montserrat"/>
                  <a:ea typeface="Montserrat"/>
                  <a:cs typeface="Montserrat"/>
                </a:rPr>
                <a:t>and my project owner and </a:t>
              </a:r>
              <a:r>
                <a:rPr lang="en-US" sz="1600" kern="1200" dirty="0" smtClean="0">
                  <a:solidFill>
                    <a:srgbClr val="434343"/>
                  </a:solidFill>
                  <a:latin typeface="Montserrat"/>
                  <a:ea typeface="Montserrat"/>
                  <a:cs typeface="Montserrat"/>
                </a:rPr>
                <a:t>mentor Jaime </a:t>
              </a:r>
              <a:r>
                <a:rPr lang="en-US" sz="1600" kern="1200" dirty="0" err="1" smtClean="0">
                  <a:solidFill>
                    <a:srgbClr val="434343"/>
                  </a:solidFill>
                  <a:latin typeface="Montserrat"/>
                  <a:ea typeface="Montserrat"/>
                  <a:cs typeface="Montserrat"/>
                </a:rPr>
                <a:t>Borras</a:t>
              </a:r>
              <a:r>
                <a:rPr lang="en-US" sz="1600" kern="1200" dirty="0" smtClean="0">
                  <a:solidFill>
                    <a:srgbClr val="434343"/>
                  </a:solidFill>
                  <a:latin typeface="Montserrat"/>
                  <a:ea typeface="Montserrat"/>
                  <a:cs typeface="Montserrat"/>
                </a:rPr>
                <a:t>. I would also like to thank Dr. Mark Finlayson for his valuable guidance, Dr. </a:t>
              </a:r>
              <a:r>
                <a:rPr lang="en-US" sz="1600" kern="1200" dirty="0" err="1" smtClean="0">
                  <a:solidFill>
                    <a:srgbClr val="434343"/>
                  </a:solidFill>
                  <a:latin typeface="Montserrat"/>
                  <a:ea typeface="Montserrat"/>
                  <a:cs typeface="Montserrat"/>
                </a:rPr>
                <a:t>Masoud</a:t>
              </a:r>
              <a:r>
                <a:rPr lang="en-US" sz="1600" kern="1200" dirty="0" smtClean="0">
                  <a:solidFill>
                    <a:srgbClr val="434343"/>
                  </a:solidFill>
                  <a:latin typeface="Montserrat"/>
                  <a:ea typeface="Montserrat"/>
                  <a:cs typeface="Montserrat"/>
                </a:rPr>
                <a:t> </a:t>
              </a:r>
              <a:r>
                <a:rPr lang="en-US" sz="1600" kern="1200" dirty="0" err="1" smtClean="0">
                  <a:solidFill>
                    <a:srgbClr val="434343"/>
                  </a:solidFill>
                  <a:latin typeface="Montserrat"/>
                  <a:ea typeface="Montserrat"/>
                  <a:cs typeface="Montserrat"/>
                </a:rPr>
                <a:t>Sadjadi</a:t>
              </a:r>
              <a:r>
                <a:rPr lang="en-US" sz="1600" kern="1200" dirty="0" smtClean="0">
                  <a:solidFill>
                    <a:srgbClr val="434343"/>
                  </a:solidFill>
                  <a:latin typeface="Montserrat"/>
                  <a:ea typeface="Montserrat"/>
                  <a:cs typeface="Montserrat"/>
                </a:rPr>
                <a:t> and Mohsen Taheri for the </a:t>
              </a:r>
              <a:r>
                <a:rPr lang="en-US" sz="1600" kern="1200" dirty="0" smtClean="0">
                  <a:solidFill>
                    <a:srgbClr val="434343"/>
                  </a:solidFill>
                  <a:latin typeface="Montserrat"/>
                  <a:ea typeface="Montserrat"/>
                  <a:cs typeface="Montserrat"/>
                </a:rPr>
                <a:t>instructions</a:t>
              </a:r>
              <a:r>
                <a:rPr lang="en-US" sz="1600" kern="1200" dirty="0" smtClean="0">
                  <a:solidFill>
                    <a:srgbClr val="434343"/>
                  </a:solidFill>
                  <a:latin typeface="Montserrat"/>
                  <a:ea typeface="Montserrat"/>
                  <a:cs typeface="Montserrat"/>
                </a:rPr>
                <a:t>, </a:t>
              </a:r>
              <a:r>
                <a:rPr lang="en-US" sz="1600" kern="1200" dirty="0" smtClean="0">
                  <a:solidFill>
                    <a:srgbClr val="434343"/>
                  </a:solidFill>
                  <a:latin typeface="Montserrat"/>
                  <a:ea typeface="Montserrat"/>
                  <a:cs typeface="Montserrat"/>
                </a:rPr>
                <a:t>feedback, and patience, </a:t>
              </a:r>
              <a:r>
                <a:rPr lang="en-US" sz="1600" kern="1200" dirty="0" smtClean="0">
                  <a:solidFill>
                    <a:srgbClr val="434343"/>
                  </a:solidFill>
                  <a:latin typeface="Montserrat"/>
                  <a:ea typeface="Montserrat"/>
                  <a:cs typeface="Montserrat"/>
                </a:rPr>
                <a:t>Dr. Robert </a:t>
              </a:r>
              <a:r>
                <a:rPr lang="en-US" sz="1600" kern="1200" dirty="0" err="1" smtClean="0">
                  <a:solidFill>
                    <a:srgbClr val="434343"/>
                  </a:solidFill>
                  <a:latin typeface="Montserrat"/>
                  <a:ea typeface="Montserrat"/>
                  <a:cs typeface="Montserrat"/>
                </a:rPr>
                <a:t>Loredo</a:t>
              </a:r>
              <a:r>
                <a:rPr lang="en-US" sz="1600" kern="1200" dirty="0" smtClean="0">
                  <a:solidFill>
                    <a:srgbClr val="434343"/>
                  </a:solidFill>
                  <a:latin typeface="Montserrat"/>
                  <a:ea typeface="Montserrat"/>
                  <a:cs typeface="Montserrat"/>
                </a:rPr>
                <a:t> for his support of the IBM Retrieve and Rank service, David </a:t>
              </a:r>
              <a:r>
                <a:rPr lang="en-US" sz="1600" kern="1200" dirty="0" smtClean="0">
                  <a:solidFill>
                    <a:srgbClr val="434343"/>
                  </a:solidFill>
                  <a:latin typeface="Montserrat"/>
                  <a:ea typeface="Montserrat"/>
                  <a:cs typeface="Montserrat"/>
                </a:rPr>
                <a:t>Jaramillo for his support from the IBM end, and last but not least, to all my peers in the senior project class who sat attentively throughout our presentations. </a:t>
              </a:r>
              <a:endParaRPr lang="en-US" sz="1600" kern="1200" dirty="0">
                <a:solidFill>
                  <a:srgbClr val="434343"/>
                </a:solidFill>
                <a:latin typeface="Montserrat"/>
                <a:ea typeface="Montserrat"/>
                <a:cs typeface="Montserrat"/>
              </a:endParaRPr>
            </a:p>
          </p:txBody>
        </p:sp>
        <p:sp>
          <p:nvSpPr>
            <p:cNvPr id="594" name="Shape 93"/>
            <p:cNvSpPr txBox="1"/>
            <p:nvPr/>
          </p:nvSpPr>
          <p:spPr>
            <a:xfrm>
              <a:off x="1226625" y="5764247"/>
              <a:ext cx="3844642" cy="570227"/>
            </a:xfrm>
            <a:prstGeom prst="rect">
              <a:avLst/>
            </a:prstGeom>
            <a:solidFill>
              <a:srgbClr val="4A86E8"/>
            </a:solidFill>
            <a:ln w="12700" cap="flat" cmpd="sng">
              <a:noFill/>
              <a:prstDash val="solid"/>
              <a:miter/>
              <a:headEnd type="none" w="med" len="med"/>
              <a:tailEnd type="none" w="med" len="med"/>
            </a:ln>
          </p:spPr>
          <p:txBody>
            <a:bodyPr wrap="none" lIns="182880" tIns="91440" rIns="182880" bIns="91440" anchor="t" anchorCtr="0">
              <a:spAutoFit/>
            </a:bodyPr>
            <a:lstStyle/>
            <a:p>
              <a:pPr marL="0" marR="0" lvl="0" indent="0" rtl="0">
                <a:spcBef>
                  <a:spcPts val="0"/>
                </a:spcBef>
                <a:spcAft>
                  <a:spcPts val="0"/>
                </a:spcAft>
                <a:buSzPct val="25000"/>
                <a:buNone/>
              </a:pPr>
              <a:r>
                <a:rPr lang="en-US" sz="2400" b="1" i="0" u="none" strike="noStrike" cap="none" dirty="0" smtClean="0">
                  <a:solidFill>
                    <a:schemeClr val="bg1"/>
                  </a:solidFill>
                  <a:latin typeface="Montserrat"/>
                  <a:ea typeface="Montserrat"/>
                  <a:cs typeface="Montserrat"/>
                  <a:sym typeface="Montserrat"/>
                </a:rPr>
                <a:t>ACKNOWLEDGEMENT</a:t>
              </a:r>
              <a:endParaRPr lang="en-US" sz="2400" b="1" i="0" u="none" strike="noStrike" cap="none" dirty="0">
                <a:solidFill>
                  <a:schemeClr val="bg1"/>
                </a:solidFill>
                <a:latin typeface="Montserrat"/>
                <a:ea typeface="Montserrat"/>
                <a:cs typeface="Montserrat"/>
                <a:sym typeface="Montserrat"/>
              </a:endParaRPr>
            </a:p>
          </p:txBody>
        </p:sp>
      </p:grpSp>
      <p:pic>
        <p:nvPicPr>
          <p:cNvPr id="290" name="Picture 2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986296" y="20555093"/>
            <a:ext cx="83248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1"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784397" y="30700030"/>
            <a:ext cx="6172650" cy="369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2" name="Picture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93518" y="1617444"/>
            <a:ext cx="3383380" cy="110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3" name="Picture 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404894" y="3163878"/>
            <a:ext cx="2974034" cy="153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4" name="Picture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277031" y="1628569"/>
            <a:ext cx="2161105" cy="1464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5" name="Picture 5"/>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02092" y="3028073"/>
            <a:ext cx="2133942" cy="166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 name="Picture 29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99928" y="1632776"/>
            <a:ext cx="771198" cy="1413606"/>
          </a:xfrm>
          <a:prstGeom prst="rect">
            <a:avLst/>
          </a:prstGeom>
        </p:spPr>
      </p:pic>
      <p:pic>
        <p:nvPicPr>
          <p:cNvPr id="297" name="Picture 3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68071" y="167313"/>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13"/>
          <a:stretch>
            <a:fillRect/>
          </a:stretch>
        </p:blipFill>
        <p:spPr>
          <a:xfrm>
            <a:off x="2818539" y="322678"/>
            <a:ext cx="5114987" cy="1347333"/>
          </a:xfrm>
          <a:prstGeom prst="rect">
            <a:avLst/>
          </a:prstGeom>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5107</TotalTime>
  <Words>1233</Words>
  <Application>Microsoft Office PowerPoint</Application>
  <PresentationFormat>Custom</PresentationFormat>
  <Paragraphs>129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Alfa Slab One</vt:lpstr>
      <vt:lpstr>Calibri</vt:lpstr>
      <vt:lpstr>Montserrat</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 Zhang</dc:creator>
  <cp:lastModifiedBy>Yang Zhang</cp:lastModifiedBy>
  <cp:revision>101</cp:revision>
  <dcterms:modified xsi:type="dcterms:W3CDTF">2016-05-02T21:13:57Z</dcterms:modified>
</cp:coreProperties>
</file>