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0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1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16"/>
  </p:notesMasterIdLst>
  <p:sldIdLst>
    <p:sldId id="256" r:id="rId3"/>
    <p:sldId id="257" r:id="rId4"/>
    <p:sldId id="297" r:id="rId5"/>
    <p:sldId id="298" r:id="rId6"/>
    <p:sldId id="299" r:id="rId7"/>
    <p:sldId id="285" r:id="rId8"/>
    <p:sldId id="265" r:id="rId9"/>
    <p:sldId id="286" r:id="rId10"/>
    <p:sldId id="284" r:id="rId11"/>
    <p:sldId id="300" r:id="rId12"/>
    <p:sldId id="301" r:id="rId13"/>
    <p:sldId id="274" r:id="rId14"/>
    <p:sldId id="302" r:id="rId15"/>
  </p:sldIdLst>
  <p:sldSz cx="9144000" cy="6858000" type="screen4x3"/>
  <p:notesSz cx="6858000" cy="9144000"/>
  <p:embeddedFontLst>
    <p:embeddedFont>
      <p:font typeface="Alfa Slab One" panose="020B0604020202020204" charset="0"/>
      <p:regular r:id="rId17"/>
    </p:embeddedFont>
    <p:embeddedFont>
      <p:font typeface="Trebuchet MS" panose="020B0603020202020204" pitchFamily="34" charset="0"/>
      <p:regular r:id="rId18"/>
      <p:bold r:id="rId19"/>
      <p:italic r:id="rId20"/>
      <p:bold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Proxima Nova" panose="020B0604020202020204" charset="0"/>
      <p:regular r:id="rId26"/>
      <p:bold r:id="rId27"/>
      <p:italic r:id="rId28"/>
      <p:boldItalic r:id="rId29"/>
    </p:embeddedFont>
    <p:embeddedFont>
      <p:font typeface="Montserrat" panose="020B0604020202020204" charset="0"/>
      <p:regular r:id="rId30"/>
      <p:bold r:id="rId31"/>
    </p:embeddedFont>
    <p:embeddedFont>
      <p:font typeface="Calibri Light" panose="020F0302020204030204" pitchFamily="34" charset="0"/>
      <p:regular r:id="rId32"/>
      <p: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ernando Gomez Reyes" initials="" lastIdx="1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FEB8F2C-D762-42FA-B282-4D259E055BB6}">
  <a:tblStyle styleId="{9FEB8F2C-D762-42FA-B282-4D259E055BB6}" styleName="Table_0">
    <a:wholeTbl>
      <a:tcStyle>
        <a:tcBdr>
          <a:left>
            <a:ln w="12700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6106" autoAdjust="0"/>
  </p:normalViewPr>
  <p:slideViewPr>
    <p:cSldViewPr snapToGrid="0">
      <p:cViewPr varScale="1">
        <p:scale>
          <a:sx n="82" d="100"/>
          <a:sy n="82" d="100"/>
        </p:scale>
        <p:origin x="62" y="22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34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idx="3">
    <p:pos x="6000" y="0"/>
    <p:text>Remember to change in case user case changes.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idx="3">
    <p:pos x="6000" y="0"/>
    <p:text>Remember to change in case user case changes.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idx="3">
    <p:pos x="6000" y="0"/>
    <p:text>Remember to change in case user case changes.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726636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US"/>
              <a:t>Greet your audience, thank them for attending your presentation, introduce yourself, introduce your project, introduce your team members, and quickly indicate what each of you did in a high-level manner, and put more emphasis on your part/contribution.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4551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US"/>
              <a:t>4. Requirements: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-US"/>
              <a:t>4.1. User stories implemented (one or more slides).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-US"/>
              <a:t>4.2. UML use cases and the use case diagram for the implemented use cases (one or more slides).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-US"/>
              <a:t>4.3. UML sequence diagrams for the implemented use cases.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/>
              <a:pPr algn="r">
                <a:buSzPct val="25000"/>
              </a:pPr>
              <a:t>10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6286163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US"/>
              <a:t>4. Requirements: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-US"/>
              <a:t>4.1. User stories implemented (one or more slides).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-US"/>
              <a:t>4.2. UML use cases and the use case diagram for the implemented use cases (one or more slides).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-US"/>
              <a:t>4.3. UML sequence diagrams for the implemented use cases.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/>
              <a:pPr algn="r">
                <a:buSzPct val="25000"/>
              </a:pPr>
              <a:t>11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4869275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US"/>
              <a:t>Summarize your contribution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-US"/>
              <a:t>Include your contact information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-US"/>
              <a:t>Ask if anyone has any questions for you.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-US"/>
              <a:t>Thank your audience</a:t>
            </a:r>
          </a:p>
        </p:txBody>
      </p:sp>
      <p:sp>
        <p:nvSpPr>
          <p:cNvPr id="367" name="Shape 36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58024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US"/>
              <a:t>Summarize your contribution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-US"/>
              <a:t>Include your contact information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-US"/>
              <a:t>Ask if anyone has any questions for you.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-US"/>
              <a:t>Thank your audience</a:t>
            </a:r>
          </a:p>
        </p:txBody>
      </p:sp>
      <p:sp>
        <p:nvSpPr>
          <p:cNvPr id="367" name="Shape 36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3233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HERE: 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Introduce the problem that the whole project tackles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NEXT TO NEXT SLIDE: 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stay focused on the parts that you have been working.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NEXT SILDE: 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Indicate if there is an existing previous system, enumerate its problems/limitations, etc.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9731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HERE: 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Introduce the problem that the whole project tackles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NEXT TO NEXT SLIDE: 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stay focused on the parts that you have been working.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NEXT SILDE: 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Indicate if there is an existing previous system, enumerate its problems/limitations, etc.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7399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HERE: 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Introduce the problem that the whole project tackles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NEXT TO NEXT SLIDE: 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stay focused on the parts that you have been working.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NEXT SILDE: 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Indicate if there is an existing previous system, enumerate its problems/limitations, etc.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464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HERE: 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Introduce the problem that the whole project tackles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NEXT TO NEXT SLIDE: 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stay focused on the parts that you have been working.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NEXT SILDE: 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Indicate if there is an existing previous system, enumerate its problems/limitations, etc.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2445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US"/>
              <a:t>5. System design: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-US"/>
              <a:t>5.1. System decomposition; identify the architecture patterns used (one slide).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-US"/>
              <a:t>5.2. System deployment – h/w and s/w requirements (one slide).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-US"/>
              <a:t>5.3. Persistent data design (one slide).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-US"/>
              <a:t>5.4. Security/Privacy (one slide).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Shape 26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/>
              <a:pPr algn="r">
                <a:buSzPct val="25000"/>
              </a:pPr>
              <a:t>6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821057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US" dirty="0"/>
              <a:t>5. System design: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-US" dirty="0"/>
              <a:t>5.1. System decomposition; identify the architecture patterns used (one slide).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-US" dirty="0"/>
              <a:t>5.2. System deployment – h/w and s/w requirements (one slide).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-US" dirty="0"/>
              <a:t>5.3. Persistent data design (one slide).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-US" dirty="0"/>
              <a:t>5.4. Security/Privacy (one slide).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Shape 23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7004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US"/>
              <a:t>5. System design: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-US"/>
              <a:t>5.1. System decomposition; identify the architecture patterns used (one slide).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-US"/>
              <a:t>5.2. System deployment – h/w and s/w requirements (one slide).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-US"/>
              <a:t>5.3. Persistent data design (one slide).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-US"/>
              <a:t>5.4. Security/Privacy (one slide).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/>
              <a:pPr algn="r">
                <a:buSzPct val="25000"/>
              </a:pPr>
              <a:t>8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0159776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US"/>
              <a:t>4. Requirements: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-US"/>
              <a:t>4.1. User stories implemented (one or more slides).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-US"/>
              <a:t>4.2. UML use cases and the use case diagram for the implemented use cases (one or more slides).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-US"/>
              <a:t>4.3. UML sequence diagrams for the implemented use cases.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/>
              <a:pPr algn="r">
                <a:buSzPct val="25000"/>
              </a:pPr>
              <a:t>9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629314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hape 14"/>
          <p:cNvCxnSpPr/>
          <p:nvPr/>
        </p:nvCxnSpPr>
        <p:spPr>
          <a:xfrm>
            <a:off x="4278300" y="3668216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311700" y="794633"/>
            <a:ext cx="8520600" cy="26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311700" y="4221097"/>
            <a:ext cx="8520600" cy="978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311700" y="1557233"/>
            <a:ext cx="8520600" cy="2640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1700" y="4299000"/>
            <a:ext cx="8520600" cy="142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5381" y="6331916"/>
            <a:ext cx="574166" cy="461624"/>
          </a:xfrm>
          <a:prstGeom prst="rect">
            <a:avLst/>
          </a:prstGeom>
          <a:solidFill>
            <a:srgbClr val="00B050"/>
          </a:solidFill>
          <a:ln w="63500">
            <a:solidFill>
              <a:schemeClr val="bg1">
                <a:lumMod val="95000"/>
              </a:schemeClr>
            </a:solidFill>
          </a:ln>
        </p:spPr>
        <p:txBody>
          <a:bodyPr wrap="none" lIns="91425" tIns="45700" rIns="91425" bIns="45700" anchor="ctr" anchorCtr="0">
            <a:spAutoFit/>
          </a:bodyPr>
          <a:lstStyle>
            <a:lvl1pPr>
              <a:defRPr sz="2400"/>
            </a:lvl1pPr>
          </a:lstStyle>
          <a:p>
            <a:pPr algn="r">
              <a:buSzPct val="25000"/>
            </a:pPr>
            <a:fld id="{00000000-1234-1234-1234-123412341234}" type="slidenum">
              <a:rPr lang="en-US" smtClean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pPr algn="r">
                <a:buSzPct val="25000"/>
              </a:pPr>
              <a:t>‹#›</a:t>
            </a:fld>
            <a:endParaRPr lang="en-US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8" name="Shape 98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 bwMode="ltGray">
          <a:xfrm>
            <a:off x="6934881" y="6387699"/>
            <a:ext cx="2132918" cy="382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0812" y="187325"/>
            <a:ext cx="8828100" cy="64818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779462" y="381000"/>
            <a:ext cx="7583400" cy="104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779462" y="1828800"/>
            <a:ext cx="7583400" cy="420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2575" marR="0" lvl="0" indent="-142875" algn="l" rtl="0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22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77850" marR="0" lvl="1" indent="-17145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20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60425" marR="0" lvl="2" indent="-174625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143000" marR="0" lvl="3" indent="-17780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425575" marR="0" lvl="4" indent="-168275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dt" idx="10"/>
          </p:nvPr>
        </p:nvSpPr>
        <p:spPr>
          <a:xfrm>
            <a:off x="381000" y="6288087"/>
            <a:ext cx="1887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ftr" idx="11"/>
          </p:nvPr>
        </p:nvSpPr>
        <p:spPr>
          <a:xfrm>
            <a:off x="3305175" y="6288087"/>
            <a:ext cx="52389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404225" y="219075"/>
            <a:ext cx="4938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12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0945092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CA428-F2B2-41C6-9173-F777EFF9C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8762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CA428-F2B2-41C6-9173-F777EFF9C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870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CA428-F2B2-41C6-9173-F777EFF9C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682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CA428-F2B2-41C6-9173-F777EFF9C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1065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CA428-F2B2-41C6-9173-F777EFF9C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5645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CA428-F2B2-41C6-9173-F777EFF9C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943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311700" y="3307400"/>
            <a:ext cx="8114400" cy="3261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 lang="en-US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CA428-F2B2-41C6-9173-F777EFF9C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050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CA428-F2B2-41C6-9173-F777EFF9C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93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CA428-F2B2-41C6-9173-F777EFF9C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910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CA428-F2B2-41C6-9173-F777EFF9C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395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CA428-F2B2-41C6-9173-F777EFF9C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950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00" y="842400"/>
            <a:ext cx="2808000" cy="100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11700" y="1987833"/>
            <a:ext cx="2808000" cy="410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90250" y="701800"/>
            <a:ext cx="5683800" cy="5454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 lang="en-US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4572000" y="133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2" name="Shape 42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265500" y="1834132"/>
            <a:ext cx="4045200" cy="2069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ubTitle" idx="1"/>
          </p:nvPr>
        </p:nvSpPr>
        <p:spPr>
          <a:xfrm>
            <a:off x="265500" y="3974833"/>
            <a:ext cx="4045200" cy="179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 lang="en-US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9500" y="5644966"/>
            <a:ext cx="5998800" cy="798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lang="en-US"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73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CA428-F2B2-41C6-9173-F777EFF9C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590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comments" Target="../comments/commen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comments" Target="../comments/comment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comments" Target="../comments/commen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3F3F3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68"/>
          <p:cNvSpPr/>
          <p:nvPr/>
        </p:nvSpPr>
        <p:spPr>
          <a:xfrm>
            <a:off x="380900" y="5200550"/>
            <a:ext cx="8382000" cy="144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" name="Shape 69"/>
          <p:cNvSpPr txBox="1">
            <a:spLocks noGrp="1"/>
          </p:cNvSpPr>
          <p:nvPr>
            <p:ph type="ctrTitle"/>
          </p:nvPr>
        </p:nvSpPr>
        <p:spPr>
          <a:xfrm>
            <a:off x="380900" y="5341650"/>
            <a:ext cx="8382000" cy="676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  <a:r>
              <a:rPr lang="en-US" sz="1800" b="0" i="0" u="none" strike="noStrike" cap="none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chool of Computing and Information Sciences</a:t>
            </a:r>
            <a:br>
              <a:rPr lang="en-US" sz="1800" b="0" i="0" u="none" strike="noStrike" cap="none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800" b="0" i="0" u="none" strike="noStrike" cap="none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Florida International University</a:t>
            </a:r>
          </a:p>
        </p:txBody>
      </p:sp>
      <p:sp>
        <p:nvSpPr>
          <p:cNvPr id="41" name="Shape 70"/>
          <p:cNvSpPr txBox="1">
            <a:spLocks noGrp="1"/>
          </p:cNvSpPr>
          <p:nvPr>
            <p:ph type="subTitle" idx="1"/>
          </p:nvPr>
        </p:nvSpPr>
        <p:spPr>
          <a:xfrm>
            <a:off x="380900" y="6018150"/>
            <a:ext cx="8382000" cy="4181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1800" dirty="0" smtClean="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May 3rd, </a:t>
            </a:r>
            <a:r>
              <a:rPr lang="en-US" sz="1800" dirty="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2015</a:t>
            </a:r>
          </a:p>
        </p:txBody>
      </p:sp>
      <p:pic>
        <p:nvPicPr>
          <p:cNvPr id="42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7251" y="6149689"/>
            <a:ext cx="2132918" cy="3822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Group 7"/>
          <p:cNvGrpSpPr/>
          <p:nvPr/>
        </p:nvGrpSpPr>
        <p:grpSpPr>
          <a:xfrm>
            <a:off x="380900" y="228600"/>
            <a:ext cx="8382100" cy="1974900"/>
            <a:chOff x="380900" y="228600"/>
            <a:chExt cx="8382100" cy="1974900"/>
          </a:xfrm>
        </p:grpSpPr>
        <p:sp>
          <p:nvSpPr>
            <p:cNvPr id="44" name="Shape 73"/>
            <p:cNvSpPr/>
            <p:nvPr/>
          </p:nvSpPr>
          <p:spPr>
            <a:xfrm>
              <a:off x="381000" y="228600"/>
              <a:ext cx="8382000" cy="1974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74"/>
            <p:cNvSpPr txBox="1"/>
            <p:nvPr/>
          </p:nvSpPr>
          <p:spPr>
            <a:xfrm>
              <a:off x="381000" y="338100"/>
              <a:ext cx="8382000" cy="564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3000" b="0" i="0" u="none" strike="noStrike" cap="none" dirty="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Senior Project </a:t>
              </a:r>
              <a:r>
                <a:rPr lang="en-US" sz="3000" b="0" i="0" u="none" strike="noStrike" cap="none" dirty="0" smtClean="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Introduction</a:t>
              </a:r>
              <a:endParaRPr lang="en-US" sz="3000" b="0" i="0" u="none" strike="noStrike" cap="none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6" name="Shape 75"/>
            <p:cNvSpPr txBox="1"/>
            <p:nvPr/>
          </p:nvSpPr>
          <p:spPr>
            <a:xfrm>
              <a:off x="380900" y="742925"/>
              <a:ext cx="8382000" cy="564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2400" dirty="0">
                  <a:solidFill>
                    <a:srgbClr val="999999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Spring 2016</a:t>
              </a:r>
            </a:p>
          </p:txBody>
        </p:sp>
        <p:sp>
          <p:nvSpPr>
            <p:cNvPr id="47" name="Shape 76"/>
            <p:cNvSpPr txBox="1"/>
            <p:nvPr/>
          </p:nvSpPr>
          <p:spPr>
            <a:xfrm>
              <a:off x="380900" y="1396200"/>
              <a:ext cx="8382000" cy="676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spcAft>
                  <a:spcPts val="100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5200" dirty="0" err="1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Legal</a:t>
              </a:r>
              <a:r>
                <a:rPr lang="en-US" sz="5200" dirty="0" err="1">
                  <a:solidFill>
                    <a:srgbClr val="FF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Wise</a:t>
              </a:r>
              <a:r>
                <a:rPr lang="en-US" sz="5200" dirty="0">
                  <a:solidFill>
                    <a:srgbClr val="FF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2.0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06869" y="2469475"/>
            <a:ext cx="3909006" cy="2465100"/>
            <a:chOff x="506869" y="2469475"/>
            <a:chExt cx="3909006" cy="2465100"/>
          </a:xfrm>
        </p:grpSpPr>
        <p:sp>
          <p:nvSpPr>
            <p:cNvPr id="49" name="Shape 77"/>
            <p:cNvSpPr/>
            <p:nvPr/>
          </p:nvSpPr>
          <p:spPr>
            <a:xfrm>
              <a:off x="506875" y="2469475"/>
              <a:ext cx="3909000" cy="2465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Clr>
                  <a:srgbClr val="000000"/>
                </a:buClr>
                <a:buFont typeface="Arial"/>
                <a:buNone/>
              </a:pPr>
              <a:endParaRPr/>
            </a:p>
          </p:txBody>
        </p:sp>
        <p:grpSp>
          <p:nvGrpSpPr>
            <p:cNvPr id="50" name="Shape 79"/>
            <p:cNvGrpSpPr/>
            <p:nvPr/>
          </p:nvGrpSpPr>
          <p:grpSpPr>
            <a:xfrm>
              <a:off x="506869" y="2996875"/>
              <a:ext cx="3908853" cy="1370500"/>
              <a:chOff x="152400" y="3451100"/>
              <a:chExt cx="3992700" cy="1370500"/>
            </a:xfrm>
          </p:grpSpPr>
          <p:sp>
            <p:nvSpPr>
              <p:cNvPr id="51" name="Shape 80"/>
              <p:cNvSpPr txBox="1"/>
              <p:nvPr/>
            </p:nvSpPr>
            <p:spPr>
              <a:xfrm>
                <a:off x="152400" y="3451100"/>
                <a:ext cx="3992700" cy="41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spcAft>
                    <a:spcPts val="1000"/>
                  </a:spcAft>
                  <a:buNone/>
                </a:pPr>
                <a:r>
                  <a:rPr lang="en-US" sz="2400" dirty="0">
                    <a:solidFill>
                      <a:srgbClr val="6FA8DC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Team Members</a:t>
                </a:r>
              </a:p>
            </p:txBody>
          </p:sp>
          <p:sp>
            <p:nvSpPr>
              <p:cNvPr id="52" name="Shape 81"/>
              <p:cNvSpPr txBox="1"/>
              <p:nvPr/>
            </p:nvSpPr>
            <p:spPr>
              <a:xfrm>
                <a:off x="152400" y="3709800"/>
                <a:ext cx="3992700" cy="111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2800" dirty="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Fernando Gomez</a:t>
                </a:r>
              </a:p>
              <a:p>
                <a:pPr lvl="0" algn="ctr" rtl="0">
                  <a:spcBef>
                    <a:spcPts val="0"/>
                  </a:spcBef>
                  <a:spcAft>
                    <a:spcPts val="1000"/>
                  </a:spcAft>
                  <a:buNone/>
                </a:pPr>
                <a:r>
                  <a:rPr lang="en-US" sz="2800" dirty="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Yang Zhang</a:t>
                </a:r>
              </a:p>
            </p:txBody>
          </p:sp>
        </p:grpSp>
      </p:grpSp>
      <p:grpSp>
        <p:nvGrpSpPr>
          <p:cNvPr id="53" name="Group 52"/>
          <p:cNvGrpSpPr/>
          <p:nvPr/>
        </p:nvGrpSpPr>
        <p:grpSpPr>
          <a:xfrm>
            <a:off x="4701316" y="2469475"/>
            <a:ext cx="3909184" cy="2465100"/>
            <a:chOff x="4701316" y="2469475"/>
            <a:chExt cx="3909184" cy="2465100"/>
          </a:xfrm>
        </p:grpSpPr>
        <p:sp>
          <p:nvSpPr>
            <p:cNvPr id="54" name="Shape 78"/>
            <p:cNvSpPr/>
            <p:nvPr/>
          </p:nvSpPr>
          <p:spPr>
            <a:xfrm>
              <a:off x="4701500" y="2469475"/>
              <a:ext cx="3909000" cy="2465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55" name="Shape 82"/>
            <p:cNvGrpSpPr/>
            <p:nvPr/>
          </p:nvGrpSpPr>
          <p:grpSpPr>
            <a:xfrm>
              <a:off x="4701316" y="2798100"/>
              <a:ext cx="3908853" cy="1974975"/>
              <a:chOff x="4998905" y="3171363"/>
              <a:chExt cx="3992700" cy="1974974"/>
            </a:xfrm>
          </p:grpSpPr>
          <p:sp>
            <p:nvSpPr>
              <p:cNvPr id="56" name="Shape 83"/>
              <p:cNvSpPr txBox="1"/>
              <p:nvPr/>
            </p:nvSpPr>
            <p:spPr>
              <a:xfrm>
                <a:off x="4998905" y="3171363"/>
                <a:ext cx="3992700" cy="41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spcAft>
                    <a:spcPts val="1000"/>
                  </a:spcAft>
                  <a:buNone/>
                </a:pPr>
                <a:r>
                  <a:rPr lang="en-US" sz="2400" dirty="0">
                    <a:solidFill>
                      <a:srgbClr val="6FA8DC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Product Owner</a:t>
                </a:r>
              </a:p>
            </p:txBody>
          </p:sp>
          <p:sp>
            <p:nvSpPr>
              <p:cNvPr id="57" name="Shape 84"/>
              <p:cNvSpPr txBox="1"/>
              <p:nvPr/>
            </p:nvSpPr>
            <p:spPr>
              <a:xfrm>
                <a:off x="4998905" y="3395563"/>
                <a:ext cx="3992700" cy="67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spcAft>
                    <a:spcPts val="1000"/>
                  </a:spcAft>
                  <a:buNone/>
                </a:pPr>
                <a:r>
                  <a:rPr lang="en-US" sz="2800" dirty="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Jaime </a:t>
                </a:r>
                <a:r>
                  <a:rPr lang="en-US" sz="2800" dirty="0" err="1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Borras</a:t>
                </a:r>
                <a:endParaRPr lang="en-US" sz="2800" dirty="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8" name="Shape 85"/>
              <p:cNvSpPr txBox="1"/>
              <p:nvPr/>
            </p:nvSpPr>
            <p:spPr>
              <a:xfrm>
                <a:off x="4998905" y="4306938"/>
                <a:ext cx="3992700" cy="41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spcAft>
                    <a:spcPts val="1000"/>
                  </a:spcAft>
                  <a:buNone/>
                </a:pPr>
                <a:r>
                  <a:rPr lang="en-US" sz="2400" dirty="0">
                    <a:solidFill>
                      <a:srgbClr val="6FA8DC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Instructor</a:t>
                </a:r>
              </a:p>
            </p:txBody>
          </p:sp>
          <p:sp>
            <p:nvSpPr>
              <p:cNvPr id="59" name="Shape 86"/>
              <p:cNvSpPr txBox="1"/>
              <p:nvPr/>
            </p:nvSpPr>
            <p:spPr>
              <a:xfrm>
                <a:off x="4998905" y="4582338"/>
                <a:ext cx="3992700" cy="56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spcAft>
                    <a:spcPts val="1000"/>
                  </a:spcAft>
                  <a:buNone/>
                </a:pPr>
                <a:r>
                  <a:rPr lang="en-US" sz="2800" dirty="0" err="1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Masoud</a:t>
                </a:r>
                <a:r>
                  <a:rPr lang="en-US" sz="2800" dirty="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 </a:t>
                </a:r>
                <a:r>
                  <a:rPr lang="en-US" sz="2800" dirty="0" err="1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Sadjadi</a:t>
                </a:r>
                <a:endParaRPr lang="en-US" sz="2800" dirty="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167700" y="152100"/>
            <a:ext cx="8808600" cy="70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dirty="0" smtClean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User Interface Design</a:t>
            </a:r>
            <a:endParaRPr lang="en-US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4881" y="6387699"/>
            <a:ext cx="2132918" cy="382299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Shape 229"/>
          <p:cNvSpPr/>
          <p:nvPr/>
        </p:nvSpPr>
        <p:spPr>
          <a:xfrm>
            <a:off x="348000" y="1328425"/>
            <a:ext cx="8448000" cy="4907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" name="Shape 211"/>
          <p:cNvSpPr/>
          <p:nvPr/>
        </p:nvSpPr>
        <p:spPr>
          <a:xfrm>
            <a:off x="504849" y="1034245"/>
            <a:ext cx="2203846" cy="543677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sz="2800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Login Page</a:t>
            </a:r>
            <a:endParaRPr lang="en-US" sz="28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419" y="2052248"/>
            <a:ext cx="8261162" cy="345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58833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167700" y="152100"/>
            <a:ext cx="8808600" cy="70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dirty="0" smtClean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User Interface Design</a:t>
            </a:r>
            <a:endParaRPr lang="en-US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4881" y="6387699"/>
            <a:ext cx="2132918" cy="382299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Shape 229"/>
          <p:cNvSpPr/>
          <p:nvPr/>
        </p:nvSpPr>
        <p:spPr>
          <a:xfrm>
            <a:off x="348000" y="1328425"/>
            <a:ext cx="8448000" cy="4907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" name="Shape 211"/>
          <p:cNvSpPr/>
          <p:nvPr/>
        </p:nvSpPr>
        <p:spPr>
          <a:xfrm>
            <a:off x="599739" y="977230"/>
            <a:ext cx="2566155" cy="432246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sz="2800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Search Page</a:t>
            </a:r>
            <a:endParaRPr lang="en-US" sz="28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130" y="1534500"/>
            <a:ext cx="6601740" cy="461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61996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title" idx="4294967295"/>
          </p:nvPr>
        </p:nvSpPr>
        <p:spPr>
          <a:xfrm>
            <a:off x="167700" y="152100"/>
            <a:ext cx="8808600" cy="70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Summary</a:t>
            </a:r>
          </a:p>
        </p:txBody>
      </p:sp>
      <p:sp>
        <p:nvSpPr>
          <p:cNvPr id="13" name="Shape 212"/>
          <p:cNvSpPr txBox="1"/>
          <p:nvPr/>
        </p:nvSpPr>
        <p:spPr>
          <a:xfrm>
            <a:off x="563486" y="1167493"/>
            <a:ext cx="7950768" cy="4693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000" dirty="0" err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Legal</a:t>
            </a:r>
            <a:r>
              <a:rPr lang="en-US" sz="2000" dirty="0" err="1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Wise</a:t>
            </a:r>
            <a:r>
              <a:rPr lang="en-US" sz="2000" dirty="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 2.0</a:t>
            </a:r>
            <a:r>
              <a:rPr lang="en-US" sz="20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a user-friendly web application that answers legal questions using artificial intelligence technologies. </a:t>
            </a:r>
            <a:r>
              <a:rPr lang="en-US" sz="2000" dirty="0" smtClean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solved all the shortcomings left from </a:t>
            </a:r>
            <a:r>
              <a:rPr lang="en-US" sz="2000" dirty="0" err="1" smtClean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LegalWise</a:t>
            </a:r>
            <a:r>
              <a:rPr lang="en-US" sz="2000" dirty="0" smtClean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1.0. What is more, it </a:t>
            </a:r>
            <a:r>
              <a:rPr lang="en-US" sz="20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does not only “search” the legal question, but also “answer” the legal </a:t>
            </a:r>
            <a:r>
              <a:rPr lang="en-US" sz="2000" dirty="0" smtClean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question. </a:t>
            </a:r>
            <a:r>
              <a:rPr lang="en-US" sz="20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also provides an automated process to upload and index legal documents, which will then be shared with law professionals based on the content of these documents. </a:t>
            </a:r>
          </a:p>
          <a:p>
            <a:endParaRPr lang="en-US" sz="20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r>
              <a:rPr lang="en-US" sz="20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Our web application allows the registered users to search </a:t>
            </a:r>
            <a:r>
              <a:rPr lang="en-US" sz="2000" dirty="0" smtClean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lang="en-US" sz="20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retrieve answers in just a few seconds, which makes the valuable time of our legal professionals more profitable.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34585" y="1507290"/>
            <a:ext cx="8133553" cy="4622922"/>
            <a:chOff x="451275" y="1078992"/>
            <a:chExt cx="3800700" cy="2322575"/>
          </a:xfrm>
        </p:grpSpPr>
        <p:sp>
          <p:nvSpPr>
            <p:cNvPr id="373" name="Shape 373"/>
            <p:cNvSpPr/>
            <p:nvPr/>
          </p:nvSpPr>
          <p:spPr>
            <a:xfrm>
              <a:off x="451275" y="1078992"/>
              <a:ext cx="3800700" cy="23225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" name="Shape 374"/>
            <p:cNvSpPr txBox="1"/>
            <p:nvPr/>
          </p:nvSpPr>
          <p:spPr>
            <a:xfrm>
              <a:off x="547150" y="2597425"/>
              <a:ext cx="3589200" cy="611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spcAft>
                  <a:spcPts val="100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3600" dirty="0" err="1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Legal</a:t>
              </a:r>
              <a:r>
                <a:rPr lang="en-US" sz="3600" dirty="0" err="1">
                  <a:solidFill>
                    <a:srgbClr val="FF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Wise</a:t>
              </a:r>
              <a:r>
                <a:rPr lang="en-US" sz="3600" dirty="0">
                  <a:solidFill>
                    <a:srgbClr val="FF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2.0</a:t>
              </a:r>
            </a:p>
          </p:txBody>
        </p:sp>
        <p:pic>
          <p:nvPicPr>
            <p:cNvPr id="375" name="Shape 37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65875" y="1251625"/>
              <a:ext cx="1551700" cy="13129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0" name="Shape 380"/>
          <p:cNvSpPr/>
          <p:nvPr/>
        </p:nvSpPr>
        <p:spPr>
          <a:xfrm>
            <a:off x="2078503" y="315939"/>
            <a:ext cx="4973100" cy="923299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48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THANK YOU</a:t>
            </a:r>
            <a:r>
              <a:rPr lang="en-US" sz="4800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!!</a:t>
            </a:r>
            <a:r>
              <a:rPr lang="en-US" sz="48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!</a:t>
            </a:r>
            <a:endParaRPr lang="en-US" sz="48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52214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 idx="4294967295"/>
          </p:nvPr>
        </p:nvSpPr>
        <p:spPr>
          <a:xfrm>
            <a:off x="167700" y="152100"/>
            <a:ext cx="8808600" cy="70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800" b="0" i="0" u="none" strike="noStrike" cap="none" dirty="0" smtClean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Problem</a:t>
            </a:r>
            <a:endParaRPr lang="en-US" sz="3800" b="0" i="0" u="none" strike="noStrike" cap="none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93" name="Shape 93"/>
          <p:cNvGrpSpPr/>
          <p:nvPr/>
        </p:nvGrpSpPr>
        <p:grpSpPr>
          <a:xfrm>
            <a:off x="365951" y="1224952"/>
            <a:ext cx="4357902" cy="4917055"/>
            <a:chOff x="347850" y="1053310"/>
            <a:chExt cx="4592100" cy="2337665"/>
          </a:xfrm>
        </p:grpSpPr>
        <p:sp>
          <p:nvSpPr>
            <p:cNvPr id="94" name="Shape 94"/>
            <p:cNvSpPr/>
            <p:nvPr/>
          </p:nvSpPr>
          <p:spPr>
            <a:xfrm>
              <a:off x="347850" y="1053310"/>
              <a:ext cx="4592100" cy="233766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 txBox="1"/>
            <p:nvPr/>
          </p:nvSpPr>
          <p:spPr>
            <a:xfrm>
              <a:off x="546400" y="1328326"/>
              <a:ext cx="4195200" cy="20626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 sz="2400" dirty="0" smtClean="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The legal system uses a great amount of human labor to accomplish tedious tasks on formatted documents. </a:t>
              </a:r>
            </a:p>
            <a:p>
              <a:pPr lvl="0">
                <a:spcBef>
                  <a:spcPts val="0"/>
                </a:spcBef>
                <a:buNone/>
              </a:pPr>
              <a:endParaRPr lang="en-US" sz="24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lvl="0">
                <a:spcBef>
                  <a:spcPts val="0"/>
                </a:spcBef>
                <a:buNone/>
              </a:pPr>
              <a:r>
                <a:rPr lang="en-US" sz="2400" dirty="0" smtClean="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Legal documents are searched manually for case referrals and legal answers. </a:t>
              </a:r>
              <a:endParaRPr lang="en-US" sz="24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880335" y="1803421"/>
            <a:ext cx="2931054" cy="2219227"/>
            <a:chOff x="5794146" y="2453325"/>
            <a:chExt cx="2931054" cy="2219227"/>
          </a:xfrm>
        </p:grpSpPr>
        <p:sp>
          <p:nvSpPr>
            <p:cNvPr id="104" name="Shape 104"/>
            <p:cNvSpPr/>
            <p:nvPr/>
          </p:nvSpPr>
          <p:spPr>
            <a:xfrm>
              <a:off x="5794200" y="2456675"/>
              <a:ext cx="2931000" cy="2213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 txBox="1"/>
            <p:nvPr/>
          </p:nvSpPr>
          <p:spPr>
            <a:xfrm>
              <a:off x="5794146" y="2453325"/>
              <a:ext cx="2931053" cy="564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3000" dirty="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Ineffective</a:t>
              </a:r>
            </a:p>
          </p:txBody>
        </p:sp>
        <p:sp>
          <p:nvSpPr>
            <p:cNvPr id="106" name="Shape 106"/>
            <p:cNvSpPr txBox="1"/>
            <p:nvPr/>
          </p:nvSpPr>
          <p:spPr>
            <a:xfrm>
              <a:off x="5794147" y="3280939"/>
              <a:ext cx="2931053" cy="564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3000" dirty="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Inefficient</a:t>
              </a:r>
            </a:p>
          </p:txBody>
        </p:sp>
        <p:sp>
          <p:nvSpPr>
            <p:cNvPr id="107" name="Shape 107"/>
            <p:cNvSpPr txBox="1"/>
            <p:nvPr/>
          </p:nvSpPr>
          <p:spPr>
            <a:xfrm>
              <a:off x="5794146" y="4108552"/>
              <a:ext cx="2931053" cy="564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3000" dirty="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Expensive</a:t>
              </a:r>
            </a:p>
          </p:txBody>
        </p:sp>
        <p:sp>
          <p:nvSpPr>
            <p:cNvPr id="108" name="Shape 108"/>
            <p:cNvSpPr/>
            <p:nvPr/>
          </p:nvSpPr>
          <p:spPr>
            <a:xfrm>
              <a:off x="7033350" y="2922782"/>
              <a:ext cx="452700" cy="452700"/>
            </a:xfrm>
            <a:prstGeom prst="mathPlus">
              <a:avLst>
                <a:gd name="adj1" fmla="val 23520"/>
              </a:avLst>
            </a:prstGeom>
            <a:solidFill>
              <a:srgbClr val="FF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7033350" y="3750396"/>
              <a:ext cx="452700" cy="452700"/>
            </a:xfrm>
            <a:prstGeom prst="mathPlus">
              <a:avLst>
                <a:gd name="adj1" fmla="val 23520"/>
              </a:avLst>
            </a:prstGeom>
            <a:solidFill>
              <a:srgbClr val="FF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cxnSp>
        <p:nvCxnSpPr>
          <p:cNvPr id="110" name="Shape 110"/>
          <p:cNvCxnSpPr>
            <a:stCxn id="94" idx="3"/>
            <a:endCxn id="104" idx="1"/>
          </p:cNvCxnSpPr>
          <p:nvPr/>
        </p:nvCxnSpPr>
        <p:spPr>
          <a:xfrm flipV="1">
            <a:off x="4723853" y="2913621"/>
            <a:ext cx="1156536" cy="769858"/>
          </a:xfrm>
          <a:prstGeom prst="bentConnector3">
            <a:avLst>
              <a:gd name="adj1" fmla="val 50000"/>
            </a:avLst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 idx="4294967295"/>
          </p:nvPr>
        </p:nvSpPr>
        <p:spPr>
          <a:xfrm>
            <a:off x="167700" y="152100"/>
            <a:ext cx="8808600" cy="70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800" dirty="0" smtClean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Current System</a:t>
            </a:r>
            <a:endParaRPr lang="en-US" sz="3800" b="0" i="0" u="none" strike="noStrike" cap="none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93" name="Shape 93"/>
          <p:cNvGrpSpPr/>
          <p:nvPr/>
        </p:nvGrpSpPr>
        <p:grpSpPr>
          <a:xfrm>
            <a:off x="365950" y="1377858"/>
            <a:ext cx="8398487" cy="4764153"/>
            <a:chOff x="347850" y="1053310"/>
            <a:chExt cx="4592100" cy="2337667"/>
          </a:xfrm>
        </p:grpSpPr>
        <p:sp>
          <p:nvSpPr>
            <p:cNvPr id="94" name="Shape 94"/>
            <p:cNvSpPr/>
            <p:nvPr/>
          </p:nvSpPr>
          <p:spPr>
            <a:xfrm>
              <a:off x="347850" y="1053310"/>
              <a:ext cx="4592100" cy="233766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 txBox="1"/>
            <p:nvPr/>
          </p:nvSpPr>
          <p:spPr>
            <a:xfrm>
              <a:off x="546400" y="1321138"/>
              <a:ext cx="4195200" cy="206983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342900" lvl="0" indent="-34290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</a:t>
              </a:r>
              <a:r>
                <a:rPr lang="en-US" sz="2800" dirty="0" smtClean="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rained by wiki-based data. </a:t>
              </a:r>
            </a:p>
            <a:p>
              <a:pPr marL="342900" lvl="0" indent="-34290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en-US" sz="2800" dirty="0" smtClean="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Allows the </a:t>
              </a:r>
              <a:r>
                <a:rPr lang="en-US" sz="2800" dirty="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user </a:t>
              </a:r>
              <a:r>
                <a:rPr lang="en-US" sz="2800" dirty="0" smtClean="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to:</a:t>
              </a:r>
            </a:p>
            <a:p>
              <a:pPr lvl="8"/>
              <a:r>
                <a:rPr lang="en-US" sz="2800" dirty="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	</a:t>
              </a:r>
              <a:r>
                <a:rPr lang="en-US" sz="2800" dirty="0" smtClean="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- register</a:t>
              </a:r>
            </a:p>
            <a:p>
              <a:pPr lvl="8"/>
              <a:r>
                <a:rPr lang="en-US" sz="2800" dirty="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	</a:t>
              </a:r>
              <a:r>
                <a:rPr lang="en-US" sz="2800" dirty="0" smtClean="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- log in</a:t>
              </a:r>
            </a:p>
            <a:p>
              <a:pPr lvl="8"/>
              <a:r>
                <a:rPr lang="en-US" sz="2800" dirty="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	</a:t>
              </a:r>
              <a:r>
                <a:rPr lang="en-US" sz="2800" dirty="0" smtClean="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- search for general questions</a:t>
              </a:r>
            </a:p>
            <a:p>
              <a:pPr marL="342900" lvl="8" indent="-342900">
                <a:buFont typeface="Arial" panose="020B0604020202020204" pitchFamily="34" charset="0"/>
                <a:buChar char="•"/>
              </a:pPr>
              <a:r>
                <a:rPr lang="en-US" sz="2800" dirty="0" smtClean="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Legal files were not indexed properly.</a:t>
              </a:r>
            </a:p>
            <a:p>
              <a:pPr marL="342900" lvl="8" indent="-342900">
                <a:buFont typeface="Arial" panose="020B0604020202020204" pitchFamily="34" charset="0"/>
                <a:buChar char="•"/>
              </a:pPr>
              <a:r>
                <a:rPr lang="en-US" sz="2800" dirty="0" smtClean="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No support for legal questions.</a:t>
              </a:r>
            </a:p>
            <a:p>
              <a:pPr marL="342900" lvl="8" indent="-342900">
                <a:buFont typeface="Arial" panose="020B0604020202020204" pitchFamily="34" charset="0"/>
                <a:buChar char="•"/>
              </a:pPr>
              <a:r>
                <a:rPr lang="en-US" sz="2800" dirty="0" smtClean="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Question and Answer system were outside of the project.</a:t>
              </a:r>
            </a:p>
            <a:p>
              <a:pPr lvl="0">
                <a:spcBef>
                  <a:spcPts val="0"/>
                </a:spcBef>
              </a:pPr>
              <a:endParaRPr lang="en-US" sz="24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342900" lvl="0" indent="-34290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endParaRPr lang="en-US" sz="24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5" name="Shape 299"/>
          <p:cNvSpPr/>
          <p:nvPr/>
        </p:nvSpPr>
        <p:spPr>
          <a:xfrm>
            <a:off x="659966" y="1135734"/>
            <a:ext cx="2298894" cy="434274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sz="2400" dirty="0" err="1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LegalWise</a:t>
            </a:r>
            <a:r>
              <a:rPr lang="en-US" sz="2400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1.0</a:t>
            </a:r>
            <a:endParaRPr lang="en-US" sz="24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421213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 idx="4294967295"/>
          </p:nvPr>
        </p:nvSpPr>
        <p:spPr>
          <a:xfrm>
            <a:off x="167700" y="152100"/>
            <a:ext cx="8808600" cy="70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800" dirty="0" smtClean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is </a:t>
            </a:r>
            <a:r>
              <a:rPr lang="en-US" sz="3800" dirty="0" err="1" smtClean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Legal</a:t>
            </a:r>
            <a:r>
              <a:rPr lang="en-US" sz="3800" dirty="0" err="1" smtClean="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Wise</a:t>
            </a:r>
            <a:r>
              <a:rPr lang="en-US" sz="3800" dirty="0" smtClean="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 2.0</a:t>
            </a:r>
            <a:r>
              <a:rPr lang="en-US" sz="3800" dirty="0" smtClean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lang="en-US" sz="3800" b="0" i="0" u="none" strike="noStrike" cap="none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93" name="Shape 93"/>
          <p:cNvGrpSpPr/>
          <p:nvPr/>
        </p:nvGrpSpPr>
        <p:grpSpPr>
          <a:xfrm>
            <a:off x="365950" y="1377858"/>
            <a:ext cx="8398487" cy="4764153"/>
            <a:chOff x="347850" y="1053310"/>
            <a:chExt cx="4592100" cy="2337667"/>
          </a:xfrm>
        </p:grpSpPr>
        <p:sp>
          <p:nvSpPr>
            <p:cNvPr id="94" name="Shape 94"/>
            <p:cNvSpPr/>
            <p:nvPr/>
          </p:nvSpPr>
          <p:spPr>
            <a:xfrm>
              <a:off x="347850" y="1053310"/>
              <a:ext cx="4592100" cy="233766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 txBox="1"/>
            <p:nvPr/>
          </p:nvSpPr>
          <p:spPr>
            <a:xfrm>
              <a:off x="546400" y="1321138"/>
              <a:ext cx="4195200" cy="206983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</a:pPr>
              <a:r>
                <a:rPr lang="en-US" sz="2800" dirty="0" err="1" smtClean="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Legal</a:t>
              </a:r>
              <a:r>
                <a:rPr lang="en-US" sz="2800" dirty="0" err="1" smtClean="0">
                  <a:solidFill>
                    <a:srgbClr val="FF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Wise</a:t>
              </a:r>
              <a:r>
                <a:rPr lang="en-US" sz="2800" dirty="0" smtClean="0">
                  <a:solidFill>
                    <a:srgbClr val="FF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2.0 </a:t>
              </a:r>
              <a:r>
                <a:rPr lang="en-US" sz="2800" dirty="0" smtClean="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is a web application that can facilitate legal professionals to answer legal questions as well as locate the case referrals using artificial intelligence technologies. This application helps to save a great amount of time by supporting legal answers with ranking and case referrals electronically. </a:t>
              </a:r>
              <a:endParaRPr lang="en-US" sz="28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342900" lvl="0" indent="-34290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endParaRPr lang="en-US" sz="24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5" name="Shape 299"/>
          <p:cNvSpPr/>
          <p:nvPr/>
        </p:nvSpPr>
        <p:spPr>
          <a:xfrm>
            <a:off x="659965" y="1135733"/>
            <a:ext cx="2376533" cy="468779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LegalWise</a:t>
            </a:r>
            <a:r>
              <a:rPr lang="en-US" sz="2400" dirty="0" smtClean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 2.0</a:t>
            </a:r>
            <a:endParaRPr lang="en-US" sz="2400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565547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 idx="4294967295"/>
          </p:nvPr>
        </p:nvSpPr>
        <p:spPr>
          <a:xfrm>
            <a:off x="167700" y="152100"/>
            <a:ext cx="8808600" cy="70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800" dirty="0" smtClean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Requirements</a:t>
            </a:r>
            <a:endParaRPr lang="en-US" sz="3800" b="0" i="0" u="none" strike="noStrike" cap="none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93" name="Shape 93"/>
          <p:cNvGrpSpPr/>
          <p:nvPr/>
        </p:nvGrpSpPr>
        <p:grpSpPr>
          <a:xfrm>
            <a:off x="365950" y="1377858"/>
            <a:ext cx="8398487" cy="4764153"/>
            <a:chOff x="347850" y="1053310"/>
            <a:chExt cx="4592100" cy="2337667"/>
          </a:xfrm>
        </p:grpSpPr>
        <p:sp>
          <p:nvSpPr>
            <p:cNvPr id="94" name="Shape 94"/>
            <p:cNvSpPr/>
            <p:nvPr/>
          </p:nvSpPr>
          <p:spPr>
            <a:xfrm>
              <a:off x="347850" y="1053310"/>
              <a:ext cx="4592100" cy="233766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 txBox="1"/>
            <p:nvPr/>
          </p:nvSpPr>
          <p:spPr>
            <a:xfrm>
              <a:off x="546400" y="1321138"/>
              <a:ext cx="4195200" cy="206983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342900" lvl="0" indent="-34290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endParaRPr lang="en-US" sz="24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174" y="1458255"/>
            <a:ext cx="5289586" cy="460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973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167700" y="152100"/>
            <a:ext cx="8808600" cy="70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System Design</a:t>
            </a:r>
          </a:p>
        </p:txBody>
      </p:sp>
      <p:pic>
        <p:nvPicPr>
          <p:cNvPr id="270" name="Shape 2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4881" y="6387699"/>
            <a:ext cx="2132918" cy="382299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Shape 272"/>
          <p:cNvSpPr/>
          <p:nvPr/>
        </p:nvSpPr>
        <p:spPr>
          <a:xfrm>
            <a:off x="348000" y="1328425"/>
            <a:ext cx="8448000" cy="4907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473075" y="1076825"/>
            <a:ext cx="3779748" cy="52732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sz="24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SYSTEM DEPLOYMENT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153" y="2078470"/>
            <a:ext cx="7915693" cy="340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241011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 idx="4294967295"/>
          </p:nvPr>
        </p:nvSpPr>
        <p:spPr>
          <a:xfrm>
            <a:off x="167700" y="152100"/>
            <a:ext cx="8808600" cy="70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System </a:t>
            </a:r>
            <a:r>
              <a:rPr lang="en-US" dirty="0" smtClean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Architecture</a:t>
            </a:r>
            <a:endParaRPr lang="en-US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1" name="Shape 241"/>
          <p:cNvSpPr txBox="1"/>
          <p:nvPr/>
        </p:nvSpPr>
        <p:spPr>
          <a:xfrm>
            <a:off x="477075" y="1961325"/>
            <a:ext cx="927600" cy="38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2" name="Shape 242"/>
          <p:cNvSpPr/>
          <p:nvPr/>
        </p:nvSpPr>
        <p:spPr>
          <a:xfrm>
            <a:off x="317475" y="1328425"/>
            <a:ext cx="8481900" cy="48238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/>
          <p:nvPr/>
        </p:nvSpPr>
        <p:spPr>
          <a:xfrm>
            <a:off x="442550" y="1178322"/>
            <a:ext cx="6061767" cy="369332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wrap="square" lIns="91440" tIns="0" rIns="91440" bIns="0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4-LAYERED</a:t>
            </a:r>
            <a:r>
              <a:rPr lang="en-US" sz="2400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ARCHITECTURE </a:t>
            </a:r>
            <a:r>
              <a:rPr lang="en-US" sz="24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PATTERN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01" y="1961325"/>
            <a:ext cx="7706254" cy="38713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title"/>
          </p:nvPr>
        </p:nvSpPr>
        <p:spPr>
          <a:xfrm>
            <a:off x="167700" y="152100"/>
            <a:ext cx="8808600" cy="70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dirty="0" smtClean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does the artificial intelligence component work?</a:t>
            </a:r>
            <a:endParaRPr lang="en-US" sz="24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2" name="Shape 2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4881" y="6387699"/>
            <a:ext cx="2132918" cy="382299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Shape 284"/>
          <p:cNvSpPr/>
          <p:nvPr/>
        </p:nvSpPr>
        <p:spPr>
          <a:xfrm>
            <a:off x="348000" y="1328425"/>
            <a:ext cx="8448000" cy="4907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85" name="Shape 285"/>
          <p:cNvSpPr/>
          <p:nvPr/>
        </p:nvSpPr>
        <p:spPr>
          <a:xfrm>
            <a:off x="473075" y="1076825"/>
            <a:ext cx="4314585" cy="491976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sz="2400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Watson Retrieve and Rank</a:t>
            </a:r>
            <a:endParaRPr lang="en-US" sz="24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7663" y="1791526"/>
            <a:ext cx="6265725" cy="406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23967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167700" y="152100"/>
            <a:ext cx="8808600" cy="70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Sequence Diagram</a:t>
            </a: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4881" y="6387699"/>
            <a:ext cx="2132918" cy="382299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Shape 229"/>
          <p:cNvSpPr/>
          <p:nvPr/>
        </p:nvSpPr>
        <p:spPr>
          <a:xfrm>
            <a:off x="348000" y="1328425"/>
            <a:ext cx="8448000" cy="4907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" name="Shape 211"/>
          <p:cNvSpPr/>
          <p:nvPr/>
        </p:nvSpPr>
        <p:spPr>
          <a:xfrm>
            <a:off x="504848" y="1034246"/>
            <a:ext cx="3842865" cy="450972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sz="2800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Ask a legal question</a:t>
            </a:r>
            <a:endParaRPr lang="en-US" sz="28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28" name="Picture 4" descr="https://lh3.googleusercontent.com/UxgcOVUUkkt4ShydIiR4nb5kpGwRgBHjCoJI8Us-E8CXDkMCVTzPocntA72qlvTzf5kWVmyb_arI0_B03EQqkPmnuPjaWs5xzrqv5HcGsz_uRUxvjGPFuL1eI__HT51opZuBzbB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23" y="1925249"/>
            <a:ext cx="7716353" cy="3870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0265354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13462</TotalTime>
  <Words>846</Words>
  <Application>Microsoft Office PowerPoint</Application>
  <PresentationFormat>On-screen Show (4:3)</PresentationFormat>
  <Paragraphs>112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Noto Sans Symbols</vt:lpstr>
      <vt:lpstr>Alfa Slab One</vt:lpstr>
      <vt:lpstr>Trebuchet MS</vt:lpstr>
      <vt:lpstr>Calibri</vt:lpstr>
      <vt:lpstr>Proxima Nova</vt:lpstr>
      <vt:lpstr>Montserrat</vt:lpstr>
      <vt:lpstr>Calibri Light</vt:lpstr>
      <vt:lpstr>gameday</vt:lpstr>
      <vt:lpstr>Custom Design</vt:lpstr>
      <vt:lpstr>School of Computing and Information Sciences Florida International University</vt:lpstr>
      <vt:lpstr>Problem</vt:lpstr>
      <vt:lpstr>Current System</vt:lpstr>
      <vt:lpstr>What is LegalWise 2.0?</vt:lpstr>
      <vt:lpstr>Requirements</vt:lpstr>
      <vt:lpstr>System Design</vt:lpstr>
      <vt:lpstr>System Architecture</vt:lpstr>
      <vt:lpstr>How does the artificial intelligence component work?</vt:lpstr>
      <vt:lpstr>Sequence Diagram</vt:lpstr>
      <vt:lpstr>User Interface Design</vt:lpstr>
      <vt:lpstr>User Interface Design</vt:lpstr>
      <vt:lpstr>Summary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of Computing and Information Sciences Florida International University</dc:title>
  <dc:creator>Yang Zhang</dc:creator>
  <cp:lastModifiedBy>Boyuan Guan</cp:lastModifiedBy>
  <cp:revision>109</cp:revision>
  <dcterms:modified xsi:type="dcterms:W3CDTF">2016-05-04T01:13:29Z</dcterms:modified>
</cp:coreProperties>
</file>