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A7"/>
    <a:srgbClr val="5CFCA4"/>
    <a:srgbClr val="B10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95059" autoAdjust="0"/>
  </p:normalViewPr>
  <p:slideViewPr>
    <p:cSldViewPr snapToGrid="0" snapToObjects="1">
      <p:cViewPr>
        <p:scale>
          <a:sx n="50" d="100"/>
          <a:sy n="50" d="100"/>
        </p:scale>
        <p:origin x="-1714" y="-104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rgbClr val="000000"/>
              </a:buClr>
              <a:buSzPct val="116666"/>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SzPct val="77777"/>
              <a:buFont typeface="Arial"/>
              <a:buChar char="●"/>
              <a:defRPr sz="1800" b="0" i="0" u="none" strike="noStrike" cap="none"/>
            </a:lvl1pPr>
            <a:lvl2pPr marL="457200" marR="0" lvl="1" indent="0" algn="l" rtl="0">
              <a:spcBef>
                <a:spcPts val="0"/>
              </a:spcBef>
              <a:buSzPct val="77777"/>
              <a:buFont typeface="Arial"/>
              <a:buChar char="○"/>
              <a:defRPr sz="1800" b="0" i="0" u="none" strike="noStrike" cap="none"/>
            </a:lvl2pPr>
            <a:lvl3pPr marL="914400" marR="0" lvl="2" indent="0" algn="l" rtl="0">
              <a:spcBef>
                <a:spcPts val="0"/>
              </a:spcBef>
              <a:buSzPct val="77777"/>
              <a:buFont typeface="Arial"/>
              <a:buChar char="■"/>
              <a:defRPr sz="1800" b="0" i="0" u="none" strike="noStrike" cap="none"/>
            </a:lvl3pPr>
            <a:lvl4pPr marL="1371600" marR="0" lvl="3" indent="0" algn="l" rtl="0">
              <a:spcBef>
                <a:spcPts val="0"/>
              </a:spcBef>
              <a:buSzPct val="77777"/>
              <a:buFont typeface="Arial"/>
              <a:buChar char="●"/>
              <a:defRPr sz="1800" b="0" i="0" u="none" strike="noStrike" cap="none"/>
            </a:lvl4pPr>
            <a:lvl5pPr marL="1828800" marR="0" lvl="4" indent="0" algn="l" rtl="0">
              <a:spcBef>
                <a:spcPts val="0"/>
              </a:spcBef>
              <a:buSzPct val="77777"/>
              <a:buFont typeface="Arial"/>
              <a:buChar char="○"/>
              <a:defRPr sz="1800" b="0" i="0" u="none" strike="noStrike" cap="none"/>
            </a:lvl5pPr>
            <a:lvl6pPr marL="2286000" marR="0" lvl="5" indent="0" algn="l" rtl="0">
              <a:spcBef>
                <a:spcPts val="0"/>
              </a:spcBef>
              <a:buSzPct val="77777"/>
              <a:buFont typeface="Arial"/>
              <a:buChar char="■"/>
              <a:defRPr sz="1800" b="0" i="0" u="none" strike="noStrike" cap="none"/>
            </a:lvl6pPr>
            <a:lvl7pPr marL="2743200" marR="0" lvl="6" indent="0" algn="l" rtl="0">
              <a:spcBef>
                <a:spcPts val="0"/>
              </a:spcBef>
              <a:buSzPct val="77777"/>
              <a:buFont typeface="Arial"/>
              <a:buChar char="●"/>
              <a:defRPr sz="1800" b="0" i="0" u="none" strike="noStrike" cap="none"/>
            </a:lvl7pPr>
            <a:lvl8pPr marL="3200400" marR="0" lvl="7" indent="0" algn="l" rtl="0">
              <a:spcBef>
                <a:spcPts val="0"/>
              </a:spcBef>
              <a:buSzPct val="77777"/>
              <a:buFont typeface="Arial"/>
              <a:buChar char="○"/>
              <a:defRPr sz="1800" b="0" i="0" u="none" strike="noStrike" cap="none"/>
            </a:lvl8pPr>
            <a:lvl9pPr marL="3657600" marR="0" lvl="8" indent="0" algn="l" rtl="0">
              <a:spcBef>
                <a:spcPts val="0"/>
              </a:spcBef>
              <a:buSzPct val="77777"/>
              <a:buFont typeface="Arial"/>
              <a:buChar char="■"/>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1"/>
            <a:ext cx="2971799"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2" cy="28963938"/>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6" cy="9408458"/>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80"/>
            <a:ext cx="23043355" cy="11214847"/>
          </a:xfrm>
          <a:prstGeom prst="rect">
            <a:avLst/>
          </a:prstGeom>
          <a:noFill/>
          <a:ln>
            <a:noFill/>
          </a:ln>
        </p:spPr>
        <p:txBody>
          <a:bodyPr wrap="square" lIns="91425" tIns="91425" rIns="91425" bIns="91425" anchor="t" anchorCtr="0"/>
          <a:lstStyle>
            <a:lvl1pPr marL="0" marR="0" lvl="0" indent="0" algn="ctr" rtl="0">
              <a:lnSpc>
                <a:spcPct val="100000"/>
              </a:lnSpc>
              <a:spcBef>
                <a:spcPts val="3000"/>
              </a:spcBef>
              <a:spcAft>
                <a:spcPts val="0"/>
              </a:spcAft>
              <a:buClr>
                <a:schemeClr val="dk1"/>
              </a:buClr>
              <a:buSzPct val="100000"/>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SzPct val="100000"/>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SzPct val="100000"/>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9" y="16778673"/>
            <a:ext cx="37450058" cy="7406877"/>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8" cy="22106335"/>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8" cy="29627512"/>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8"/>
            <a:ext cx="19751276" cy="3626223"/>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700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6" cy="26333825"/>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4375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500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58333"/>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3"/>
            <a:ext cx="19751276" cy="5152464"/>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SzPct val="400000"/>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SzPct val="400000"/>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700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8" cy="37459024"/>
          </a:xfrm>
          <a:prstGeom prst="rect">
            <a:avLst/>
          </a:prstGeom>
          <a:noFill/>
          <a:ln>
            <a:noFill/>
          </a:ln>
        </p:spPr>
        <p:txBody>
          <a:bodyPr wrap="square"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SzPct val="400000"/>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SzPct val="400000"/>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SzPct val="400000"/>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SzPct val="400000"/>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SzPct val="400000"/>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wrap="square"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8" cy="4094629"/>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SzPct val="400000"/>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SzPct val="400000"/>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SzPct val="400000"/>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8" cy="25287194"/>
          </a:xfrm>
          <a:prstGeom prst="rect">
            <a:avLst/>
          </a:prstGeom>
          <a:noFill/>
          <a:ln>
            <a:noFill/>
          </a:ln>
        </p:spPr>
        <p:txBody>
          <a:bodyPr wrap="square"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6" cy="28964965"/>
          </a:xfrm>
          <a:prstGeom prst="rect">
            <a:avLst/>
          </a:prstGeom>
          <a:noFill/>
          <a:ln>
            <a:noFill/>
          </a:ln>
        </p:spPr>
        <p:txBody>
          <a:bodyPr wrap="square"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2" y="10242177"/>
            <a:ext cx="14756606" cy="28964965"/>
          </a:xfrm>
          <a:prstGeom prst="rect">
            <a:avLst/>
          </a:prstGeom>
          <a:noFill/>
          <a:ln>
            <a:noFill/>
          </a:ln>
        </p:spPr>
        <p:txBody>
          <a:bodyPr wrap="square"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9" cy="8715934"/>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SzPct val="35000"/>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9" cy="9601200"/>
          </a:xfrm>
          <a:prstGeom prst="rect">
            <a:avLst/>
          </a:prstGeom>
          <a:noFill/>
          <a:ln>
            <a:noFill/>
          </a:ln>
        </p:spPr>
        <p:txBody>
          <a:bodyPr wrap="square" lIns="91425" tIns="91425" rIns="91425" bIns="91425" anchor="b" anchorCtr="0"/>
          <a:lstStyle>
            <a:lvl1pPr marL="0" marR="0" lvl="0" indent="0" algn="l" rtl="0">
              <a:lnSpc>
                <a:spcPct val="100000"/>
              </a:lnSpc>
              <a:spcBef>
                <a:spcPts val="400"/>
              </a:spcBef>
              <a:spcAft>
                <a:spcPts val="0"/>
              </a:spcAft>
              <a:buClr>
                <a:schemeClr val="dk1"/>
              </a:buClr>
              <a:buSzPct val="400000"/>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SzPct val="4000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SzPct val="4000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2" cy="28963938"/>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p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102456" y="2161567"/>
            <a:ext cx="15304990" cy="1214677"/>
          </a:xfrm>
          <a:prstGeom prst="rect">
            <a:avLst/>
          </a:prstGeom>
          <a:noFill/>
          <a:ln>
            <a:noFill/>
          </a:ln>
        </p:spPr>
        <p:txBody>
          <a:bodyPr wrap="square"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Senior Project, 2017</a:t>
            </a:r>
            <a:r>
              <a:rPr lang="en-US" sz="7200" b="1" i="0" u="none" strike="noStrike" cap="none" dirty="0">
                <a:solidFill>
                  <a:schemeClr val="dk1"/>
                </a:solidFill>
                <a:latin typeface="Times New Roman"/>
                <a:ea typeface="Times New Roman"/>
                <a:cs typeface="Times New Roman"/>
                <a:sym typeface="Times New Roman"/>
              </a:rPr>
              <a:t>, Fall</a:t>
            </a:r>
            <a:endParaRPr lang="en-US" sz="7200" b="1" dirty="0">
              <a:solidFill>
                <a:schemeClr val="dk1"/>
              </a:solidFill>
              <a:latin typeface="Times New Roman"/>
              <a:ea typeface="Times New Roman"/>
              <a:cs typeface="Times New Roman"/>
              <a:sym typeface="Times New Roman"/>
            </a:endParaRPr>
          </a:p>
        </p:txBody>
      </p:sp>
      <p:sp>
        <p:nvSpPr>
          <p:cNvPr id="90" name="Shape 90"/>
          <p:cNvSpPr txBox="1"/>
          <p:nvPr/>
        </p:nvSpPr>
        <p:spPr>
          <a:xfrm>
            <a:off x="6567486" y="2590800"/>
            <a:ext cx="19797600" cy="2452800"/>
          </a:xfrm>
          <a:prstGeom prst="rect">
            <a:avLst/>
          </a:prstGeom>
          <a:noFill/>
          <a:ln>
            <a:noFill/>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dirty="0">
                <a:solidFill>
                  <a:srgbClr val="3333CC"/>
                </a:solidFill>
              </a:rPr>
              <a:t>Life Management Mobile App 2.0</a:t>
            </a:r>
            <a:endParaRPr lang="en-US" sz="60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dirty="0">
                <a:solidFill>
                  <a:srgbClr val="3333CC"/>
                </a:solidFill>
              </a:rPr>
              <a:t>Natalia Filippova</a:t>
            </a:r>
            <a:r>
              <a:rPr lang="en-US" sz="3500" b="0" i="0" u="none" strike="noStrike" cap="none" dirty="0">
                <a:solidFill>
                  <a:srgbClr val="3333CC"/>
                </a:solidFill>
                <a:latin typeface="Arial"/>
                <a:ea typeface="Arial"/>
                <a:cs typeface="Arial"/>
                <a:sym typeface="Arial"/>
              </a:rPr>
              <a:t>, Florida International University</a:t>
            </a:r>
          </a:p>
          <a:p>
            <a:pPr lvl="0" algn="ctr">
              <a:buClr>
                <a:srgbClr val="3333CC"/>
              </a:buClr>
              <a:buSzPct val="25000"/>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u="none" strike="noStrike" cap="none" dirty="0">
                <a:solidFill>
                  <a:srgbClr val="3333CC"/>
                </a:solidFill>
                <a:latin typeface="Arial"/>
                <a:ea typeface="Arial"/>
                <a:cs typeface="Arial"/>
                <a:sym typeface="Arial"/>
              </a:rPr>
              <a:t>Ranjeet Deshmukh</a:t>
            </a:r>
            <a:r>
              <a:rPr lang="en-US" sz="3500" b="0" i="0" u="none" strike="noStrike" cap="none" dirty="0">
                <a:solidFill>
                  <a:srgbClr val="3333CC"/>
                </a:solidFill>
                <a:latin typeface="Arial"/>
                <a:ea typeface="Arial"/>
                <a:cs typeface="Arial"/>
                <a:sym typeface="Arial"/>
              </a:rPr>
              <a:t>,</a:t>
            </a:r>
            <a:r>
              <a:rPr lang="en-US" sz="3500" b="0" i="1" u="none" strike="noStrike" cap="none" dirty="0">
                <a:solidFill>
                  <a:srgbClr val="3333CC"/>
                </a:solidFill>
                <a:latin typeface="Arial"/>
                <a:ea typeface="Arial"/>
                <a:cs typeface="Arial"/>
                <a:sym typeface="Arial"/>
              </a:rPr>
              <a:t> </a:t>
            </a:r>
            <a:r>
              <a:rPr lang="en-US" sz="3500" b="0" u="none" strike="noStrike" cap="none" dirty="0">
                <a:solidFill>
                  <a:srgbClr val="3333CC"/>
                </a:solidFill>
                <a:latin typeface="Arial"/>
                <a:ea typeface="Arial"/>
                <a:cs typeface="Arial"/>
                <a:sym typeface="Arial"/>
              </a:rPr>
              <a:t>Crossmatch</a:t>
            </a:r>
            <a:endParaRPr lang="en-US" sz="3500" b="0"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dirty="0">
                <a:solidFill>
                  <a:srgbClr val="3333CC"/>
                </a:solidFill>
              </a:rPr>
              <a:t>Professor</a:t>
            </a:r>
            <a:r>
              <a:rPr lang="en-US" sz="3500" b="1" i="0" u="none" strike="noStrike" cap="none" dirty="0">
                <a:solidFill>
                  <a:srgbClr val="3333CC"/>
                </a:solidFill>
                <a:latin typeface="Arial"/>
                <a:ea typeface="Arial"/>
                <a:cs typeface="Arial"/>
                <a:sym typeface="Arial"/>
              </a:rPr>
              <a:t>:</a:t>
            </a:r>
            <a:r>
              <a:rPr lang="en-US" sz="3500" b="1" i="1" u="none" strike="noStrike" cap="none" dirty="0">
                <a:solidFill>
                  <a:srgbClr val="3333CC"/>
                </a:solidFill>
                <a:latin typeface="Arial"/>
                <a:ea typeface="Arial"/>
                <a:cs typeface="Arial"/>
                <a:sym typeface="Arial"/>
              </a:rPr>
              <a:t> </a:t>
            </a:r>
            <a:r>
              <a:rPr lang="en-US" sz="3500" b="0" i="0" u="none" strike="noStrike" cap="none" dirty="0">
                <a:solidFill>
                  <a:srgbClr val="3333CC"/>
                </a:solidFill>
                <a:latin typeface="Arial"/>
                <a:ea typeface="Arial"/>
                <a:cs typeface="Arial"/>
                <a:sym typeface="Arial"/>
              </a:rPr>
              <a:t>Masoud Sadjadi, Florida International University</a:t>
            </a:r>
          </a:p>
        </p:txBody>
      </p:sp>
      <p:sp>
        <p:nvSpPr>
          <p:cNvPr id="91" name="Shape 91"/>
          <p:cNvSpPr txBox="1"/>
          <p:nvPr/>
        </p:nvSpPr>
        <p:spPr>
          <a:xfrm>
            <a:off x="990600" y="5478360"/>
            <a:ext cx="31089600" cy="35661600"/>
          </a:xfrm>
          <a:prstGeom prst="rect">
            <a:avLst/>
          </a:prstGeom>
          <a:solidFill>
            <a:schemeClr val="accent3">
              <a:lumMod val="95000"/>
            </a:schemeClr>
          </a:solidFill>
          <a:ln w="63500" cap="flat" cmpd="sng">
            <a:solidFill>
              <a:srgbClr val="0033CC"/>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636400" y="6400725"/>
            <a:ext cx="9424500" cy="58587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rtl="0">
              <a:lnSpc>
                <a:spcPct val="100000"/>
              </a:lnSpc>
              <a:spcBef>
                <a:spcPts val="0"/>
              </a:spcBef>
              <a:spcAft>
                <a:spcPts val="0"/>
              </a:spcAft>
              <a:buClr>
                <a:srgbClr val="336699"/>
              </a:buClr>
              <a:buSzPct val="25000"/>
              <a:buFont typeface="Arial"/>
              <a:buNone/>
            </a:pPr>
            <a:endParaRPr lang="en-US" sz="4100" b="1" dirty="0">
              <a:solidFill>
                <a:srgbClr val="336699"/>
              </a:solidFill>
            </a:endParaRPr>
          </a:p>
          <a:p>
            <a:pPr marL="571500" marR="0" lvl="0" indent="-571500"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Many people feel lack of purpose, fulfillment and contentment in their life.</a:t>
            </a:r>
          </a:p>
          <a:p>
            <a:pPr marL="571500" marR="0" lvl="0" indent="-571500" rtl="0">
              <a:lnSpc>
                <a:spcPct val="100000"/>
              </a:lnSpc>
              <a:spcBef>
                <a:spcPts val="0"/>
              </a:spcBef>
              <a:spcAft>
                <a:spcPts val="0"/>
              </a:spcAft>
              <a:buClr>
                <a:schemeClr val="tx1"/>
              </a:buClr>
              <a:buSzPct val="100000"/>
              <a:buFont typeface="Arial" panose="020B0604020202020204" pitchFamily="34" charset="0"/>
              <a:buChar char="•"/>
            </a:pPr>
            <a:r>
              <a:rPr lang="en-US" sz="4100" i="0" u="none" strike="noStrike" cap="none" dirty="0">
                <a:solidFill>
                  <a:schemeClr val="tx1"/>
                </a:solidFill>
                <a:sym typeface="Arial"/>
              </a:rPr>
              <a:t>People spend a lot of time on things that do not really matter and feel unsatisfied deep inside.</a:t>
            </a:r>
          </a:p>
          <a:p>
            <a:pPr marL="571500" marR="0" lvl="0" indent="-571500" rtl="0">
              <a:lnSpc>
                <a:spcPct val="100000"/>
              </a:lnSpc>
              <a:spcBef>
                <a:spcPts val="0"/>
              </a:spcBef>
              <a:spcAft>
                <a:spcPts val="0"/>
              </a:spcAft>
              <a:buClr>
                <a:schemeClr val="tx1"/>
              </a:buClr>
              <a:buSzPct val="100000"/>
              <a:buFont typeface="Arial" panose="020B0604020202020204" pitchFamily="34" charset="0"/>
              <a:buChar char="•"/>
            </a:pPr>
            <a:r>
              <a:rPr lang="en-US" sz="4100" i="0" u="none" strike="noStrike" cap="none" dirty="0">
                <a:solidFill>
                  <a:schemeClr val="tx1"/>
                </a:solidFill>
                <a:sym typeface="Arial"/>
              </a:rPr>
              <a:t>There is a need to help people find happiness and </a:t>
            </a:r>
            <a:r>
              <a:rPr lang="en-US" sz="4100" dirty="0">
                <a:solidFill>
                  <a:schemeClr val="tx1"/>
                </a:solidFill>
              </a:rPr>
              <a:t>meaning in life.</a:t>
            </a:r>
            <a:endParaRPr lang="en-US" sz="4100" i="0" u="none" strike="noStrike" cap="none" dirty="0">
              <a:solidFill>
                <a:schemeClr val="tx1"/>
              </a:solidFill>
              <a:sym typeface="Arial"/>
            </a:endParaRPr>
          </a:p>
          <a:p>
            <a:pPr marL="571500" marR="0" lvl="0" indent="-571500" rtl="0">
              <a:lnSpc>
                <a:spcPct val="100000"/>
              </a:lnSpc>
              <a:spcBef>
                <a:spcPts val="0"/>
              </a:spcBef>
              <a:spcAft>
                <a:spcPts val="0"/>
              </a:spcAft>
              <a:buClr>
                <a:schemeClr val="tx1"/>
              </a:buClr>
              <a:buSzPct val="100000"/>
              <a:buFont typeface="Arial" panose="020B0604020202020204" pitchFamily="34" charset="0"/>
              <a:buChar char="•"/>
            </a:pPr>
            <a:endParaRPr lang="en-US" sz="4100" i="0" u="none" strike="noStrike" cap="none" dirty="0">
              <a:solidFill>
                <a:schemeClr val="tx1"/>
              </a:solidFill>
              <a:sym typeface="Arial"/>
            </a:endParaRPr>
          </a:p>
          <a:p>
            <a:pPr marL="571500" marR="0" lvl="0" indent="-571500" rtl="0">
              <a:lnSpc>
                <a:spcPct val="100000"/>
              </a:lnSpc>
              <a:spcBef>
                <a:spcPts val="0"/>
              </a:spcBef>
              <a:spcAft>
                <a:spcPts val="0"/>
              </a:spcAft>
              <a:buClr>
                <a:schemeClr val="tx1"/>
              </a:buClr>
              <a:buSzPct val="100000"/>
              <a:buFont typeface="Arial" panose="020B0604020202020204" pitchFamily="34" charset="0"/>
              <a:buChar char="•"/>
            </a:pPr>
            <a:endParaRPr lang="en-US" sz="4100" i="0" u="none" strike="noStrike" cap="none" dirty="0">
              <a:solidFill>
                <a:schemeClr val="tx1"/>
              </a:solidFill>
              <a:sym typeface="Arial"/>
            </a:endParaRP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22967950" y="6400725"/>
            <a:ext cx="8349300" cy="58587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l" rtl="0">
              <a:lnSpc>
                <a:spcPct val="100000"/>
              </a:lnSpc>
              <a:spcBef>
                <a:spcPts val="0"/>
              </a:spcBef>
              <a:spcAft>
                <a:spcPts val="0"/>
              </a:spcAft>
              <a:buClr>
                <a:srgbClr val="336699"/>
              </a:buClr>
              <a:buSzPct val="25000"/>
              <a:buFont typeface="Arial"/>
              <a:buNone/>
            </a:pPr>
            <a:endParaRPr lang="en-US" sz="4100" b="1" dirty="0">
              <a:solidFill>
                <a:srgbClr val="336699"/>
              </a:solidFill>
            </a:endParaRPr>
          </a:p>
          <a:p>
            <a:pPr marR="0" lvl="0" algn="l" rtl="0">
              <a:lnSpc>
                <a:spcPct val="100000"/>
              </a:lnSpc>
              <a:spcBef>
                <a:spcPts val="0"/>
              </a:spcBef>
              <a:spcAft>
                <a:spcPts val="0"/>
              </a:spcAft>
              <a:buClr>
                <a:schemeClr val="tx1"/>
              </a:buClr>
              <a:buSzPct val="100000"/>
            </a:pPr>
            <a:r>
              <a:rPr lang="en-US" sz="4100" dirty="0">
                <a:solidFill>
                  <a:schemeClr val="tx1"/>
                </a:solidFill>
              </a:rPr>
              <a:t>    Mobile app that helps people: </a:t>
            </a:r>
          </a:p>
          <a:p>
            <a:pPr marL="571500" indent="-571500">
              <a:buClr>
                <a:schemeClr val="tx1"/>
              </a:buClr>
              <a:buSzPct val="100000"/>
              <a:buFont typeface="Arial" panose="020B0604020202020204" pitchFamily="34" charset="0"/>
              <a:buChar char="•"/>
            </a:pPr>
            <a:r>
              <a:rPr lang="en-US" sz="4100" dirty="0">
                <a:solidFill>
                  <a:schemeClr val="tx1"/>
                </a:solidFill>
              </a:rPr>
              <a:t>Select and stay focused on activities that help find sense of joy, passion and contribution.</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Update and visualize people’s progress.</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View and communicate with life coaches.</a:t>
            </a:r>
          </a:p>
          <a:p>
            <a:pPr marL="0" marR="0" lvl="0" indent="0" algn="l" rtl="0">
              <a:lnSpc>
                <a:spcPct val="100000"/>
              </a:lnSpc>
              <a:spcBef>
                <a:spcPts val="0"/>
              </a:spcBef>
              <a:spcAft>
                <a:spcPts val="0"/>
              </a:spcAft>
              <a:buClr>
                <a:srgbClr val="336699"/>
              </a:buClr>
              <a:buSzPct val="25000"/>
              <a:buFont typeface="Arial"/>
              <a:buNone/>
            </a:pPr>
            <a:endParaRPr lang="en-US" sz="4100" b="0" i="0" u="none" strike="noStrike" cap="none" dirty="0">
              <a:solidFill>
                <a:srgbClr val="336699"/>
              </a:solidFill>
              <a:latin typeface="Arial"/>
              <a:ea typeface="Arial"/>
              <a:cs typeface="Arial"/>
              <a:sym typeface="Arial"/>
            </a:endParaRPr>
          </a:p>
        </p:txBody>
      </p:sp>
      <p:sp>
        <p:nvSpPr>
          <p:cNvPr id="97" name="Shape 97"/>
          <p:cNvSpPr txBox="1"/>
          <p:nvPr/>
        </p:nvSpPr>
        <p:spPr>
          <a:xfrm>
            <a:off x="1636400" y="22440480"/>
            <a:ext cx="9249000" cy="8811337"/>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l" rtl="0">
              <a:lnSpc>
                <a:spcPct val="100000"/>
              </a:lnSpc>
              <a:spcBef>
                <a:spcPts val="0"/>
              </a:spcBef>
              <a:spcAft>
                <a:spcPts val="0"/>
              </a:spcAft>
              <a:buClr>
                <a:srgbClr val="336699"/>
              </a:buClr>
              <a:buSzPct val="25000"/>
              <a:buFont typeface="Arial"/>
              <a:buNone/>
            </a:pPr>
            <a:endParaRPr lang="en-US" sz="4100" b="1" dirty="0">
              <a:solidFill>
                <a:srgbClr val="336699"/>
              </a:solidFill>
            </a:endParaRPr>
          </a:p>
          <a:p>
            <a:pPr marL="0" marR="0" lvl="0" indent="0" algn="l" rtl="0">
              <a:lnSpc>
                <a:spcPct val="100000"/>
              </a:lnSpc>
              <a:spcBef>
                <a:spcPts val="0"/>
              </a:spcBef>
              <a:spcAft>
                <a:spcPts val="0"/>
              </a:spcAft>
              <a:buClr>
                <a:srgbClr val="336699"/>
              </a:buClr>
              <a:buSzPct val="25000"/>
              <a:buFont typeface="Arial"/>
              <a:buNone/>
            </a:pPr>
            <a:r>
              <a:rPr lang="en-US" sz="4100" dirty="0">
                <a:solidFill>
                  <a:schemeClr val="tx1"/>
                </a:solidFill>
              </a:rPr>
              <a:t>    The system allows users:</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View joy, passion, contribution</a:t>
            </a:r>
            <a:r>
              <a:rPr lang="en-US" sz="4100" i="0" u="none" strike="noStrike" cap="none" dirty="0">
                <a:solidFill>
                  <a:schemeClr val="tx1"/>
                </a:solidFill>
                <a:latin typeface="Arial"/>
                <a:ea typeface="Arial"/>
                <a:cs typeface="Arial"/>
                <a:sym typeface="Arial"/>
              </a:rPr>
              <a:t> introduction page (pic 1)</a:t>
            </a:r>
          </a:p>
          <a:p>
            <a:pPr marL="571500" lvl="0" indent="-571500">
              <a:buClr>
                <a:schemeClr val="tx1"/>
              </a:buClr>
              <a:buSzPct val="100000"/>
              <a:buFont typeface="Arial" panose="020B0604020202020204" pitchFamily="34" charset="0"/>
              <a:buChar char="•"/>
            </a:pPr>
            <a:r>
              <a:rPr lang="en-US" sz="4100" i="0" u="none" strike="noStrike" cap="none" dirty="0">
                <a:solidFill>
                  <a:schemeClr val="tx1"/>
                </a:solidFill>
                <a:latin typeface="Arial"/>
                <a:ea typeface="Arial"/>
                <a:cs typeface="Arial"/>
                <a:sym typeface="Arial"/>
              </a:rPr>
              <a:t>Select activities that </a:t>
            </a:r>
            <a:r>
              <a:rPr lang="en-US" sz="4100" dirty="0">
                <a:solidFill>
                  <a:schemeClr val="tx1"/>
                </a:solidFill>
              </a:rPr>
              <a:t>bring sense of contribution </a:t>
            </a:r>
            <a:r>
              <a:rPr lang="en-US" sz="4100" i="0" u="none" strike="noStrike" cap="none" dirty="0">
                <a:solidFill>
                  <a:schemeClr val="tx1"/>
                </a:solidFill>
                <a:latin typeface="Arial"/>
                <a:ea typeface="Arial"/>
                <a:cs typeface="Arial"/>
                <a:sym typeface="Arial"/>
              </a:rPr>
              <a:t>(pic 2 and 3)</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Start new sprint setting up time period and activities’ goals (pic 4 and 5)</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View user’s dashboard and visualize their progress (pic 6 and 7)</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Select and communicate with life coaches (pic 8 and 9)</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Safely sign out of the application</a:t>
            </a:r>
          </a:p>
          <a:p>
            <a:pPr marR="0" lvl="0" algn="l" rtl="0">
              <a:lnSpc>
                <a:spcPct val="100000"/>
              </a:lnSpc>
              <a:spcBef>
                <a:spcPts val="0"/>
              </a:spcBef>
              <a:spcAft>
                <a:spcPts val="0"/>
              </a:spcAft>
              <a:buClr>
                <a:schemeClr val="tx1"/>
              </a:buClr>
              <a:buSzPct val="100000"/>
            </a:pPr>
            <a:r>
              <a:rPr lang="en-US" sz="4100" dirty="0">
                <a:solidFill>
                  <a:schemeClr val="tx1"/>
                </a:solidFill>
              </a:rPr>
              <a:t>    </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endParaRPr lang="en-US" sz="4100" dirty="0">
              <a:solidFill>
                <a:schemeClr val="tx1"/>
              </a:solidFill>
            </a:endParaRP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endParaRPr lang="en-US" sz="4100" dirty="0">
              <a:solidFill>
                <a:schemeClr val="tx1"/>
              </a:solidFill>
            </a:endParaRP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endParaRPr lang="en-US" sz="4100" i="0" u="none" strike="noStrike" cap="none" dirty="0">
              <a:solidFill>
                <a:schemeClr val="tx1"/>
              </a:solidFill>
              <a:latin typeface="Arial"/>
              <a:ea typeface="Arial"/>
              <a:cs typeface="Arial"/>
              <a:sym typeface="Arial"/>
            </a:endParaRPr>
          </a:p>
          <a:p>
            <a:pPr marL="0" marR="0" lvl="0" indent="0" algn="ctr" rtl="0">
              <a:lnSpc>
                <a:spcPct val="100000"/>
              </a:lnSpc>
              <a:spcBef>
                <a:spcPts val="0"/>
              </a:spcBef>
              <a:spcAft>
                <a:spcPts val="0"/>
              </a:spcAft>
              <a:buClr>
                <a:srgbClr val="336699"/>
              </a:buClr>
              <a:buSzPct val="25000"/>
              <a:buFont typeface="Arial"/>
              <a:buNone/>
            </a:pPr>
            <a:endParaRPr sz="4100" b="1" i="0" u="none" strike="noStrike" cap="none" dirty="0">
              <a:solidFill>
                <a:srgbClr val="336699"/>
              </a:solidFill>
              <a:latin typeface="Arial"/>
              <a:ea typeface="Arial"/>
              <a:cs typeface="Arial"/>
              <a:sym typeface="Arial"/>
            </a:endParaRPr>
          </a:p>
        </p:txBody>
      </p:sp>
      <p:sp>
        <p:nvSpPr>
          <p:cNvPr id="98" name="Shape 98"/>
          <p:cNvSpPr txBox="1"/>
          <p:nvPr/>
        </p:nvSpPr>
        <p:spPr>
          <a:xfrm>
            <a:off x="11060900" y="22156099"/>
            <a:ext cx="12135147" cy="12723249"/>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p:txBody>
      </p:sp>
      <p:sp>
        <p:nvSpPr>
          <p:cNvPr id="99" name="Shape 99"/>
          <p:cNvSpPr txBox="1"/>
          <p:nvPr/>
        </p:nvSpPr>
        <p:spPr>
          <a:xfrm>
            <a:off x="11060899" y="36240720"/>
            <a:ext cx="12135147" cy="449111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p:txBody>
      </p:sp>
      <p:sp>
        <p:nvSpPr>
          <p:cNvPr id="100" name="Shape 100"/>
          <p:cNvSpPr txBox="1"/>
          <p:nvPr/>
        </p:nvSpPr>
        <p:spPr>
          <a:xfrm>
            <a:off x="23383500" y="22428052"/>
            <a:ext cx="7933800" cy="8841246"/>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The application was developed</a:t>
            </a:r>
          </a:p>
          <a:p>
            <a:pPr marR="0" lvl="0" algn="l" rtl="0">
              <a:lnSpc>
                <a:spcPct val="100000"/>
              </a:lnSpc>
              <a:spcBef>
                <a:spcPts val="0"/>
              </a:spcBef>
              <a:spcAft>
                <a:spcPts val="0"/>
              </a:spcAft>
              <a:buClr>
                <a:schemeClr val="tx1"/>
              </a:buClr>
              <a:buSzPct val="100000"/>
            </a:pPr>
            <a:r>
              <a:rPr lang="en-US" sz="4100" i="0" u="none" strike="noStrike" cap="none" dirty="0">
                <a:solidFill>
                  <a:schemeClr val="tx1"/>
                </a:solidFill>
                <a:sym typeface="Arial"/>
              </a:rPr>
              <a:t>    using Android Studio 2.3.3 </a:t>
            </a:r>
            <a:r>
              <a:rPr lang="en-US" sz="4100" dirty="0">
                <a:solidFill>
                  <a:schemeClr val="tx1"/>
                </a:solidFill>
              </a:rPr>
              <a:t>IDE</a:t>
            </a:r>
            <a:endParaRPr lang="en-US" sz="4100" i="0" u="none" strike="noStrike" cap="none" dirty="0">
              <a:solidFill>
                <a:schemeClr val="tx1"/>
              </a:solidFill>
              <a:sym typeface="Arial"/>
            </a:endParaRPr>
          </a:p>
          <a:p>
            <a:pPr marL="571500" lvl="0" indent="-571500">
              <a:buClr>
                <a:schemeClr val="tx1"/>
              </a:buClr>
              <a:buSzPct val="100000"/>
              <a:buFont typeface="Arial" panose="020B0604020202020204" pitchFamily="34" charset="0"/>
              <a:buChar char="•"/>
            </a:pPr>
            <a:r>
              <a:rPr lang="en-US" sz="4100" dirty="0">
                <a:solidFill>
                  <a:schemeClr val="tx1"/>
                </a:solidFill>
              </a:rPr>
              <a:t>Java for programming language in combination with Android SDK tools</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i="0" u="none" strike="noStrike" cap="none" dirty="0">
                <a:solidFill>
                  <a:schemeClr val="tx1"/>
                </a:solidFill>
                <a:sym typeface="Arial"/>
              </a:rPr>
              <a:t>XML for defining user interface</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Firebase Realtime Database for data storage and synchronization across Android and iOS mobile devices</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i="0" u="none" strike="noStrike" cap="none" dirty="0">
                <a:solidFill>
                  <a:schemeClr val="tx1"/>
                </a:solidFill>
                <a:sym typeface="Arial"/>
              </a:rPr>
              <a:t>Agile project </a:t>
            </a:r>
            <a:r>
              <a:rPr lang="en-US" sz="4100" dirty="0">
                <a:solidFill>
                  <a:schemeClr val="tx1"/>
                </a:solidFill>
              </a:rPr>
              <a:t>management</a:t>
            </a:r>
            <a:r>
              <a:rPr lang="en-US" sz="4100" i="0" u="none" strike="noStrike" cap="none" dirty="0">
                <a:solidFill>
                  <a:schemeClr val="tx1"/>
                </a:solidFill>
                <a:sym typeface="Arial"/>
              </a:rPr>
              <a:t> using Mingle</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Git for source control</a:t>
            </a:r>
            <a:endParaRPr lang="en-US" sz="4100" i="0" u="none" strike="noStrike" cap="none" dirty="0">
              <a:solidFill>
                <a:schemeClr val="tx1"/>
              </a:solidFill>
              <a:sym typeface="Arial"/>
            </a:endParaRPr>
          </a:p>
          <a:p>
            <a:pPr marR="0" lvl="0" algn="l" rtl="0">
              <a:lnSpc>
                <a:spcPct val="100000"/>
              </a:lnSpc>
              <a:spcBef>
                <a:spcPts val="0"/>
              </a:spcBef>
              <a:spcAft>
                <a:spcPts val="0"/>
              </a:spcAft>
              <a:buClr>
                <a:schemeClr val="tx1"/>
              </a:buClr>
              <a:buSzPct val="100000"/>
            </a:pPr>
            <a:endParaRPr lang="en-US" sz="4100" i="0" u="none" strike="noStrike" cap="none" dirty="0">
              <a:solidFill>
                <a:schemeClr val="tx1"/>
              </a:solidFill>
              <a:sym typeface="Arial"/>
            </a:endParaRPr>
          </a:p>
          <a:p>
            <a:pPr marL="0" marR="0" lvl="0" indent="0" algn="ctr" rtl="0">
              <a:lnSpc>
                <a:spcPct val="100000"/>
              </a:lnSpc>
              <a:spcBef>
                <a:spcPts val="0"/>
              </a:spcBef>
              <a:spcAft>
                <a:spcPts val="0"/>
              </a:spcAft>
              <a:buClr>
                <a:srgbClr val="336699"/>
              </a:buClr>
              <a:buSzPct val="25000"/>
              <a:buFont typeface="Arial"/>
              <a:buNone/>
            </a:pPr>
            <a:endParaRPr sz="4100" b="1" i="0" u="none" strike="noStrike" cap="none" dirty="0">
              <a:solidFill>
                <a:srgbClr val="336699"/>
              </a:solidFill>
              <a:latin typeface="Arial"/>
              <a:ea typeface="Arial"/>
              <a:cs typeface="Arial"/>
              <a:sym typeface="Arial"/>
            </a:endParaRPr>
          </a:p>
        </p:txBody>
      </p:sp>
      <p:sp>
        <p:nvSpPr>
          <p:cNvPr id="101" name="Shape 101"/>
          <p:cNvSpPr txBox="1"/>
          <p:nvPr/>
        </p:nvSpPr>
        <p:spPr>
          <a:xfrm>
            <a:off x="1636400" y="32888353"/>
            <a:ext cx="9249000" cy="7843478"/>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dirty="0">
              <a:solidFill>
                <a:schemeClr val="tx1"/>
              </a:solidFill>
            </a:endParaRPr>
          </a:p>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tx1"/>
                </a:solidFill>
                <a:latin typeface="Arial"/>
                <a:ea typeface="Arial"/>
                <a:cs typeface="Arial"/>
                <a:sym typeface="Arial"/>
              </a:rPr>
              <a:t> </a:t>
            </a:r>
          </a:p>
        </p:txBody>
      </p:sp>
      <p:sp>
        <p:nvSpPr>
          <p:cNvPr id="102" name="Shape 102"/>
          <p:cNvSpPr txBox="1"/>
          <p:nvPr/>
        </p:nvSpPr>
        <p:spPr>
          <a:xfrm>
            <a:off x="1636400" y="12483218"/>
            <a:ext cx="29680800" cy="8516106"/>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p:txBody>
      </p:sp>
      <p:sp>
        <p:nvSpPr>
          <p:cNvPr id="103" name="Shape 103"/>
          <p:cNvSpPr txBox="1"/>
          <p:nvPr/>
        </p:nvSpPr>
        <p:spPr>
          <a:xfrm>
            <a:off x="23383500" y="32888352"/>
            <a:ext cx="7933800" cy="7843478"/>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l" rtl="0">
              <a:lnSpc>
                <a:spcPct val="100000"/>
              </a:lnSpc>
              <a:spcBef>
                <a:spcPts val="0"/>
              </a:spcBef>
              <a:spcAft>
                <a:spcPts val="0"/>
              </a:spcAft>
              <a:buClr>
                <a:srgbClr val="336699"/>
              </a:buClr>
              <a:buSzPct val="25000"/>
              <a:buFont typeface="Arial"/>
              <a:buNone/>
            </a:pPr>
            <a:endParaRPr lang="en-US" sz="4100" b="1" dirty="0">
              <a:solidFill>
                <a:srgbClr val="336699"/>
              </a:solidFill>
            </a:endParaRP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Life Management Mobile app helps users find happiness and purpose in their life.</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i="0" u="none" strike="noStrike" cap="none" dirty="0">
                <a:solidFill>
                  <a:schemeClr val="tx1"/>
                </a:solidFill>
                <a:latin typeface="Arial"/>
                <a:ea typeface="Arial"/>
                <a:cs typeface="Arial"/>
                <a:sym typeface="Arial"/>
              </a:rPr>
              <a:t>Users can update, visualize and assess their progress to make necessary adjustments in their life.</a:t>
            </a:r>
          </a:p>
          <a:p>
            <a:pPr marL="571500" lvl="0" indent="-571500">
              <a:buClr>
                <a:schemeClr val="tx1"/>
              </a:buClr>
              <a:buSzPct val="100000"/>
              <a:buFont typeface="Arial" panose="020B0604020202020204" pitchFamily="34" charset="0"/>
              <a:buChar char="•"/>
            </a:pPr>
            <a:r>
              <a:rPr lang="en-US" sz="4100" dirty="0">
                <a:solidFill>
                  <a:schemeClr val="tx1"/>
                </a:solidFill>
              </a:rPr>
              <a:t>Users can communicate with life coaches for support and guidance.</a:t>
            </a:r>
            <a:endParaRPr lang="en-US" sz="4100" i="0" u="none" strike="noStrike" cap="none" dirty="0">
              <a:solidFill>
                <a:schemeClr val="tx1"/>
              </a:solidFill>
              <a:latin typeface="Arial"/>
              <a:ea typeface="Arial"/>
              <a:cs typeface="Arial"/>
              <a:sym typeface="Arial"/>
            </a:endParaRPr>
          </a:p>
          <a:p>
            <a:pPr marL="0" marR="0" lvl="0" indent="0" algn="ctr" rtl="0">
              <a:lnSpc>
                <a:spcPct val="100000"/>
              </a:lnSpc>
              <a:spcBef>
                <a:spcPts val="0"/>
              </a:spcBef>
              <a:spcAft>
                <a:spcPts val="0"/>
              </a:spcAft>
              <a:buClr>
                <a:srgbClr val="336699"/>
              </a:buClr>
              <a:buSzPct val="25000"/>
              <a:buFont typeface="Arial"/>
              <a:buNone/>
            </a:pPr>
            <a:endParaRPr sz="4100" b="1" i="0" u="none" strike="noStrike" cap="none" dirty="0">
              <a:solidFill>
                <a:srgbClr val="336699"/>
              </a:solidFill>
              <a:latin typeface="Arial"/>
              <a:ea typeface="Arial"/>
              <a:cs typeface="Arial"/>
              <a:sym typeface="Arial"/>
            </a:endParaRPr>
          </a:p>
        </p:txBody>
      </p:sp>
      <p:sp>
        <p:nvSpPr>
          <p:cNvPr id="104" name="Shape 104"/>
          <p:cNvSpPr txBox="1"/>
          <p:nvPr/>
        </p:nvSpPr>
        <p:spPr>
          <a:xfrm>
            <a:off x="990600" y="609600"/>
            <a:ext cx="4724400" cy="41148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333399"/>
              </a:buClr>
              <a:buSzPct val="25000"/>
              <a:buFont typeface="Arial"/>
              <a:buNone/>
            </a:pPr>
            <a:endParaRPr lang="en-US" sz="4800" dirty="0">
              <a:solidFill>
                <a:srgbClr val="333399"/>
              </a:solidFill>
            </a:endParaRPr>
          </a:p>
        </p:txBody>
      </p:sp>
      <p:sp>
        <p:nvSpPr>
          <p:cNvPr id="106" name="Shape 106"/>
          <p:cNvSpPr txBox="1"/>
          <p:nvPr/>
        </p:nvSpPr>
        <p:spPr>
          <a:xfrm>
            <a:off x="12183375" y="6400725"/>
            <a:ext cx="9662100" cy="58587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b="0" i="0" u="none" strike="noStrike" cap="none" dirty="0">
                <a:solidFill>
                  <a:schemeClr val="tx1"/>
                </a:solidFill>
                <a:latin typeface="Arial"/>
                <a:ea typeface="Arial"/>
                <a:cs typeface="Arial"/>
                <a:sym typeface="Arial"/>
              </a:rPr>
              <a:t>The</a:t>
            </a:r>
            <a:r>
              <a:rPr lang="en-US" sz="4100" b="0" i="0" u="none" strike="noStrike" cap="none" dirty="0">
                <a:solidFill>
                  <a:srgbClr val="336699"/>
                </a:solidFill>
                <a:latin typeface="Arial"/>
                <a:ea typeface="Arial"/>
                <a:cs typeface="Arial"/>
                <a:sym typeface="Arial"/>
              </a:rPr>
              <a:t> </a:t>
            </a:r>
            <a:r>
              <a:rPr lang="en-US" sz="4100" b="0" i="0" u="none" strike="noStrike" cap="none" dirty="0">
                <a:solidFill>
                  <a:schemeClr val="tx1"/>
                </a:solidFill>
                <a:latin typeface="Arial"/>
                <a:ea typeface="Arial"/>
                <a:cs typeface="Arial"/>
                <a:sym typeface="Arial"/>
              </a:rPr>
              <a:t>solution is to help people progressively build better version of themselves through:</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Finding joy in what they do</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b="0" i="0" u="none" strike="noStrike" cap="none" dirty="0">
                <a:solidFill>
                  <a:schemeClr val="tx1"/>
                </a:solidFill>
                <a:latin typeface="Arial"/>
                <a:ea typeface="Arial"/>
                <a:cs typeface="Arial"/>
                <a:sym typeface="Arial"/>
              </a:rPr>
              <a:t>Doing things that they are passionate about</a:t>
            </a:r>
          </a:p>
          <a:p>
            <a:pPr marL="571500" marR="0" lvl="0" indent="-571500" algn="l" rtl="0">
              <a:lnSpc>
                <a:spcPct val="100000"/>
              </a:lnSpc>
              <a:spcBef>
                <a:spcPts val="0"/>
              </a:spcBef>
              <a:spcAft>
                <a:spcPts val="0"/>
              </a:spcAft>
              <a:buClr>
                <a:schemeClr val="tx1"/>
              </a:buClr>
              <a:buSzPct val="100000"/>
              <a:buFont typeface="Arial" panose="020B0604020202020204" pitchFamily="34" charset="0"/>
              <a:buChar char="•"/>
            </a:pPr>
            <a:r>
              <a:rPr lang="en-US" sz="4100" dirty="0">
                <a:solidFill>
                  <a:schemeClr val="tx1"/>
                </a:solidFill>
              </a:rPr>
              <a:t>Finding a meaningful way to give back to others</a:t>
            </a:r>
            <a:endParaRPr lang="en-US" sz="41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336699"/>
              </a:buClr>
              <a:buSzPct val="25000"/>
              <a:buFont typeface="Arial"/>
              <a:buNone/>
            </a:pPr>
            <a:endParaRPr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SzPct val="25000"/>
              <a:buFont typeface="Arial"/>
              <a:buNone/>
            </a:pPr>
            <a:endParaRPr sz="4400" b="0" i="0" u="none" strike="noStrike" cap="none" dirty="0">
              <a:solidFill>
                <a:srgbClr val="336699"/>
              </a:solidFill>
              <a:latin typeface="Arial"/>
              <a:ea typeface="Arial"/>
              <a:cs typeface="Arial"/>
              <a:sym typeface="Arial"/>
            </a:endParaRPr>
          </a:p>
        </p:txBody>
      </p:sp>
      <p:sp>
        <p:nvSpPr>
          <p:cNvPr id="107" name="Shape 107"/>
          <p:cNvSpPr txBox="1"/>
          <p:nvPr/>
        </p:nvSpPr>
        <p:spPr>
          <a:xfrm>
            <a:off x="6398377" y="41833260"/>
            <a:ext cx="25737000" cy="1642679"/>
          </a:xfrm>
          <a:prstGeom prst="rect">
            <a:avLst/>
          </a:prstGeom>
          <a:noFill/>
          <a:ln w="63500" cap="flat" cmpd="sng">
            <a:solidFill>
              <a:srgbClr val="0033CC"/>
            </a:solidFill>
            <a:prstDash val="solid"/>
            <a:miter lim="8000"/>
            <a:headEnd type="none" w="med" len="med"/>
            <a:tailEnd type="none" w="med" len="med"/>
          </a:ln>
        </p:spPr>
        <p:txBody>
          <a:bodyPr wrap="square" lIns="91425" tIns="91425" rIns="91425" bIns="91425" anchor="t" anchorCtr="0">
            <a:noAutofit/>
          </a:bodyPr>
          <a:lstStyle/>
          <a:p>
            <a:pPr marL="0" lvl="0" indent="0" algn="l" rtl="0">
              <a:spcBef>
                <a:spcPts val="0"/>
              </a:spcBef>
              <a:buClr>
                <a:schemeClr val="dk1"/>
              </a:buClr>
              <a:buSzPct val="25000"/>
              <a:buFont typeface="Arial"/>
              <a:buNone/>
            </a:pPr>
            <a:r>
              <a:rPr lang="en-US" sz="3000" dirty="0">
                <a:solidFill>
                  <a:schemeClr val="dk1"/>
                </a:solidFill>
              </a:rPr>
              <a:t>The material presented in this poster is based upon the work supported by </a:t>
            </a:r>
            <a:r>
              <a:rPr lang="en-US" sz="3000" b="1" dirty="0">
                <a:solidFill>
                  <a:schemeClr val="dk1"/>
                </a:solidFill>
              </a:rPr>
              <a:t>Ranjeet Deshmukh </a:t>
            </a:r>
            <a:r>
              <a:rPr lang="en-US" sz="3000" dirty="0">
                <a:solidFill>
                  <a:schemeClr val="dk1"/>
                </a:solidFill>
              </a:rPr>
              <a:t>(mentor) and </a:t>
            </a:r>
            <a:r>
              <a:rPr lang="en-US" sz="3000" b="1" dirty="0">
                <a:solidFill>
                  <a:schemeClr val="dk1"/>
                </a:solidFill>
              </a:rPr>
              <a:t>Ravi Agarthi </a:t>
            </a:r>
            <a:r>
              <a:rPr lang="en-US" sz="3000" dirty="0">
                <a:solidFill>
                  <a:schemeClr val="dk1"/>
                </a:solidFill>
              </a:rPr>
              <a:t>(contributor). I am thankful for the help that I received from my group members, </a:t>
            </a:r>
            <a:r>
              <a:rPr lang="en-US" sz="3000" b="1" dirty="0">
                <a:solidFill>
                  <a:schemeClr val="dk1"/>
                </a:solidFill>
              </a:rPr>
              <a:t>Lazaro Fernandez </a:t>
            </a:r>
            <a:r>
              <a:rPr lang="en-US" sz="3000" dirty="0">
                <a:solidFill>
                  <a:schemeClr val="dk1"/>
                </a:solidFill>
              </a:rPr>
              <a:t>(Android app)</a:t>
            </a:r>
            <a:r>
              <a:rPr lang="en-US" sz="3000" b="1" dirty="0">
                <a:solidFill>
                  <a:schemeClr val="dk1"/>
                </a:solidFill>
              </a:rPr>
              <a:t> </a:t>
            </a:r>
            <a:r>
              <a:rPr lang="en-US" sz="3000" dirty="0">
                <a:solidFill>
                  <a:schemeClr val="dk1"/>
                </a:solidFill>
              </a:rPr>
              <a:t>and </a:t>
            </a:r>
            <a:r>
              <a:rPr lang="en-US" sz="3000" b="1" dirty="0">
                <a:solidFill>
                  <a:schemeClr val="dk1"/>
                </a:solidFill>
              </a:rPr>
              <a:t>Eric Rado </a:t>
            </a:r>
            <a:r>
              <a:rPr lang="en-US" sz="3000" dirty="0">
                <a:solidFill>
                  <a:schemeClr val="dk1"/>
                </a:solidFill>
              </a:rPr>
              <a:t>(iOS app), as well as for the support and guidance provided by </a:t>
            </a:r>
            <a:r>
              <a:rPr lang="en-US" sz="3000" b="1" dirty="0">
                <a:solidFill>
                  <a:schemeClr val="dk1"/>
                </a:solidFill>
              </a:rPr>
              <a:t>Masoud Sadjadi </a:t>
            </a:r>
            <a:r>
              <a:rPr lang="en-US" sz="3000" dirty="0">
                <a:solidFill>
                  <a:schemeClr val="dk1"/>
                </a:solidFill>
              </a:rPr>
              <a:t>(Instructor) and </a:t>
            </a:r>
            <a:r>
              <a:rPr lang="en-US" sz="3000" b="1" dirty="0">
                <a:solidFill>
                  <a:schemeClr val="dk1"/>
                </a:solidFill>
              </a:rPr>
              <a:t>Leila Zahedi </a:t>
            </a:r>
            <a:r>
              <a:rPr lang="en-US" sz="3000" dirty="0">
                <a:solidFill>
                  <a:schemeClr val="dk1"/>
                </a:solidFill>
              </a:rPr>
              <a:t>(Teaching Assistant).</a:t>
            </a:r>
          </a:p>
          <a:p>
            <a:pPr lvl="0">
              <a:spcBef>
                <a:spcPts val="0"/>
              </a:spcBef>
              <a:buNone/>
            </a:pPr>
            <a:endParaRPr dirty="0"/>
          </a:p>
        </p:txBody>
      </p:sp>
      <p:sp>
        <p:nvSpPr>
          <p:cNvPr id="3" name="Rectangle: Single Corner Rounded 2">
            <a:extLst>
              <a:ext uri="{FF2B5EF4-FFF2-40B4-BE49-F238E27FC236}">
                <a16:creationId xmlns:a16="http://schemas.microsoft.com/office/drawing/2014/main" id="{E25F27BF-4BFD-41FA-BC44-97979B13958A}"/>
              </a:ext>
            </a:extLst>
          </p:cNvPr>
          <p:cNvSpPr/>
          <p:nvPr/>
        </p:nvSpPr>
        <p:spPr>
          <a:xfrm>
            <a:off x="11060900" y="35287479"/>
            <a:ext cx="12135146" cy="946413"/>
          </a:xfrm>
          <a:prstGeom prst="round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ea typeface="Arial"/>
                <a:cs typeface="Arial"/>
              </a:rPr>
              <a:t>System Design</a:t>
            </a:r>
          </a:p>
        </p:txBody>
      </p:sp>
      <p:sp>
        <p:nvSpPr>
          <p:cNvPr id="24" name="Rectangle: Single Corner Rounded 23">
            <a:extLst>
              <a:ext uri="{FF2B5EF4-FFF2-40B4-BE49-F238E27FC236}">
                <a16:creationId xmlns:a16="http://schemas.microsoft.com/office/drawing/2014/main" id="{2C8244F9-2378-4E32-89F4-CDE4971ED6B8}"/>
              </a:ext>
            </a:extLst>
          </p:cNvPr>
          <p:cNvSpPr/>
          <p:nvPr/>
        </p:nvSpPr>
        <p:spPr>
          <a:xfrm>
            <a:off x="11060900" y="21171786"/>
            <a:ext cx="12108500" cy="984314"/>
          </a:xfrm>
          <a:prstGeom prst="round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ea typeface="Arial"/>
                <a:cs typeface="Arial"/>
              </a:rPr>
              <a:t>Object Design</a:t>
            </a:r>
          </a:p>
        </p:txBody>
      </p:sp>
      <p:sp>
        <p:nvSpPr>
          <p:cNvPr id="26" name="Rectangle: Single Corner Rounded 25">
            <a:extLst>
              <a:ext uri="{FF2B5EF4-FFF2-40B4-BE49-F238E27FC236}">
                <a16:creationId xmlns:a16="http://schemas.microsoft.com/office/drawing/2014/main" id="{9675AA1F-0730-4990-A09A-B0ED26E368F5}"/>
              </a:ext>
            </a:extLst>
          </p:cNvPr>
          <p:cNvSpPr/>
          <p:nvPr/>
        </p:nvSpPr>
        <p:spPr>
          <a:xfrm>
            <a:off x="23345761" y="31944247"/>
            <a:ext cx="7947765" cy="946413"/>
          </a:xfrm>
          <a:prstGeom prst="round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ea typeface="Arial"/>
                <a:cs typeface="Arial"/>
              </a:rPr>
              <a:t>Summary</a:t>
            </a:r>
          </a:p>
        </p:txBody>
      </p:sp>
      <p:sp>
        <p:nvSpPr>
          <p:cNvPr id="27" name="Rectangle: Single Corner Rounded 26">
            <a:extLst>
              <a:ext uri="{FF2B5EF4-FFF2-40B4-BE49-F238E27FC236}">
                <a16:creationId xmlns:a16="http://schemas.microsoft.com/office/drawing/2014/main" id="{B84CE18A-72DA-4E7E-B1A8-7E31F6838B2B}"/>
              </a:ext>
            </a:extLst>
          </p:cNvPr>
          <p:cNvSpPr/>
          <p:nvPr/>
        </p:nvSpPr>
        <p:spPr>
          <a:xfrm>
            <a:off x="1636400" y="21460170"/>
            <a:ext cx="9271255" cy="972275"/>
          </a:xfrm>
          <a:prstGeom prst="round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ea typeface="Arial"/>
                <a:cs typeface="Arial"/>
              </a:rPr>
              <a:t>Requirements</a:t>
            </a:r>
          </a:p>
        </p:txBody>
      </p:sp>
      <p:sp>
        <p:nvSpPr>
          <p:cNvPr id="28" name="Rectangle: Single Corner Rounded 27">
            <a:extLst>
              <a:ext uri="{FF2B5EF4-FFF2-40B4-BE49-F238E27FC236}">
                <a16:creationId xmlns:a16="http://schemas.microsoft.com/office/drawing/2014/main" id="{EA8B015A-56E1-48AF-A200-4EB515363C97}"/>
              </a:ext>
            </a:extLst>
          </p:cNvPr>
          <p:cNvSpPr/>
          <p:nvPr/>
        </p:nvSpPr>
        <p:spPr>
          <a:xfrm>
            <a:off x="23383500" y="21465467"/>
            <a:ext cx="7947765" cy="972275"/>
          </a:xfrm>
          <a:prstGeom prst="round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ea typeface="Arial"/>
                <a:cs typeface="Arial"/>
              </a:rPr>
              <a:t>Implementation</a:t>
            </a:r>
          </a:p>
        </p:txBody>
      </p:sp>
      <p:sp>
        <p:nvSpPr>
          <p:cNvPr id="29" name="Rectangle: Single Corner Rounded 28">
            <a:extLst>
              <a:ext uri="{FF2B5EF4-FFF2-40B4-BE49-F238E27FC236}">
                <a16:creationId xmlns:a16="http://schemas.microsoft.com/office/drawing/2014/main" id="{7D528267-B490-4322-B5A0-262B4998824F}"/>
              </a:ext>
            </a:extLst>
          </p:cNvPr>
          <p:cNvSpPr/>
          <p:nvPr/>
        </p:nvSpPr>
        <p:spPr>
          <a:xfrm>
            <a:off x="1636400" y="31916077"/>
            <a:ext cx="9271255" cy="972275"/>
          </a:xfrm>
          <a:prstGeom prst="round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ea typeface="Arial"/>
                <a:cs typeface="Arial"/>
              </a:rPr>
              <a:t>Verification</a:t>
            </a:r>
          </a:p>
        </p:txBody>
      </p:sp>
      <p:sp>
        <p:nvSpPr>
          <p:cNvPr id="30" name="Rectangle: Single Corner Rounded 29">
            <a:extLst>
              <a:ext uri="{FF2B5EF4-FFF2-40B4-BE49-F238E27FC236}">
                <a16:creationId xmlns:a16="http://schemas.microsoft.com/office/drawing/2014/main" id="{1FB583F6-9920-4AA7-85F0-4DB22DC378F7}"/>
              </a:ext>
            </a:extLst>
          </p:cNvPr>
          <p:cNvSpPr/>
          <p:nvPr/>
        </p:nvSpPr>
        <p:spPr>
          <a:xfrm>
            <a:off x="1636400" y="5762970"/>
            <a:ext cx="9424500" cy="972275"/>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ea typeface="Arial"/>
                <a:cs typeface="Arial"/>
              </a:rPr>
              <a:t>Problem</a:t>
            </a:r>
          </a:p>
        </p:txBody>
      </p:sp>
      <p:sp>
        <p:nvSpPr>
          <p:cNvPr id="31" name="Rectangle: Single Corner Rounded 30">
            <a:extLst>
              <a:ext uri="{FF2B5EF4-FFF2-40B4-BE49-F238E27FC236}">
                <a16:creationId xmlns:a16="http://schemas.microsoft.com/office/drawing/2014/main" id="{C77FB55D-3664-4C77-9F20-52C8B6AFD7EB}"/>
              </a:ext>
            </a:extLst>
          </p:cNvPr>
          <p:cNvSpPr/>
          <p:nvPr/>
        </p:nvSpPr>
        <p:spPr>
          <a:xfrm>
            <a:off x="12183375" y="5762970"/>
            <a:ext cx="9662100" cy="972275"/>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ea typeface="Arial"/>
                <a:cs typeface="Arial"/>
              </a:rPr>
              <a:t>Solution</a:t>
            </a:r>
          </a:p>
        </p:txBody>
      </p:sp>
      <p:sp>
        <p:nvSpPr>
          <p:cNvPr id="32" name="Rectangle: Single Corner Rounded 31">
            <a:extLst>
              <a:ext uri="{FF2B5EF4-FFF2-40B4-BE49-F238E27FC236}">
                <a16:creationId xmlns:a16="http://schemas.microsoft.com/office/drawing/2014/main" id="{60288E6F-D4C7-404B-A132-C30A7C75B7F4}"/>
              </a:ext>
            </a:extLst>
          </p:cNvPr>
          <p:cNvSpPr/>
          <p:nvPr/>
        </p:nvSpPr>
        <p:spPr>
          <a:xfrm>
            <a:off x="22967950" y="5762970"/>
            <a:ext cx="8363315" cy="972275"/>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ea typeface="Arial"/>
                <a:cs typeface="Arial"/>
              </a:rPr>
              <a:t>Current System</a:t>
            </a:r>
          </a:p>
        </p:txBody>
      </p:sp>
      <p:pic>
        <p:nvPicPr>
          <p:cNvPr id="4" name="Picture 3">
            <a:extLst>
              <a:ext uri="{FF2B5EF4-FFF2-40B4-BE49-F238E27FC236}">
                <a16:creationId xmlns:a16="http://schemas.microsoft.com/office/drawing/2014/main" id="{9B3D0BE9-B05A-4638-B84B-A83AF237D78A}"/>
              </a:ext>
            </a:extLst>
          </p:cNvPr>
          <p:cNvPicPr>
            <a:picLocks noChangeAspect="1"/>
          </p:cNvPicPr>
          <p:nvPr/>
        </p:nvPicPr>
        <p:blipFill>
          <a:blip r:embed="rId4"/>
          <a:stretch>
            <a:fillRect/>
          </a:stretch>
        </p:blipFill>
        <p:spPr>
          <a:xfrm>
            <a:off x="11110908" y="36377880"/>
            <a:ext cx="8155969" cy="4201898"/>
          </a:xfrm>
          <a:prstGeom prst="rect">
            <a:avLst/>
          </a:prstGeom>
        </p:spPr>
      </p:pic>
      <p:pic>
        <p:nvPicPr>
          <p:cNvPr id="12" name="Picture 11">
            <a:extLst>
              <a:ext uri="{FF2B5EF4-FFF2-40B4-BE49-F238E27FC236}">
                <a16:creationId xmlns:a16="http://schemas.microsoft.com/office/drawing/2014/main" id="{8AE14092-0A4E-49F7-8425-A77E10F3042A}"/>
              </a:ext>
            </a:extLst>
          </p:cNvPr>
          <p:cNvPicPr>
            <a:picLocks noChangeAspect="1"/>
          </p:cNvPicPr>
          <p:nvPr/>
        </p:nvPicPr>
        <p:blipFill>
          <a:blip r:embed="rId5"/>
          <a:stretch>
            <a:fillRect/>
          </a:stretch>
        </p:blipFill>
        <p:spPr>
          <a:xfrm>
            <a:off x="17115692" y="36309082"/>
            <a:ext cx="6053708" cy="2796758"/>
          </a:xfrm>
          <a:prstGeom prst="rect">
            <a:avLst/>
          </a:prstGeom>
        </p:spPr>
      </p:pic>
      <p:sp>
        <p:nvSpPr>
          <p:cNvPr id="34" name="TextBox 33">
            <a:extLst>
              <a:ext uri="{FF2B5EF4-FFF2-40B4-BE49-F238E27FC236}">
                <a16:creationId xmlns:a16="http://schemas.microsoft.com/office/drawing/2014/main" id="{EEFCDEC6-EF6F-4895-B321-7E41C4B0CB67}"/>
              </a:ext>
            </a:extLst>
          </p:cNvPr>
          <p:cNvSpPr txBox="1"/>
          <p:nvPr/>
        </p:nvSpPr>
        <p:spPr>
          <a:xfrm>
            <a:off x="10994348" y="40726806"/>
            <a:ext cx="7305205" cy="400110"/>
          </a:xfrm>
          <a:prstGeom prst="rect">
            <a:avLst/>
          </a:prstGeom>
          <a:noFill/>
        </p:spPr>
        <p:txBody>
          <a:bodyPr wrap="none" rtlCol="0">
            <a:spAutoFit/>
          </a:bodyPr>
          <a:lstStyle/>
          <a:p>
            <a:r>
              <a:rPr lang="en-US" sz="2000" dirty="0"/>
              <a:t>Picture 12: System Architecture. Firebase Realtime Database. </a:t>
            </a:r>
          </a:p>
        </p:txBody>
      </p:sp>
      <p:sp>
        <p:nvSpPr>
          <p:cNvPr id="35" name="TextBox 34">
            <a:extLst>
              <a:ext uri="{FF2B5EF4-FFF2-40B4-BE49-F238E27FC236}">
                <a16:creationId xmlns:a16="http://schemas.microsoft.com/office/drawing/2014/main" id="{6094F769-9DDE-4374-96D3-EB531BDB4B97}"/>
              </a:ext>
            </a:extLst>
          </p:cNvPr>
          <p:cNvSpPr txBox="1"/>
          <p:nvPr/>
        </p:nvSpPr>
        <p:spPr>
          <a:xfrm>
            <a:off x="10982628" y="34847678"/>
            <a:ext cx="3304110" cy="400110"/>
          </a:xfrm>
          <a:prstGeom prst="rect">
            <a:avLst/>
          </a:prstGeom>
          <a:noFill/>
        </p:spPr>
        <p:txBody>
          <a:bodyPr wrap="none" rtlCol="0">
            <a:spAutoFit/>
          </a:bodyPr>
          <a:lstStyle/>
          <a:p>
            <a:r>
              <a:rPr lang="en-US" sz="2000" dirty="0"/>
              <a:t>Picture 10: Class Diagram. </a:t>
            </a:r>
          </a:p>
        </p:txBody>
      </p:sp>
      <p:graphicFrame>
        <p:nvGraphicFramePr>
          <p:cNvPr id="13" name="Table 12">
            <a:extLst>
              <a:ext uri="{FF2B5EF4-FFF2-40B4-BE49-F238E27FC236}">
                <a16:creationId xmlns:a16="http://schemas.microsoft.com/office/drawing/2014/main" id="{DBB07603-4FB7-4C2D-9FF4-F3532142A18B}"/>
              </a:ext>
            </a:extLst>
          </p:cNvPr>
          <p:cNvGraphicFramePr>
            <a:graphicFrameLocks noGrp="1"/>
          </p:cNvGraphicFramePr>
          <p:nvPr>
            <p:extLst>
              <p:ext uri="{D42A27DB-BD31-4B8C-83A1-F6EECF244321}">
                <p14:modId xmlns:p14="http://schemas.microsoft.com/office/powerpoint/2010/main" val="1198375943"/>
              </p:ext>
            </p:extLst>
          </p:nvPr>
        </p:nvGraphicFramePr>
        <p:xfrm>
          <a:off x="1745502" y="33074470"/>
          <a:ext cx="9022798" cy="3712748"/>
        </p:xfrm>
        <a:graphic>
          <a:graphicData uri="http://schemas.openxmlformats.org/drawingml/2006/table">
            <a:tbl>
              <a:tblPr firstRow="1" firstCol="1" bandRow="1"/>
              <a:tblGrid>
                <a:gridCol w="2221779">
                  <a:extLst>
                    <a:ext uri="{9D8B030D-6E8A-4147-A177-3AD203B41FA5}">
                      <a16:colId xmlns:a16="http://schemas.microsoft.com/office/drawing/2014/main" val="665179115"/>
                    </a:ext>
                  </a:extLst>
                </a:gridCol>
                <a:gridCol w="6801019">
                  <a:extLst>
                    <a:ext uri="{9D8B030D-6E8A-4147-A177-3AD203B41FA5}">
                      <a16:colId xmlns:a16="http://schemas.microsoft.com/office/drawing/2014/main" val="1537280546"/>
                    </a:ext>
                  </a:extLst>
                </a:gridCol>
              </a:tblGrid>
              <a:tr h="421599">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Test Case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SelectTwoDifferentActivities (sunny day)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007691447"/>
                  </a:ext>
                </a:extLst>
              </a:tr>
              <a:tr h="499211">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Purpose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Validate that user can successfully select two different activities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2534991"/>
                  </a:ext>
                </a:extLst>
              </a:tr>
              <a:tr h="581806">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Preconditions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User is logged in and presented with contribution activities</a:t>
                      </a:r>
                    </a:p>
                    <a:p>
                      <a:pPr marL="342900" marR="0" lvl="0" indent="-342900">
                        <a:lnSpc>
                          <a:spcPct val="115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User has selected two different activities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22664"/>
                  </a:ext>
                </a:extLst>
              </a:tr>
              <a:tr h="872708">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Expected Result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Selected activities should be marked as selected by having green frames around images. Dialog window with selected activities should be displayed. Next button should be displayed.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3191558"/>
                  </a:ext>
                </a:extLst>
              </a:tr>
              <a:tr h="872708">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Actual Result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Selected activities are marked as selected by having green frames around images. Dialog window with selected activities is displayed. Next button is displayed.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0190563"/>
                  </a:ext>
                </a:extLst>
              </a:tr>
              <a:tr h="464716">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Status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214313"/>
                  </a:ext>
                </a:extLst>
              </a:tr>
            </a:tbl>
          </a:graphicData>
        </a:graphic>
      </p:graphicFrame>
      <p:graphicFrame>
        <p:nvGraphicFramePr>
          <p:cNvPr id="43" name="Table 42">
            <a:extLst>
              <a:ext uri="{FF2B5EF4-FFF2-40B4-BE49-F238E27FC236}">
                <a16:creationId xmlns:a16="http://schemas.microsoft.com/office/drawing/2014/main" id="{ADB8C876-9008-4D10-A0D5-E08F8A798B42}"/>
              </a:ext>
            </a:extLst>
          </p:cNvPr>
          <p:cNvGraphicFramePr>
            <a:graphicFrameLocks noGrp="1"/>
          </p:cNvGraphicFramePr>
          <p:nvPr>
            <p:extLst>
              <p:ext uri="{D42A27DB-BD31-4B8C-83A1-F6EECF244321}">
                <p14:modId xmlns:p14="http://schemas.microsoft.com/office/powerpoint/2010/main" val="2598552387"/>
              </p:ext>
            </p:extLst>
          </p:nvPr>
        </p:nvGraphicFramePr>
        <p:xfrm>
          <a:off x="1745502" y="36973172"/>
          <a:ext cx="9022798" cy="3614769"/>
        </p:xfrm>
        <a:graphic>
          <a:graphicData uri="http://schemas.openxmlformats.org/drawingml/2006/table">
            <a:tbl>
              <a:tblPr firstRow="1" firstCol="1" bandRow="1"/>
              <a:tblGrid>
                <a:gridCol w="2221779">
                  <a:extLst>
                    <a:ext uri="{9D8B030D-6E8A-4147-A177-3AD203B41FA5}">
                      <a16:colId xmlns:a16="http://schemas.microsoft.com/office/drawing/2014/main" val="665179115"/>
                    </a:ext>
                  </a:extLst>
                </a:gridCol>
                <a:gridCol w="6801019">
                  <a:extLst>
                    <a:ext uri="{9D8B030D-6E8A-4147-A177-3AD203B41FA5}">
                      <a16:colId xmlns:a16="http://schemas.microsoft.com/office/drawing/2014/main" val="1537280546"/>
                    </a:ext>
                  </a:extLst>
                </a:gridCol>
              </a:tblGrid>
              <a:tr h="410473">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Test Case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SelectTwoEqualActivities (rainy day)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007691447"/>
                  </a:ext>
                </a:extLst>
              </a:tr>
              <a:tr h="486036">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Purpose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Validate that user is not allowed to select two equal activities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2534991"/>
                  </a:ext>
                </a:extLst>
              </a:tr>
              <a:tr h="566453">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Preconditions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User is logged in and presented with contribution activities</a:t>
                      </a:r>
                    </a:p>
                    <a:p>
                      <a:pPr marL="342900" marR="0" lvl="0" indent="-342900">
                        <a:lnSpc>
                          <a:spcPct val="115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User has selected two equal activities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22664"/>
                  </a:ext>
                </a:extLst>
              </a:tr>
              <a:tr h="849677">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Expected Result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Selected activities should not be marked as selected by not having green frames around images. Dialog window with selected activities should not be displayed. Next button should not be displayed. Contribution activities should be displayed for user to make selection.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3191558"/>
                  </a:ext>
                </a:extLst>
              </a:tr>
              <a:tr h="849677">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Actual Result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Selected activities are not marked as selected by not having green frames around images. Dialog window with selected activities is not displayed. Next button is not displayed. Contribution activities are displayed for user to make selection.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0190563"/>
                  </a:ext>
                </a:extLst>
              </a:tr>
              <a:tr h="452453">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Status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214313"/>
                  </a:ext>
                </a:extLst>
              </a:tr>
            </a:tbl>
          </a:graphicData>
        </a:graphic>
      </p:graphicFrame>
      <p:pic>
        <p:nvPicPr>
          <p:cNvPr id="15" name="Picture 14">
            <a:extLst>
              <a:ext uri="{FF2B5EF4-FFF2-40B4-BE49-F238E27FC236}">
                <a16:creationId xmlns:a16="http://schemas.microsoft.com/office/drawing/2014/main" id="{57B97D79-B20E-44E6-81E1-19B45823490E}"/>
              </a:ext>
            </a:extLst>
          </p:cNvPr>
          <p:cNvPicPr>
            <a:picLocks noChangeAspect="1"/>
          </p:cNvPicPr>
          <p:nvPr/>
        </p:nvPicPr>
        <p:blipFill>
          <a:blip r:embed="rId6"/>
          <a:stretch>
            <a:fillRect/>
          </a:stretch>
        </p:blipFill>
        <p:spPr>
          <a:xfrm>
            <a:off x="1683126" y="13501080"/>
            <a:ext cx="3254761" cy="6640697"/>
          </a:xfrm>
          <a:prstGeom prst="rect">
            <a:avLst/>
          </a:prstGeom>
        </p:spPr>
      </p:pic>
      <p:pic>
        <p:nvPicPr>
          <p:cNvPr id="17" name="Picture 16">
            <a:extLst>
              <a:ext uri="{FF2B5EF4-FFF2-40B4-BE49-F238E27FC236}">
                <a16:creationId xmlns:a16="http://schemas.microsoft.com/office/drawing/2014/main" id="{3E91A502-091B-4422-9207-AC68CE5C49E7}"/>
              </a:ext>
            </a:extLst>
          </p:cNvPr>
          <p:cNvPicPr>
            <a:picLocks noChangeAspect="1"/>
          </p:cNvPicPr>
          <p:nvPr/>
        </p:nvPicPr>
        <p:blipFill>
          <a:blip r:embed="rId7"/>
          <a:stretch>
            <a:fillRect/>
          </a:stretch>
        </p:blipFill>
        <p:spPr>
          <a:xfrm>
            <a:off x="4964702" y="13495211"/>
            <a:ext cx="3258786" cy="6640700"/>
          </a:xfrm>
          <a:prstGeom prst="rect">
            <a:avLst/>
          </a:prstGeom>
        </p:spPr>
      </p:pic>
      <p:pic>
        <p:nvPicPr>
          <p:cNvPr id="19" name="Picture 18">
            <a:extLst>
              <a:ext uri="{FF2B5EF4-FFF2-40B4-BE49-F238E27FC236}">
                <a16:creationId xmlns:a16="http://schemas.microsoft.com/office/drawing/2014/main" id="{71EDDC96-C72A-4757-A75F-C16ACDBB5A81}"/>
              </a:ext>
            </a:extLst>
          </p:cNvPr>
          <p:cNvPicPr>
            <a:picLocks noChangeAspect="1"/>
          </p:cNvPicPr>
          <p:nvPr/>
        </p:nvPicPr>
        <p:blipFill>
          <a:blip r:embed="rId8"/>
          <a:stretch>
            <a:fillRect/>
          </a:stretch>
        </p:blipFill>
        <p:spPr>
          <a:xfrm>
            <a:off x="8243808" y="13498719"/>
            <a:ext cx="3272152" cy="6652804"/>
          </a:xfrm>
          <a:prstGeom prst="rect">
            <a:avLst/>
          </a:prstGeom>
        </p:spPr>
      </p:pic>
      <p:pic>
        <p:nvPicPr>
          <p:cNvPr id="21" name="Picture 20">
            <a:extLst>
              <a:ext uri="{FF2B5EF4-FFF2-40B4-BE49-F238E27FC236}">
                <a16:creationId xmlns:a16="http://schemas.microsoft.com/office/drawing/2014/main" id="{8E770E1C-B1BE-4143-B785-8D6A20C77AD8}"/>
              </a:ext>
            </a:extLst>
          </p:cNvPr>
          <p:cNvPicPr>
            <a:picLocks noChangeAspect="1"/>
          </p:cNvPicPr>
          <p:nvPr/>
        </p:nvPicPr>
        <p:blipFill>
          <a:blip r:embed="rId9"/>
          <a:stretch>
            <a:fillRect/>
          </a:stretch>
        </p:blipFill>
        <p:spPr>
          <a:xfrm>
            <a:off x="11536280" y="13495214"/>
            <a:ext cx="3274124" cy="6644736"/>
          </a:xfrm>
          <a:prstGeom prst="rect">
            <a:avLst/>
          </a:prstGeom>
        </p:spPr>
      </p:pic>
      <p:pic>
        <p:nvPicPr>
          <p:cNvPr id="23" name="Picture 22">
            <a:extLst>
              <a:ext uri="{FF2B5EF4-FFF2-40B4-BE49-F238E27FC236}">
                <a16:creationId xmlns:a16="http://schemas.microsoft.com/office/drawing/2014/main" id="{C66BCAFE-FA32-43FC-94C0-39B87211945D}"/>
              </a:ext>
            </a:extLst>
          </p:cNvPr>
          <p:cNvPicPr>
            <a:picLocks noChangeAspect="1"/>
          </p:cNvPicPr>
          <p:nvPr/>
        </p:nvPicPr>
        <p:blipFill>
          <a:blip r:embed="rId10"/>
          <a:stretch>
            <a:fillRect/>
          </a:stretch>
        </p:blipFill>
        <p:spPr>
          <a:xfrm>
            <a:off x="14839485" y="13495208"/>
            <a:ext cx="3261585" cy="6635186"/>
          </a:xfrm>
          <a:prstGeom prst="rect">
            <a:avLst/>
          </a:prstGeom>
        </p:spPr>
      </p:pic>
      <p:pic>
        <p:nvPicPr>
          <p:cNvPr id="33" name="Picture 32">
            <a:extLst>
              <a:ext uri="{FF2B5EF4-FFF2-40B4-BE49-F238E27FC236}">
                <a16:creationId xmlns:a16="http://schemas.microsoft.com/office/drawing/2014/main" id="{24EC3F7E-788D-4003-B508-5D2F2D68829A}"/>
              </a:ext>
            </a:extLst>
          </p:cNvPr>
          <p:cNvPicPr>
            <a:picLocks noChangeAspect="1"/>
          </p:cNvPicPr>
          <p:nvPr/>
        </p:nvPicPr>
        <p:blipFill>
          <a:blip r:embed="rId11"/>
          <a:stretch>
            <a:fillRect/>
          </a:stretch>
        </p:blipFill>
        <p:spPr>
          <a:xfrm>
            <a:off x="18123482" y="13501082"/>
            <a:ext cx="3259900" cy="6629317"/>
          </a:xfrm>
          <a:prstGeom prst="rect">
            <a:avLst/>
          </a:prstGeom>
        </p:spPr>
      </p:pic>
      <p:pic>
        <p:nvPicPr>
          <p:cNvPr id="37" name="Picture 36">
            <a:extLst>
              <a:ext uri="{FF2B5EF4-FFF2-40B4-BE49-F238E27FC236}">
                <a16:creationId xmlns:a16="http://schemas.microsoft.com/office/drawing/2014/main" id="{94E72EE1-D47C-4F29-AE81-586C2F340123}"/>
              </a:ext>
            </a:extLst>
          </p:cNvPr>
          <p:cNvPicPr>
            <a:picLocks noChangeAspect="1"/>
          </p:cNvPicPr>
          <p:nvPr/>
        </p:nvPicPr>
        <p:blipFill>
          <a:blip r:embed="rId12"/>
          <a:stretch>
            <a:fillRect/>
          </a:stretch>
        </p:blipFill>
        <p:spPr>
          <a:xfrm>
            <a:off x="21403702" y="13495715"/>
            <a:ext cx="3306744" cy="6646257"/>
          </a:xfrm>
          <a:prstGeom prst="rect">
            <a:avLst/>
          </a:prstGeom>
        </p:spPr>
      </p:pic>
      <p:pic>
        <p:nvPicPr>
          <p:cNvPr id="39" name="Picture 38">
            <a:extLst>
              <a:ext uri="{FF2B5EF4-FFF2-40B4-BE49-F238E27FC236}">
                <a16:creationId xmlns:a16="http://schemas.microsoft.com/office/drawing/2014/main" id="{7DF9F67F-2923-4FEA-A1B7-7EACF246DC68}"/>
              </a:ext>
            </a:extLst>
          </p:cNvPr>
          <p:cNvPicPr>
            <a:picLocks noChangeAspect="1"/>
          </p:cNvPicPr>
          <p:nvPr/>
        </p:nvPicPr>
        <p:blipFill>
          <a:blip r:embed="rId13"/>
          <a:stretch>
            <a:fillRect/>
          </a:stretch>
        </p:blipFill>
        <p:spPr>
          <a:xfrm>
            <a:off x="24732853" y="13501156"/>
            <a:ext cx="3274124" cy="6652391"/>
          </a:xfrm>
          <a:prstGeom prst="rect">
            <a:avLst/>
          </a:prstGeom>
        </p:spPr>
      </p:pic>
      <p:pic>
        <p:nvPicPr>
          <p:cNvPr id="41" name="Picture 40">
            <a:extLst>
              <a:ext uri="{FF2B5EF4-FFF2-40B4-BE49-F238E27FC236}">
                <a16:creationId xmlns:a16="http://schemas.microsoft.com/office/drawing/2014/main" id="{36B63A67-3A67-4396-BAC6-6140249D7C10}"/>
              </a:ext>
            </a:extLst>
          </p:cNvPr>
          <p:cNvPicPr>
            <a:picLocks noChangeAspect="1"/>
          </p:cNvPicPr>
          <p:nvPr/>
        </p:nvPicPr>
        <p:blipFill>
          <a:blip r:embed="rId14"/>
          <a:stretch>
            <a:fillRect/>
          </a:stretch>
        </p:blipFill>
        <p:spPr>
          <a:xfrm>
            <a:off x="28035536" y="13492353"/>
            <a:ext cx="3258786" cy="6661364"/>
          </a:xfrm>
          <a:prstGeom prst="rect">
            <a:avLst/>
          </a:prstGeom>
        </p:spPr>
      </p:pic>
      <p:sp>
        <p:nvSpPr>
          <p:cNvPr id="44" name="Rectangle: Rounded Corners 43">
            <a:extLst>
              <a:ext uri="{FF2B5EF4-FFF2-40B4-BE49-F238E27FC236}">
                <a16:creationId xmlns:a16="http://schemas.microsoft.com/office/drawing/2014/main" id="{FCBD0B9F-CFCC-4E7A-8868-636CB803B16A}"/>
              </a:ext>
            </a:extLst>
          </p:cNvPr>
          <p:cNvSpPr/>
          <p:nvPr/>
        </p:nvSpPr>
        <p:spPr>
          <a:xfrm>
            <a:off x="11531200" y="12508431"/>
            <a:ext cx="11089400" cy="845299"/>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Screenshots</a:t>
            </a:r>
          </a:p>
        </p:txBody>
      </p:sp>
      <p:sp>
        <p:nvSpPr>
          <p:cNvPr id="67" name="TextBox 66">
            <a:extLst>
              <a:ext uri="{FF2B5EF4-FFF2-40B4-BE49-F238E27FC236}">
                <a16:creationId xmlns:a16="http://schemas.microsoft.com/office/drawing/2014/main" id="{77854C69-37B4-43CF-B7BA-64D6FAB138DB}"/>
              </a:ext>
            </a:extLst>
          </p:cNvPr>
          <p:cNvSpPr txBox="1"/>
          <p:nvPr/>
        </p:nvSpPr>
        <p:spPr>
          <a:xfrm>
            <a:off x="1694701" y="20147173"/>
            <a:ext cx="3129736" cy="707886"/>
          </a:xfrm>
          <a:prstGeom prst="rect">
            <a:avLst/>
          </a:prstGeom>
          <a:solidFill>
            <a:schemeClr val="accent1"/>
          </a:solidFill>
        </p:spPr>
        <p:txBody>
          <a:bodyPr wrap="square" rtlCol="0">
            <a:spAutoFit/>
          </a:bodyPr>
          <a:lstStyle/>
          <a:p>
            <a:r>
              <a:rPr lang="en-US" sz="2000" dirty="0"/>
              <a:t>Picture 1: Joy, passion,</a:t>
            </a:r>
          </a:p>
          <a:p>
            <a:r>
              <a:rPr lang="en-US" sz="2000" dirty="0"/>
              <a:t>contribution introduction . </a:t>
            </a:r>
          </a:p>
        </p:txBody>
      </p:sp>
      <p:sp>
        <p:nvSpPr>
          <p:cNvPr id="68" name="TextBox 67">
            <a:extLst>
              <a:ext uri="{FF2B5EF4-FFF2-40B4-BE49-F238E27FC236}">
                <a16:creationId xmlns:a16="http://schemas.microsoft.com/office/drawing/2014/main" id="{DD40A6F9-F528-4C7D-9871-01135449EC7A}"/>
              </a:ext>
            </a:extLst>
          </p:cNvPr>
          <p:cNvSpPr txBox="1"/>
          <p:nvPr/>
        </p:nvSpPr>
        <p:spPr>
          <a:xfrm>
            <a:off x="4949462" y="20152573"/>
            <a:ext cx="3129736" cy="707886"/>
          </a:xfrm>
          <a:prstGeom prst="rect">
            <a:avLst/>
          </a:prstGeom>
          <a:solidFill>
            <a:schemeClr val="accent1"/>
          </a:solidFill>
        </p:spPr>
        <p:txBody>
          <a:bodyPr wrap="square" rtlCol="0">
            <a:spAutoFit/>
          </a:bodyPr>
          <a:lstStyle/>
          <a:p>
            <a:r>
              <a:rPr lang="en-US" sz="2000" dirty="0"/>
              <a:t>Picture 2: Choose contribution activities . </a:t>
            </a:r>
          </a:p>
        </p:txBody>
      </p:sp>
      <p:sp>
        <p:nvSpPr>
          <p:cNvPr id="69" name="TextBox 68">
            <a:extLst>
              <a:ext uri="{FF2B5EF4-FFF2-40B4-BE49-F238E27FC236}">
                <a16:creationId xmlns:a16="http://schemas.microsoft.com/office/drawing/2014/main" id="{CB976CA7-B0C5-4FEF-9C79-99EBB8D8F855}"/>
              </a:ext>
            </a:extLst>
          </p:cNvPr>
          <p:cNvSpPr txBox="1"/>
          <p:nvPr/>
        </p:nvSpPr>
        <p:spPr>
          <a:xfrm>
            <a:off x="8223488" y="20167138"/>
            <a:ext cx="3129736" cy="707886"/>
          </a:xfrm>
          <a:prstGeom prst="rect">
            <a:avLst/>
          </a:prstGeom>
          <a:solidFill>
            <a:schemeClr val="accent1"/>
          </a:solidFill>
        </p:spPr>
        <p:txBody>
          <a:bodyPr wrap="square" rtlCol="0">
            <a:spAutoFit/>
          </a:bodyPr>
          <a:lstStyle/>
          <a:p>
            <a:r>
              <a:rPr lang="en-US" sz="2000" dirty="0"/>
              <a:t>Picture 3: Contribution activities selected. </a:t>
            </a:r>
          </a:p>
        </p:txBody>
      </p:sp>
      <p:sp>
        <p:nvSpPr>
          <p:cNvPr id="70" name="TextBox 69">
            <a:extLst>
              <a:ext uri="{FF2B5EF4-FFF2-40B4-BE49-F238E27FC236}">
                <a16:creationId xmlns:a16="http://schemas.microsoft.com/office/drawing/2014/main" id="{B0935B37-4086-49E9-829B-6B94967EA3B9}"/>
              </a:ext>
            </a:extLst>
          </p:cNvPr>
          <p:cNvSpPr txBox="1"/>
          <p:nvPr/>
        </p:nvSpPr>
        <p:spPr>
          <a:xfrm>
            <a:off x="11536280" y="20153421"/>
            <a:ext cx="3129736" cy="707886"/>
          </a:xfrm>
          <a:prstGeom prst="rect">
            <a:avLst/>
          </a:prstGeom>
          <a:solidFill>
            <a:schemeClr val="accent1"/>
          </a:solidFill>
        </p:spPr>
        <p:txBody>
          <a:bodyPr wrap="square" rtlCol="0">
            <a:spAutoFit/>
          </a:bodyPr>
          <a:lstStyle/>
          <a:p>
            <a:r>
              <a:rPr lang="en-US" sz="2000" dirty="0"/>
              <a:t>Picture 4: Set up new sprint. </a:t>
            </a:r>
          </a:p>
        </p:txBody>
      </p:sp>
      <p:sp>
        <p:nvSpPr>
          <p:cNvPr id="71" name="TextBox 70">
            <a:extLst>
              <a:ext uri="{FF2B5EF4-FFF2-40B4-BE49-F238E27FC236}">
                <a16:creationId xmlns:a16="http://schemas.microsoft.com/office/drawing/2014/main" id="{04A92D82-E065-4111-B34F-C93EEAEA19AF}"/>
              </a:ext>
            </a:extLst>
          </p:cNvPr>
          <p:cNvSpPr txBox="1"/>
          <p:nvPr/>
        </p:nvSpPr>
        <p:spPr>
          <a:xfrm>
            <a:off x="14839485" y="20143981"/>
            <a:ext cx="3129736" cy="707886"/>
          </a:xfrm>
          <a:prstGeom prst="rect">
            <a:avLst/>
          </a:prstGeom>
          <a:solidFill>
            <a:schemeClr val="accent1"/>
          </a:solidFill>
        </p:spPr>
        <p:txBody>
          <a:bodyPr wrap="square" rtlCol="0">
            <a:spAutoFit/>
          </a:bodyPr>
          <a:lstStyle/>
          <a:p>
            <a:r>
              <a:rPr lang="en-US" sz="2000" dirty="0"/>
              <a:t>Picture 5: Set up activities goals. </a:t>
            </a:r>
          </a:p>
        </p:txBody>
      </p:sp>
      <p:sp>
        <p:nvSpPr>
          <p:cNvPr id="72" name="TextBox 71">
            <a:extLst>
              <a:ext uri="{FF2B5EF4-FFF2-40B4-BE49-F238E27FC236}">
                <a16:creationId xmlns:a16="http://schemas.microsoft.com/office/drawing/2014/main" id="{B3725FDC-85A5-4D95-BC62-C843C3C36EB9}"/>
              </a:ext>
            </a:extLst>
          </p:cNvPr>
          <p:cNvSpPr txBox="1"/>
          <p:nvPr/>
        </p:nvSpPr>
        <p:spPr>
          <a:xfrm>
            <a:off x="18101070" y="20145564"/>
            <a:ext cx="3129736" cy="707886"/>
          </a:xfrm>
          <a:prstGeom prst="rect">
            <a:avLst/>
          </a:prstGeom>
          <a:solidFill>
            <a:schemeClr val="accent1"/>
          </a:solidFill>
        </p:spPr>
        <p:txBody>
          <a:bodyPr wrap="square" rtlCol="0">
            <a:spAutoFit/>
          </a:bodyPr>
          <a:lstStyle/>
          <a:p>
            <a:r>
              <a:rPr lang="en-US" sz="2000" dirty="0"/>
              <a:t>Picture 6: View user’s dashboard and progress. </a:t>
            </a:r>
          </a:p>
        </p:txBody>
      </p:sp>
      <p:sp>
        <p:nvSpPr>
          <p:cNvPr id="73" name="TextBox 72">
            <a:extLst>
              <a:ext uri="{FF2B5EF4-FFF2-40B4-BE49-F238E27FC236}">
                <a16:creationId xmlns:a16="http://schemas.microsoft.com/office/drawing/2014/main" id="{B21A733D-20DD-4C88-A4E9-1A34BBD74215}"/>
              </a:ext>
            </a:extLst>
          </p:cNvPr>
          <p:cNvSpPr txBox="1"/>
          <p:nvPr/>
        </p:nvSpPr>
        <p:spPr>
          <a:xfrm>
            <a:off x="21403082" y="20157051"/>
            <a:ext cx="3129736" cy="707886"/>
          </a:xfrm>
          <a:prstGeom prst="rect">
            <a:avLst/>
          </a:prstGeom>
          <a:solidFill>
            <a:schemeClr val="accent1"/>
          </a:solidFill>
        </p:spPr>
        <p:txBody>
          <a:bodyPr wrap="square" rtlCol="0">
            <a:spAutoFit/>
          </a:bodyPr>
          <a:lstStyle/>
          <a:p>
            <a:r>
              <a:rPr lang="en-US" sz="2000" dirty="0"/>
              <a:t>Picture 7: View navigation menu in dashboard. </a:t>
            </a:r>
          </a:p>
        </p:txBody>
      </p:sp>
      <p:sp>
        <p:nvSpPr>
          <p:cNvPr id="74" name="TextBox 73">
            <a:extLst>
              <a:ext uri="{FF2B5EF4-FFF2-40B4-BE49-F238E27FC236}">
                <a16:creationId xmlns:a16="http://schemas.microsoft.com/office/drawing/2014/main" id="{D93A2BD6-9EDC-46F5-9C00-EE93CF95431E}"/>
              </a:ext>
            </a:extLst>
          </p:cNvPr>
          <p:cNvSpPr txBox="1"/>
          <p:nvPr/>
        </p:nvSpPr>
        <p:spPr>
          <a:xfrm>
            <a:off x="24732853" y="20158750"/>
            <a:ext cx="3129736" cy="707886"/>
          </a:xfrm>
          <a:prstGeom prst="rect">
            <a:avLst/>
          </a:prstGeom>
          <a:solidFill>
            <a:schemeClr val="accent1"/>
          </a:solidFill>
        </p:spPr>
        <p:txBody>
          <a:bodyPr wrap="square" rtlCol="0">
            <a:spAutoFit/>
          </a:bodyPr>
          <a:lstStyle/>
          <a:p>
            <a:r>
              <a:rPr lang="en-US" sz="2000" dirty="0"/>
              <a:t>Picture 8: Select coach to chat. </a:t>
            </a:r>
          </a:p>
        </p:txBody>
      </p:sp>
      <p:sp>
        <p:nvSpPr>
          <p:cNvPr id="75" name="TextBox 74">
            <a:extLst>
              <a:ext uri="{FF2B5EF4-FFF2-40B4-BE49-F238E27FC236}">
                <a16:creationId xmlns:a16="http://schemas.microsoft.com/office/drawing/2014/main" id="{7DCA67D6-4D2F-4D6E-82CB-5C93378AF18A}"/>
              </a:ext>
            </a:extLst>
          </p:cNvPr>
          <p:cNvSpPr txBox="1"/>
          <p:nvPr/>
        </p:nvSpPr>
        <p:spPr>
          <a:xfrm>
            <a:off x="28006977" y="20168626"/>
            <a:ext cx="3129736" cy="707886"/>
          </a:xfrm>
          <a:prstGeom prst="rect">
            <a:avLst/>
          </a:prstGeom>
          <a:solidFill>
            <a:schemeClr val="accent1"/>
          </a:solidFill>
        </p:spPr>
        <p:txBody>
          <a:bodyPr wrap="square" rtlCol="0">
            <a:spAutoFit/>
          </a:bodyPr>
          <a:lstStyle/>
          <a:p>
            <a:r>
              <a:rPr lang="en-US" sz="2000" dirty="0"/>
              <a:t>Picture 9: Chat with coach. </a:t>
            </a:r>
          </a:p>
        </p:txBody>
      </p:sp>
      <p:pic>
        <p:nvPicPr>
          <p:cNvPr id="76" name="Shape 250">
            <a:extLst>
              <a:ext uri="{FF2B5EF4-FFF2-40B4-BE49-F238E27FC236}">
                <a16:creationId xmlns:a16="http://schemas.microsoft.com/office/drawing/2014/main" id="{D9990170-53B7-4BA6-BA3D-72964BCB31CB}"/>
              </a:ext>
            </a:extLst>
          </p:cNvPr>
          <p:cNvPicPr preferRelativeResize="0"/>
          <p:nvPr/>
        </p:nvPicPr>
        <p:blipFill>
          <a:blip r:embed="rId15">
            <a:alphaModFix/>
          </a:blip>
          <a:stretch>
            <a:fillRect/>
          </a:stretch>
        </p:blipFill>
        <p:spPr>
          <a:xfrm>
            <a:off x="29759091" y="1199765"/>
            <a:ext cx="1838058" cy="763772"/>
          </a:xfrm>
          <a:prstGeom prst="rect">
            <a:avLst/>
          </a:prstGeom>
          <a:noFill/>
          <a:ln>
            <a:noFill/>
          </a:ln>
        </p:spPr>
      </p:pic>
      <p:pic>
        <p:nvPicPr>
          <p:cNvPr id="77" name="Shape 249">
            <a:extLst>
              <a:ext uri="{FF2B5EF4-FFF2-40B4-BE49-F238E27FC236}">
                <a16:creationId xmlns:a16="http://schemas.microsoft.com/office/drawing/2014/main" id="{156C90DC-CFC3-4121-AA73-7BF5AA57CDEF}"/>
              </a:ext>
            </a:extLst>
          </p:cNvPr>
          <p:cNvPicPr preferRelativeResize="0"/>
          <p:nvPr/>
        </p:nvPicPr>
        <p:blipFill>
          <a:blip r:embed="rId16">
            <a:alphaModFix/>
          </a:blip>
          <a:stretch>
            <a:fillRect/>
          </a:stretch>
        </p:blipFill>
        <p:spPr>
          <a:xfrm>
            <a:off x="29319213" y="2916046"/>
            <a:ext cx="2035493" cy="755117"/>
          </a:xfrm>
          <a:prstGeom prst="rect">
            <a:avLst/>
          </a:prstGeom>
          <a:noFill/>
          <a:ln>
            <a:noFill/>
          </a:ln>
        </p:spPr>
      </p:pic>
      <p:pic>
        <p:nvPicPr>
          <p:cNvPr id="46" name="Picture 45">
            <a:extLst>
              <a:ext uri="{FF2B5EF4-FFF2-40B4-BE49-F238E27FC236}">
                <a16:creationId xmlns:a16="http://schemas.microsoft.com/office/drawing/2014/main" id="{E3D1C5CE-5D0A-4EF9-B7A4-8BEC82A4D26B}"/>
              </a:ext>
            </a:extLst>
          </p:cNvPr>
          <p:cNvPicPr>
            <a:picLocks noChangeAspect="1"/>
          </p:cNvPicPr>
          <p:nvPr/>
        </p:nvPicPr>
        <p:blipFill>
          <a:blip r:embed="rId17"/>
          <a:stretch>
            <a:fillRect/>
          </a:stretch>
        </p:blipFill>
        <p:spPr>
          <a:xfrm>
            <a:off x="25555702" y="904386"/>
            <a:ext cx="3603359" cy="1518558"/>
          </a:xfrm>
          <a:prstGeom prst="rect">
            <a:avLst/>
          </a:prstGeom>
        </p:spPr>
      </p:pic>
      <p:pic>
        <p:nvPicPr>
          <p:cNvPr id="48" name="Picture 47">
            <a:extLst>
              <a:ext uri="{FF2B5EF4-FFF2-40B4-BE49-F238E27FC236}">
                <a16:creationId xmlns:a16="http://schemas.microsoft.com/office/drawing/2014/main" id="{12DC8337-C83E-4D40-B264-F2CF8BCDE878}"/>
              </a:ext>
            </a:extLst>
          </p:cNvPr>
          <p:cNvPicPr>
            <a:picLocks noChangeAspect="1"/>
          </p:cNvPicPr>
          <p:nvPr/>
        </p:nvPicPr>
        <p:blipFill>
          <a:blip r:embed="rId18"/>
          <a:stretch>
            <a:fillRect/>
          </a:stretch>
        </p:blipFill>
        <p:spPr>
          <a:xfrm>
            <a:off x="25030407" y="2689762"/>
            <a:ext cx="4374329" cy="1314150"/>
          </a:xfrm>
          <a:prstGeom prst="rect">
            <a:avLst/>
          </a:prstGeom>
        </p:spPr>
      </p:pic>
      <p:pic>
        <p:nvPicPr>
          <p:cNvPr id="50" name="Picture 49">
            <a:extLst>
              <a:ext uri="{FF2B5EF4-FFF2-40B4-BE49-F238E27FC236}">
                <a16:creationId xmlns:a16="http://schemas.microsoft.com/office/drawing/2014/main" id="{08423FBC-DA00-4F38-A84B-9B5E262ACC31}"/>
              </a:ext>
            </a:extLst>
          </p:cNvPr>
          <p:cNvPicPr>
            <a:picLocks noChangeAspect="1"/>
          </p:cNvPicPr>
          <p:nvPr/>
        </p:nvPicPr>
        <p:blipFill>
          <a:blip r:embed="rId19"/>
          <a:stretch>
            <a:fillRect/>
          </a:stretch>
        </p:blipFill>
        <p:spPr>
          <a:xfrm>
            <a:off x="990612" y="829097"/>
            <a:ext cx="1881039" cy="1881039"/>
          </a:xfrm>
          <a:prstGeom prst="rect">
            <a:avLst/>
          </a:prstGeom>
        </p:spPr>
      </p:pic>
      <p:pic>
        <p:nvPicPr>
          <p:cNvPr id="52" name="Picture 51">
            <a:extLst>
              <a:ext uri="{FF2B5EF4-FFF2-40B4-BE49-F238E27FC236}">
                <a16:creationId xmlns:a16="http://schemas.microsoft.com/office/drawing/2014/main" id="{198F9F0A-633A-4BB0-8326-39C6B8A225E0}"/>
              </a:ext>
            </a:extLst>
          </p:cNvPr>
          <p:cNvPicPr>
            <a:picLocks noChangeAspect="1"/>
          </p:cNvPicPr>
          <p:nvPr/>
        </p:nvPicPr>
        <p:blipFill>
          <a:blip r:embed="rId20"/>
          <a:stretch>
            <a:fillRect/>
          </a:stretch>
        </p:blipFill>
        <p:spPr>
          <a:xfrm>
            <a:off x="3317893" y="619471"/>
            <a:ext cx="2207895" cy="2207895"/>
          </a:xfrm>
          <a:prstGeom prst="rect">
            <a:avLst/>
          </a:prstGeom>
        </p:spPr>
      </p:pic>
      <p:pic>
        <p:nvPicPr>
          <p:cNvPr id="54" name="Picture 53">
            <a:extLst>
              <a:ext uri="{FF2B5EF4-FFF2-40B4-BE49-F238E27FC236}">
                <a16:creationId xmlns:a16="http://schemas.microsoft.com/office/drawing/2014/main" id="{335BF508-2833-418E-9E06-645D94CA2B69}"/>
              </a:ext>
            </a:extLst>
          </p:cNvPr>
          <p:cNvPicPr>
            <a:picLocks noChangeAspect="1"/>
          </p:cNvPicPr>
          <p:nvPr/>
        </p:nvPicPr>
        <p:blipFill>
          <a:blip r:embed="rId21"/>
          <a:stretch>
            <a:fillRect/>
          </a:stretch>
        </p:blipFill>
        <p:spPr>
          <a:xfrm>
            <a:off x="1112743" y="2757325"/>
            <a:ext cx="3611880" cy="1851089"/>
          </a:xfrm>
          <a:prstGeom prst="rect">
            <a:avLst/>
          </a:prstGeom>
        </p:spPr>
      </p:pic>
      <p:pic>
        <p:nvPicPr>
          <p:cNvPr id="5" name="Picture 4">
            <a:extLst>
              <a:ext uri="{FF2B5EF4-FFF2-40B4-BE49-F238E27FC236}">
                <a16:creationId xmlns:a16="http://schemas.microsoft.com/office/drawing/2014/main" id="{A7585256-3A75-4521-99CC-13B70CBD5697}"/>
              </a:ext>
            </a:extLst>
          </p:cNvPr>
          <p:cNvPicPr>
            <a:picLocks noChangeAspect="1"/>
          </p:cNvPicPr>
          <p:nvPr/>
        </p:nvPicPr>
        <p:blipFill>
          <a:blip r:embed="rId22"/>
          <a:stretch>
            <a:fillRect/>
          </a:stretch>
        </p:blipFill>
        <p:spPr>
          <a:xfrm>
            <a:off x="11110908" y="22184215"/>
            <a:ext cx="12058492" cy="12650419"/>
          </a:xfrm>
          <a:prstGeom prst="rect">
            <a:avLst/>
          </a:prstGeom>
        </p:spPr>
      </p:pic>
      <p:sp>
        <p:nvSpPr>
          <p:cNvPr id="65" name="TextBox 64">
            <a:extLst>
              <a:ext uri="{FF2B5EF4-FFF2-40B4-BE49-F238E27FC236}">
                <a16:creationId xmlns:a16="http://schemas.microsoft.com/office/drawing/2014/main" id="{F7AE22ED-501C-4188-A03D-FEEB3348AA1B}"/>
              </a:ext>
            </a:extLst>
          </p:cNvPr>
          <p:cNvSpPr txBox="1"/>
          <p:nvPr/>
        </p:nvSpPr>
        <p:spPr>
          <a:xfrm>
            <a:off x="1530308" y="40726806"/>
            <a:ext cx="2646878" cy="400110"/>
          </a:xfrm>
          <a:prstGeom prst="rect">
            <a:avLst/>
          </a:prstGeom>
          <a:noFill/>
        </p:spPr>
        <p:txBody>
          <a:bodyPr wrap="none" rtlCol="0">
            <a:spAutoFit/>
          </a:bodyPr>
          <a:lstStyle/>
          <a:p>
            <a:r>
              <a:rPr lang="en-US" sz="2000" dirty="0"/>
              <a:t>Picture 11: Unit Test. </a:t>
            </a:r>
          </a:p>
        </p:txBody>
      </p:sp>
    </p:spTree>
  </p:cSld>
  <p:clrMapOvr>
    <a:masterClrMapping/>
  </p:clrMapOvr>
  <p:transition spd="slow">
    <p:fade thruBlk="1"/>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4537</TotalTime>
  <Words>734</Words>
  <Application>Microsoft Office PowerPoint</Application>
  <PresentationFormat>Custom</PresentationFormat>
  <Paragraphs>96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Natalia Filippova</cp:lastModifiedBy>
  <cp:revision>81</cp:revision>
  <dcterms:modified xsi:type="dcterms:W3CDTF">2017-12-02T20:37:09Z</dcterms:modified>
</cp:coreProperties>
</file>