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1DE"/>
    <a:srgbClr val="CFE4FD"/>
    <a:srgbClr val="D5F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660"/>
  </p:normalViewPr>
  <p:slideViewPr>
    <p:cSldViewPr snapToGrid="0">
      <p:cViewPr>
        <p:scale>
          <a:sx n="33" d="100"/>
          <a:sy n="33" d="100"/>
        </p:scale>
        <p:origin x="898" y="-5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060949" y="2240161"/>
            <a:ext cx="13412925" cy="51020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0728959" y="2815580"/>
            <a:ext cx="14447521" cy="222802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1155CC"/>
                </a:solidFill>
              </a:rPr>
              <a:t>Life Management 1.0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155CC"/>
                </a:solidFill>
                <a:sym typeface="Arial"/>
              </a:rPr>
              <a:t>Student: </a:t>
            </a:r>
            <a:r>
              <a:rPr lang="en-US" sz="4000" dirty="0">
                <a:solidFill>
                  <a:srgbClr val="1155CC"/>
                </a:solidFill>
              </a:rPr>
              <a:t>Beatriz Hernandez</a:t>
            </a:r>
            <a:r>
              <a:rPr lang="en-US" sz="4000" b="0" i="0" u="none" strike="noStrike" cap="none" dirty="0">
                <a:solidFill>
                  <a:srgbClr val="1155CC"/>
                </a:solidFill>
                <a:sym typeface="Arial"/>
              </a:rPr>
              <a:t>, Florida International University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155CC"/>
                </a:solidFill>
                <a:sym typeface="Arial"/>
              </a:rPr>
              <a:t>Mentor:</a:t>
            </a:r>
            <a:r>
              <a:rPr lang="en-US" sz="4000" b="1" i="1" dirty="0">
                <a:solidFill>
                  <a:srgbClr val="1155CC"/>
                </a:solidFill>
              </a:rPr>
              <a:t> </a:t>
            </a:r>
            <a:r>
              <a:rPr lang="en-US" sz="4000" dirty="0" err="1">
                <a:solidFill>
                  <a:srgbClr val="1155CC"/>
                </a:solidFill>
              </a:rPr>
              <a:t>Ranjeet</a:t>
            </a:r>
            <a:r>
              <a:rPr lang="en-US" sz="4000" dirty="0">
                <a:solidFill>
                  <a:srgbClr val="1155CC"/>
                </a:solidFill>
              </a:rPr>
              <a:t> </a:t>
            </a:r>
            <a:r>
              <a:rPr lang="en-US" sz="4000" dirty="0" err="1">
                <a:solidFill>
                  <a:srgbClr val="1155CC"/>
                </a:solidFill>
              </a:rPr>
              <a:t>Deshmukh</a:t>
            </a:r>
            <a:r>
              <a:rPr lang="en-US" sz="4000" b="0" i="0" u="none" strike="noStrike" cap="none" dirty="0">
                <a:solidFill>
                  <a:srgbClr val="1155CC"/>
                </a:solidFill>
                <a:sym typeface="Arial"/>
              </a:rPr>
              <a:t>,</a:t>
            </a:r>
            <a:r>
              <a:rPr lang="en-US" sz="4000" b="0" i="1" u="none" strike="noStrike" cap="none" dirty="0">
                <a:solidFill>
                  <a:srgbClr val="1155CC"/>
                </a:solidFill>
                <a:sym typeface="Arial"/>
              </a:rPr>
              <a:t> </a:t>
            </a:r>
            <a:r>
              <a:rPr lang="en-US" sz="4000" i="1" dirty="0">
                <a:solidFill>
                  <a:srgbClr val="1155CC"/>
                </a:solidFill>
              </a:rPr>
              <a:t> </a:t>
            </a:r>
            <a:r>
              <a:rPr lang="en-US" sz="4000" dirty="0" err="1">
                <a:solidFill>
                  <a:srgbClr val="1155CC"/>
                </a:solidFill>
              </a:rPr>
              <a:t>CrossMatch</a:t>
            </a:r>
            <a:r>
              <a:rPr lang="en-US" sz="4000" b="0" i="0" u="none" strike="noStrike" cap="none" dirty="0">
                <a:solidFill>
                  <a:srgbClr val="1155CC"/>
                </a:solidFill>
                <a:sym typeface="Arial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155CC"/>
                </a:solidFill>
                <a:sym typeface="Arial"/>
              </a:rPr>
              <a:t>Instructor:</a:t>
            </a:r>
            <a:r>
              <a:rPr lang="en-US" sz="4000" b="1" i="1" u="none" strike="noStrike" cap="none" dirty="0">
                <a:solidFill>
                  <a:srgbClr val="1155CC"/>
                </a:solidFill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rgbClr val="1155CC"/>
                </a:solidFill>
                <a:sym typeface="Arial"/>
              </a:rPr>
              <a:t>Masoud</a:t>
            </a:r>
            <a:r>
              <a:rPr lang="en-US" sz="4000" b="0" i="0" u="none" strike="noStrike" cap="none" dirty="0">
                <a:solidFill>
                  <a:srgbClr val="1155CC"/>
                </a:solidFill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rgbClr val="1155CC"/>
                </a:solidFill>
                <a:sym typeface="Arial"/>
              </a:rPr>
              <a:t>Sadjadi</a:t>
            </a:r>
            <a:r>
              <a:rPr lang="en-US" sz="4000" b="0" i="0" u="none" strike="noStrike" cap="none" dirty="0">
                <a:solidFill>
                  <a:srgbClr val="1155CC"/>
                </a:solidFill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684075"/>
            <a:ext cx="31089600" cy="35471124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653901"/>
            <a:ext cx="8662631" cy="58763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endParaRPr lang="en-US" sz="4100" dirty="0">
              <a:solidFill>
                <a:srgbClr val="3C78D8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Most people lack a sense of fulfillment and purpose in life.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The increased use of technology has added extra distractions.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People  take refuge in social media as a escape from reality.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66800" y="41529404"/>
            <a:ext cx="5303520" cy="8521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algn="ctr">
              <a:buClr>
                <a:srgbClr val="336699"/>
              </a:buClr>
              <a:buSzPct val="25000"/>
            </a:pPr>
            <a:r>
              <a:rPr lang="en-US" sz="4400" b="1" dirty="0">
                <a:solidFill>
                  <a:srgbClr val="3C78D8"/>
                </a:solidFill>
              </a:rPr>
              <a:t>Acknowledgement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653900"/>
            <a:ext cx="8349300" cy="58763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</a:pPr>
            <a:endParaRPr lang="en-US" sz="4100" dirty="0">
              <a:solidFill>
                <a:srgbClr val="3C78D8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Arial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Provides a platform to keep track of your daily progress.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Put users in touch with Life coaches.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Help users identify areas of their life that need attention.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Keep people focus on their vision.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524000" y="23327954"/>
            <a:ext cx="8765919" cy="106952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endParaRPr lang="en-US" sz="4100" dirty="0">
              <a:solidFill>
                <a:srgbClr val="3C78D8"/>
              </a:solidFill>
            </a:endParaRP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Users can identify their vision after taking a questionnaire (pic 1).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Users and guest can take a quiz to determine if they are ready to contact a life coach. (pic 2)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Users can share their progress with a coach of choice. (pic 3 and 4)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Coaches can review the progress of the Users, at Users’ request. (pic 5 and 6)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Site admin can manage Coaches, Activities, Users and Roles in the system. (pic 7)</a:t>
            </a:r>
          </a:p>
          <a:p>
            <a:pPr>
              <a:buClr>
                <a:srgbClr val="3C78D8"/>
              </a:buClr>
              <a:buSzPct val="100000"/>
            </a:pPr>
            <a:endParaRPr lang="en-US" sz="4100" dirty="0">
              <a:solidFill>
                <a:srgbClr val="3C78D8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473118" y="23293050"/>
            <a:ext cx="19843782" cy="107554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517789" y="34893590"/>
            <a:ext cx="15794851" cy="59277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endParaRPr lang="en-US" sz="4100" dirty="0">
              <a:solidFill>
                <a:srgbClr val="3C78D8"/>
              </a:solidFill>
            </a:endParaRP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The application was implemented using MVC 4.0, ASP.NET technologies, and C# for server side.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Entity Framework 6.0.0.0 for entity management.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Microsoft SQL Server 2012 for DBMS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 err="1">
                <a:solidFill>
                  <a:srgbClr val="3C78D8"/>
                </a:solidFill>
              </a:rPr>
              <a:t>Jquery</a:t>
            </a:r>
            <a:r>
              <a:rPr lang="en-US" sz="4100" dirty="0">
                <a:solidFill>
                  <a:srgbClr val="3C78D8"/>
                </a:solidFill>
              </a:rPr>
              <a:t>, HTML5, CSS3, </a:t>
            </a:r>
            <a:r>
              <a:rPr lang="en-US" sz="4100" dirty="0" err="1">
                <a:solidFill>
                  <a:srgbClr val="3C78D8"/>
                </a:solidFill>
              </a:rPr>
              <a:t>Javascript</a:t>
            </a:r>
            <a:r>
              <a:rPr lang="en-US" sz="4100" dirty="0">
                <a:solidFill>
                  <a:srgbClr val="3C78D8"/>
                </a:solidFill>
              </a:rPr>
              <a:t>, Ajax for front end.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Agile organizational schemas in Mingle.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 err="1">
                <a:solidFill>
                  <a:srgbClr val="3C78D8"/>
                </a:solidFill>
              </a:rPr>
              <a:t>Git</a:t>
            </a:r>
            <a:r>
              <a:rPr lang="en-US" sz="4100" dirty="0">
                <a:solidFill>
                  <a:srgbClr val="3C78D8"/>
                </a:solidFill>
              </a:rPr>
              <a:t> for source Control.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Site and Database hosted in Azure.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7839829" y="34893589"/>
            <a:ext cx="13477072" cy="59277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People are everyday more obsessed with technology and social media.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Spending too much time on social media has been linked to depression and isolation.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This solution provides a healthy alternative to social media, by encouraging a change of perspective.</a:t>
            </a:r>
          </a:p>
          <a:p>
            <a:pPr marL="457200" indent="-488950">
              <a:buClr>
                <a:srgbClr val="3C78D8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 It focus on helping people reach their potential and feeling useful to society.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060950" y="6653900"/>
            <a:ext cx="11406003" cy="58763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endParaRPr lang="en-US" sz="4100" dirty="0">
              <a:solidFill>
                <a:srgbClr val="3C78D8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Research has shown that success is progressively built.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Char char="●"/>
            </a:pPr>
            <a:r>
              <a:rPr lang="en-US" sz="4100" dirty="0">
                <a:solidFill>
                  <a:srgbClr val="3C78D8"/>
                </a:solidFill>
              </a:rPr>
              <a:t>There are 3 principles that will potentially lead to success:</a:t>
            </a:r>
          </a:p>
          <a:p>
            <a:pPr marL="13716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AutoNum type="arabicPeriod"/>
            </a:pPr>
            <a:r>
              <a:rPr lang="en-US" sz="4100" dirty="0">
                <a:solidFill>
                  <a:srgbClr val="3C78D8"/>
                </a:solidFill>
              </a:rPr>
              <a:t>Finding </a:t>
            </a:r>
            <a:r>
              <a:rPr lang="en-US" sz="4100" b="1" dirty="0">
                <a:solidFill>
                  <a:srgbClr val="3C78D8"/>
                </a:solidFill>
              </a:rPr>
              <a:t>JOY</a:t>
            </a:r>
            <a:r>
              <a:rPr lang="en-US" sz="4100" dirty="0">
                <a:solidFill>
                  <a:srgbClr val="3C78D8"/>
                </a:solidFill>
              </a:rPr>
              <a:t> in your life.</a:t>
            </a:r>
          </a:p>
          <a:p>
            <a:pPr marL="13716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AutoNum type="arabicPeriod"/>
            </a:pPr>
            <a:r>
              <a:rPr lang="en-US" sz="4100" dirty="0">
                <a:solidFill>
                  <a:srgbClr val="3C78D8"/>
                </a:solidFill>
              </a:rPr>
              <a:t>Following your </a:t>
            </a:r>
            <a:r>
              <a:rPr lang="en-US" sz="4100" b="1" dirty="0">
                <a:solidFill>
                  <a:srgbClr val="3C78D8"/>
                </a:solidFill>
              </a:rPr>
              <a:t>PASSION</a:t>
            </a:r>
            <a:r>
              <a:rPr lang="en-US" sz="4100" dirty="0">
                <a:solidFill>
                  <a:srgbClr val="3C78D8"/>
                </a:solidFill>
              </a:rPr>
              <a:t>.</a:t>
            </a:r>
          </a:p>
          <a:p>
            <a:pPr marL="13716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AutoNum type="arabicPeriod"/>
            </a:pPr>
            <a:r>
              <a:rPr lang="en-US" sz="4100" dirty="0">
                <a:solidFill>
                  <a:srgbClr val="3C78D8"/>
                </a:solidFill>
              </a:rPr>
              <a:t>Making a meaningful contribution to others. </a:t>
            </a:r>
            <a:r>
              <a:rPr lang="en-US" sz="4100" b="1" dirty="0">
                <a:solidFill>
                  <a:srgbClr val="3C78D8"/>
                </a:solidFill>
              </a:rPr>
              <a:t>(GIVE BACK)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rgbClr val="336699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736080" y="41469305"/>
            <a:ext cx="25343920" cy="1812296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Poster content is based on the </a:t>
            </a:r>
            <a:r>
              <a:rPr lang="en-US" sz="3200" dirty="0" err="1"/>
              <a:t>ManagedLife</a:t>
            </a:r>
            <a:r>
              <a:rPr lang="en-US" sz="3200" dirty="0"/>
              <a:t>, a project that was completed thanks to the collective efforts of </a:t>
            </a:r>
            <a:r>
              <a:rPr lang="en-US" sz="3200" b="1" dirty="0"/>
              <a:t>Fernando </a:t>
            </a:r>
            <a:r>
              <a:rPr lang="en-US" sz="3200" b="1" dirty="0" err="1"/>
              <a:t>Mojena</a:t>
            </a:r>
            <a:r>
              <a:rPr lang="en-US" sz="3200" b="1" dirty="0"/>
              <a:t> </a:t>
            </a:r>
            <a:r>
              <a:rPr lang="en-US" sz="3200" dirty="0"/>
              <a:t>(team member), </a:t>
            </a:r>
            <a:r>
              <a:rPr lang="en-US" sz="3200" b="1" dirty="0" err="1"/>
              <a:t>Ranjeet</a:t>
            </a:r>
            <a:r>
              <a:rPr lang="en-US" sz="3200" b="1" dirty="0"/>
              <a:t> </a:t>
            </a:r>
            <a:r>
              <a:rPr lang="en-US" sz="3200" b="1" dirty="0" err="1"/>
              <a:t>Deshmukh</a:t>
            </a:r>
            <a:r>
              <a:rPr lang="en-US" sz="3200" b="1" dirty="0"/>
              <a:t> </a:t>
            </a:r>
            <a:r>
              <a:rPr lang="en-US" sz="3200" dirty="0"/>
              <a:t>(mentor) and </a:t>
            </a:r>
            <a:r>
              <a:rPr lang="en-US" sz="3200" b="1" dirty="0"/>
              <a:t>Ravi </a:t>
            </a:r>
            <a:r>
              <a:rPr lang="en-US" sz="3200" b="1" dirty="0" err="1"/>
              <a:t>Agarthi</a:t>
            </a:r>
            <a:r>
              <a:rPr lang="en-US" sz="3200" b="1" dirty="0"/>
              <a:t> </a:t>
            </a:r>
            <a:r>
              <a:rPr lang="en-US" sz="3200" dirty="0"/>
              <a:t>(contributor). Special thanks to </a:t>
            </a:r>
            <a:r>
              <a:rPr lang="en-US" sz="3200" b="1" dirty="0"/>
              <a:t>Robert Hacker </a:t>
            </a:r>
            <a:r>
              <a:rPr lang="en-US" sz="3200" dirty="0"/>
              <a:t>(FIU Startup) for the good advise and feedbacks.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516950"/>
            <a:ext cx="8349300" cy="29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60285" y="609600"/>
            <a:ext cx="58674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445" y="12890140"/>
            <a:ext cx="9652796" cy="5653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547" y="18961717"/>
            <a:ext cx="7740790" cy="2687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8893" y="17508742"/>
            <a:ext cx="6547795" cy="4300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66953" y="12990525"/>
            <a:ext cx="5926064" cy="23915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74430" y="17041905"/>
            <a:ext cx="8021891" cy="45865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28501" y="12951075"/>
            <a:ext cx="2611002" cy="71352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37874" y="18580613"/>
            <a:ext cx="779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Initial questionnaire to extract the vision or life Goal of the User.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3179" y="21680936"/>
            <a:ext cx="832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Coaching quiz to find out if the User is ready to be managed by a Life Coach.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286984" y="21693680"/>
            <a:ext cx="596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 Coach view of shared category.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10445" y="20311979"/>
            <a:ext cx="247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7- Features available to Site administrators.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53311" y="12931781"/>
            <a:ext cx="10334625" cy="40576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624353" y="21730656"/>
            <a:ext cx="647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 List of available coaches to which you can share your progress.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320116" y="15696176"/>
            <a:ext cx="7229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 Email received by the selected Coach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36521" y="17067837"/>
            <a:ext cx="473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User Dashboard, notice the share button.</a:t>
            </a:r>
          </a:p>
        </p:txBody>
      </p:sp>
      <p:sp>
        <p:nvSpPr>
          <p:cNvPr id="24" name="Rectangle: Top Corners One Rounded and One Snipped 23"/>
          <p:cNvSpPr/>
          <p:nvPr/>
        </p:nvSpPr>
        <p:spPr>
          <a:xfrm>
            <a:off x="1633498" y="6112038"/>
            <a:ext cx="8662632" cy="1083726"/>
          </a:xfrm>
          <a:prstGeom prst="snipRoundRect">
            <a:avLst/>
          </a:prstGeom>
          <a:solidFill>
            <a:srgbClr val="CFE4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  <a:ea typeface="Arial"/>
                <a:cs typeface="Arial"/>
              </a:rPr>
              <a:t>Problem</a:t>
            </a:r>
            <a:endParaRPr lang="en-US" b="1" dirty="0">
              <a:solidFill>
                <a:schemeClr val="tx1"/>
              </a:solidFill>
              <a:ea typeface="Arial"/>
              <a:cs typeface="Arial"/>
            </a:endParaRPr>
          </a:p>
        </p:txBody>
      </p:sp>
      <p:sp>
        <p:nvSpPr>
          <p:cNvPr id="47" name="Rectangle: Top Corners One Rounded and One Snipped 46"/>
          <p:cNvSpPr/>
          <p:nvPr/>
        </p:nvSpPr>
        <p:spPr>
          <a:xfrm>
            <a:off x="11061743" y="6163837"/>
            <a:ext cx="11406003" cy="1083726"/>
          </a:xfrm>
          <a:prstGeom prst="snipRoundRect">
            <a:avLst/>
          </a:prstGeom>
          <a:solidFill>
            <a:srgbClr val="CFE4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  <a:ea typeface="Arial"/>
                <a:cs typeface="Arial"/>
              </a:rPr>
              <a:t>Solution</a:t>
            </a:r>
            <a:endParaRPr lang="en-US" b="1" dirty="0">
              <a:solidFill>
                <a:schemeClr val="tx1"/>
              </a:solidFill>
              <a:ea typeface="Arial"/>
              <a:cs typeface="Arial"/>
            </a:endParaRPr>
          </a:p>
        </p:txBody>
      </p:sp>
      <p:sp>
        <p:nvSpPr>
          <p:cNvPr id="49" name="Rectangle: Top Corners One Rounded and One Snipped 48"/>
          <p:cNvSpPr/>
          <p:nvPr/>
        </p:nvSpPr>
        <p:spPr>
          <a:xfrm>
            <a:off x="22980510" y="6176066"/>
            <a:ext cx="8336390" cy="1083726"/>
          </a:xfrm>
          <a:prstGeom prst="snipRoundRect">
            <a:avLst/>
          </a:prstGeom>
          <a:solidFill>
            <a:srgbClr val="CFE4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  <a:ea typeface="Arial"/>
                <a:cs typeface="Arial"/>
              </a:rPr>
              <a:t>Current System</a:t>
            </a:r>
          </a:p>
        </p:txBody>
      </p:sp>
      <p:sp>
        <p:nvSpPr>
          <p:cNvPr id="50" name="Rectangle: Top Corners One Rounded and One Snipped 49"/>
          <p:cNvSpPr/>
          <p:nvPr/>
        </p:nvSpPr>
        <p:spPr>
          <a:xfrm>
            <a:off x="1517789" y="22515983"/>
            <a:ext cx="8772130" cy="1083726"/>
          </a:xfrm>
          <a:prstGeom prst="snipRoundRect">
            <a:avLst/>
          </a:prstGeom>
          <a:solidFill>
            <a:srgbClr val="FBD1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</a:rPr>
              <a:t>Requirements</a:t>
            </a:r>
          </a:p>
          <a:p>
            <a:pPr lvl="0">
              <a:buClr>
                <a:srgbClr val="336699"/>
              </a:buClr>
              <a:buSzPct val="25000"/>
            </a:pPr>
            <a:endParaRPr lang="en-US" b="1" dirty="0">
              <a:solidFill>
                <a:srgbClr val="3C78D8"/>
              </a:solidFill>
              <a:ea typeface="Arial"/>
              <a:cs typeface="Arial"/>
            </a:endParaRPr>
          </a:p>
        </p:txBody>
      </p:sp>
      <p:sp>
        <p:nvSpPr>
          <p:cNvPr id="52" name="Rectangle: Top Corners One Rounded and One Snipped 51"/>
          <p:cNvSpPr/>
          <p:nvPr/>
        </p:nvSpPr>
        <p:spPr>
          <a:xfrm>
            <a:off x="1517789" y="34397415"/>
            <a:ext cx="15794851" cy="1083726"/>
          </a:xfrm>
          <a:prstGeom prst="snipRoundRect">
            <a:avLst/>
          </a:prstGeom>
          <a:solidFill>
            <a:srgbClr val="D5F7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</a:rPr>
              <a:t>Implementation</a:t>
            </a:r>
          </a:p>
          <a:p>
            <a:pPr lvl="0">
              <a:buClr>
                <a:srgbClr val="336699"/>
              </a:buClr>
              <a:buSzPct val="25000"/>
            </a:pPr>
            <a:endParaRPr lang="en-US" b="1" dirty="0">
              <a:solidFill>
                <a:srgbClr val="3C78D8"/>
              </a:solidFill>
              <a:ea typeface="Arial"/>
              <a:cs typeface="Arial"/>
            </a:endParaRPr>
          </a:p>
        </p:txBody>
      </p:sp>
      <p:sp>
        <p:nvSpPr>
          <p:cNvPr id="53" name="Rectangle: Top Corners One Rounded and One Snipped 52"/>
          <p:cNvSpPr/>
          <p:nvPr/>
        </p:nvSpPr>
        <p:spPr>
          <a:xfrm>
            <a:off x="11473118" y="22523895"/>
            <a:ext cx="19849994" cy="1083726"/>
          </a:xfrm>
          <a:prstGeom prst="snipRoundRect">
            <a:avLst/>
          </a:prstGeom>
          <a:solidFill>
            <a:srgbClr val="FBD1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</a:rPr>
              <a:t>System Design </a:t>
            </a:r>
          </a:p>
          <a:p>
            <a:pPr lvl="0">
              <a:buClr>
                <a:srgbClr val="336699"/>
              </a:buClr>
              <a:buSzPct val="25000"/>
            </a:pPr>
            <a:endParaRPr lang="en-US" b="1" dirty="0">
              <a:solidFill>
                <a:srgbClr val="3C78D8"/>
              </a:solidFill>
              <a:ea typeface="Arial"/>
              <a:cs typeface="Arial"/>
            </a:endParaRPr>
          </a:p>
        </p:txBody>
      </p:sp>
      <p:pic>
        <p:nvPicPr>
          <p:cNvPr id="56" name="Content Placeholder 8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853" y="23750270"/>
            <a:ext cx="16972157" cy="10220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8" name="Rectangle: Top Corners One Rounded and One Snipped 57"/>
          <p:cNvSpPr/>
          <p:nvPr/>
        </p:nvSpPr>
        <p:spPr>
          <a:xfrm>
            <a:off x="17839830" y="34427943"/>
            <a:ext cx="13477072" cy="1083726"/>
          </a:xfrm>
          <a:prstGeom prst="snipRoundRect">
            <a:avLst/>
          </a:prstGeom>
          <a:solidFill>
            <a:srgbClr val="D5F7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36699"/>
              </a:buClr>
              <a:buSzPct val="25000"/>
            </a:pPr>
            <a:r>
              <a:rPr lang="en-US" sz="5400" b="1" dirty="0">
                <a:solidFill>
                  <a:schemeClr val="tx1"/>
                </a:solidFill>
              </a:rPr>
              <a:t>Summary</a:t>
            </a:r>
          </a:p>
          <a:p>
            <a:pPr lvl="0">
              <a:buClr>
                <a:srgbClr val="336699"/>
              </a:buClr>
              <a:buSzPct val="25000"/>
            </a:pPr>
            <a:endParaRPr lang="en-US" b="1" dirty="0">
              <a:solidFill>
                <a:srgbClr val="3C78D8"/>
              </a:solidFill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503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Beatriz Hernandez</cp:lastModifiedBy>
  <cp:revision>33</cp:revision>
  <dcterms:modified xsi:type="dcterms:W3CDTF">2017-07-17T14:53:02Z</dcterms:modified>
</cp:coreProperties>
</file>