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4A5"/>
    <a:srgbClr val="247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4" y="-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320800"/>
            <a:ext cx="23317200" cy="3352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4800600" y="4784807"/>
            <a:ext cx="23317200" cy="11079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8" y="7570160"/>
            <a:ext cx="7677150" cy="986599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857248" y="8615477"/>
            <a:ext cx="7677150" cy="4789215"/>
          </a:xfrm>
        </p:spPr>
        <p:txBody>
          <a:bodyPr lIns="365760" tIns="182880"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32918403" y="3403599"/>
            <a:ext cx="9335453" cy="4389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365760" rtlCol="0" anchor="t"/>
          <a:lstStyle/>
          <a:p>
            <a:pPr lvl="0">
              <a:spcBef>
                <a:spcPts val="1600"/>
              </a:spcBef>
            </a:pPr>
            <a:r>
              <a:rPr sz="12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600"/>
              </a:spcBef>
            </a:pPr>
            <a:r>
              <a:rPr lang="en-US"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400"/>
              </a:spcBef>
            </a:pPr>
            <a:endParaRPr sz="8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600"/>
              </a:spcBef>
            </a:pPr>
            <a:r>
              <a:rPr sz="11733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6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88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88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3200"/>
              </a:spcBef>
            </a:pPr>
            <a:r>
              <a:rPr lang="en-US"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3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3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88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88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88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Content Placeholder 17"/>
          <p:cNvSpPr>
            <a:spLocks noGrp="1"/>
          </p:cNvSpPr>
          <p:nvPr>
            <p:ph sz="quarter" idx="37" hasCustomPrompt="1"/>
          </p:nvPr>
        </p:nvSpPr>
        <p:spPr>
          <a:xfrm>
            <a:off x="9391653" y="7570161"/>
            <a:ext cx="17164048" cy="8050840"/>
          </a:xfrm>
        </p:spPr>
        <p:txBody>
          <a:bodyPr lIns="365760" tIns="182880"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7" name="Content Placeholder 17"/>
          <p:cNvSpPr>
            <a:spLocks noGrp="1"/>
          </p:cNvSpPr>
          <p:nvPr>
            <p:ph sz="quarter" idx="51" hasCustomPrompt="1"/>
          </p:nvPr>
        </p:nvSpPr>
        <p:spPr>
          <a:xfrm>
            <a:off x="857249" y="20370126"/>
            <a:ext cx="22669497" cy="12152951"/>
          </a:xfrm>
        </p:spPr>
        <p:txBody>
          <a:bodyPr lIns="365760" tIns="182880"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52" hasCustomPrompt="1"/>
          </p:nvPr>
        </p:nvSpPr>
        <p:spPr>
          <a:xfrm>
            <a:off x="857249" y="13888579"/>
            <a:ext cx="7677150" cy="986599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9" name="Content Placeholder 17"/>
          <p:cNvSpPr>
            <a:spLocks noGrp="1"/>
          </p:cNvSpPr>
          <p:nvPr>
            <p:ph sz="quarter" idx="53" hasCustomPrompt="1"/>
          </p:nvPr>
        </p:nvSpPr>
        <p:spPr>
          <a:xfrm>
            <a:off x="857249" y="14933896"/>
            <a:ext cx="7677150" cy="4789215"/>
          </a:xfrm>
        </p:spPr>
        <p:txBody>
          <a:bodyPr lIns="365760" tIns="182880"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58" hasCustomPrompt="1"/>
          </p:nvPr>
        </p:nvSpPr>
        <p:spPr>
          <a:xfrm>
            <a:off x="2457462" y="33966059"/>
            <a:ext cx="7677150" cy="986599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0" name="Content Placeholder 17"/>
          <p:cNvSpPr>
            <a:spLocks noGrp="1"/>
          </p:cNvSpPr>
          <p:nvPr>
            <p:ph sz="quarter" idx="59" hasCustomPrompt="1"/>
          </p:nvPr>
        </p:nvSpPr>
        <p:spPr>
          <a:xfrm>
            <a:off x="2457462" y="35011376"/>
            <a:ext cx="7677150" cy="4789215"/>
          </a:xfrm>
        </p:spPr>
        <p:txBody>
          <a:bodyPr lIns="365760" tIns="182880"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61" name="Text Placeholder 6"/>
          <p:cNvSpPr>
            <a:spLocks noGrp="1"/>
          </p:cNvSpPr>
          <p:nvPr>
            <p:ph type="body" sz="quarter" idx="60" hasCustomPrompt="1"/>
          </p:nvPr>
        </p:nvSpPr>
        <p:spPr>
          <a:xfrm>
            <a:off x="12649207" y="34024777"/>
            <a:ext cx="7677150" cy="986599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2" name="Content Placeholder 17"/>
          <p:cNvSpPr>
            <a:spLocks noGrp="1"/>
          </p:cNvSpPr>
          <p:nvPr>
            <p:ph sz="quarter" idx="61" hasCustomPrompt="1"/>
          </p:nvPr>
        </p:nvSpPr>
        <p:spPr>
          <a:xfrm>
            <a:off x="12649207" y="35070094"/>
            <a:ext cx="7677150" cy="4789215"/>
          </a:xfrm>
        </p:spPr>
        <p:txBody>
          <a:bodyPr lIns="365760" tIns="182880"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62" hasCustomPrompt="1"/>
          </p:nvPr>
        </p:nvSpPr>
        <p:spPr>
          <a:xfrm>
            <a:off x="22840952" y="34024777"/>
            <a:ext cx="7677150" cy="986599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4" name="Content Placeholder 17"/>
          <p:cNvSpPr>
            <a:spLocks noGrp="1"/>
          </p:cNvSpPr>
          <p:nvPr>
            <p:ph sz="quarter" idx="63" hasCustomPrompt="1"/>
          </p:nvPr>
        </p:nvSpPr>
        <p:spPr>
          <a:xfrm>
            <a:off x="22840952" y="35070094"/>
            <a:ext cx="7677150" cy="4789215"/>
          </a:xfrm>
        </p:spPr>
        <p:txBody>
          <a:bodyPr lIns="365760" tIns="182880"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65" name="Content Placeholder 17"/>
          <p:cNvSpPr>
            <a:spLocks noGrp="1"/>
          </p:cNvSpPr>
          <p:nvPr>
            <p:ph sz="quarter" idx="64" hasCustomPrompt="1"/>
          </p:nvPr>
        </p:nvSpPr>
        <p:spPr>
          <a:xfrm>
            <a:off x="9791696" y="16076889"/>
            <a:ext cx="22669497" cy="12152951"/>
          </a:xfrm>
        </p:spPr>
        <p:txBody>
          <a:bodyPr lIns="365760" tIns="182880"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66" name="Text Placeholder 6"/>
          <p:cNvSpPr>
            <a:spLocks noGrp="1"/>
          </p:cNvSpPr>
          <p:nvPr>
            <p:ph type="body" sz="quarter" idx="65" hasCustomPrompt="1"/>
          </p:nvPr>
        </p:nvSpPr>
        <p:spPr>
          <a:xfrm>
            <a:off x="2857506" y="26711123"/>
            <a:ext cx="7677150" cy="986599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7" name="Content Placeholder 17"/>
          <p:cNvSpPr>
            <a:spLocks noGrp="1"/>
          </p:cNvSpPr>
          <p:nvPr>
            <p:ph sz="quarter" idx="66" hasCustomPrompt="1"/>
          </p:nvPr>
        </p:nvSpPr>
        <p:spPr>
          <a:xfrm>
            <a:off x="2857506" y="27756440"/>
            <a:ext cx="7677150" cy="4789215"/>
          </a:xfrm>
        </p:spPr>
        <p:txBody>
          <a:bodyPr lIns="365760" tIns="182880"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68" name="Text Placeholder 6"/>
          <p:cNvSpPr>
            <a:spLocks noGrp="1"/>
          </p:cNvSpPr>
          <p:nvPr>
            <p:ph type="body" sz="quarter" idx="67" hasCustomPrompt="1"/>
          </p:nvPr>
        </p:nvSpPr>
        <p:spPr>
          <a:xfrm>
            <a:off x="13049251" y="26769841"/>
            <a:ext cx="7677150" cy="986599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9" name="Content Placeholder 17"/>
          <p:cNvSpPr>
            <a:spLocks noGrp="1"/>
          </p:cNvSpPr>
          <p:nvPr>
            <p:ph sz="quarter" idx="68" hasCustomPrompt="1"/>
          </p:nvPr>
        </p:nvSpPr>
        <p:spPr>
          <a:xfrm>
            <a:off x="13049251" y="27815158"/>
            <a:ext cx="7677150" cy="4789215"/>
          </a:xfrm>
        </p:spPr>
        <p:txBody>
          <a:bodyPr lIns="365760" tIns="182880"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69" hasCustomPrompt="1"/>
          </p:nvPr>
        </p:nvSpPr>
        <p:spPr>
          <a:xfrm>
            <a:off x="23240996" y="26769841"/>
            <a:ext cx="7677150" cy="986599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8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1" name="Content Placeholder 17"/>
          <p:cNvSpPr>
            <a:spLocks noGrp="1"/>
          </p:cNvSpPr>
          <p:nvPr>
            <p:ph sz="quarter" idx="70" hasCustomPrompt="1"/>
          </p:nvPr>
        </p:nvSpPr>
        <p:spPr>
          <a:xfrm>
            <a:off x="23240996" y="27815158"/>
            <a:ext cx="7677150" cy="4789215"/>
          </a:xfrm>
        </p:spPr>
        <p:txBody>
          <a:bodyPr lIns="365760" tIns="182880"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76" userDrawn="1">
          <p15:clr>
            <a:srgbClr val="A4A3A4"/>
          </p15:clr>
        </p15:guide>
        <p15:guide id="2" pos="1386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32918400" cy="4673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7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800600" y="1320800"/>
            <a:ext cx="23317200" cy="335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5354241"/>
            <a:ext cx="31203900" cy="3679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42819597"/>
            <a:ext cx="740664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42819597"/>
            <a:ext cx="1639062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42819597"/>
            <a:ext cx="740664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5851576" rtl="0" eaLnBrk="1" latinLnBrk="0" hangingPunct="1">
        <a:lnSpc>
          <a:spcPct val="90000"/>
        </a:lnSpc>
        <a:spcBef>
          <a:spcPct val="0"/>
        </a:spcBef>
        <a:buNone/>
        <a:defRPr sz="11733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09541" indent="-609541" algn="l" defTabSz="5851576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1462894" indent="-609541" algn="l" defTabSz="5851576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894" indent="-609541" algn="l" defTabSz="5851576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894" indent="-609541" algn="l" defTabSz="5851576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94" indent="-609541" algn="l" defTabSz="5851576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2894" indent="-609541" algn="l" defTabSz="5851576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1462894" indent="-609541" algn="l" defTabSz="5851576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894" indent="-609541" algn="l" defTabSz="5851576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894" indent="-609541" algn="l" defTabSz="5851576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576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1pPr>
      <a:lvl2pPr marL="2925788" algn="l" defTabSz="5851576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851576" algn="l" defTabSz="5851576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8777362" algn="l" defTabSz="5851576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4pPr>
      <a:lvl5pPr marL="11703150" algn="l" defTabSz="5851576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5pPr>
      <a:lvl6pPr marL="14628938" algn="l" defTabSz="5851576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6pPr>
      <a:lvl7pPr marL="17554724" algn="l" defTabSz="5851576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7pPr>
      <a:lvl8pPr marL="20480512" algn="l" defTabSz="5851576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8pPr>
      <a:lvl9pPr marL="23406300" algn="l" defTabSz="5851576" rtl="0" eaLnBrk="1" latinLnBrk="0" hangingPunct="1">
        <a:defRPr sz="11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540" userDrawn="1">
          <p15:clr>
            <a:srgbClr val="A4A3A4"/>
          </p15:clr>
        </p15:guide>
        <p15:guide id="3" pos="20196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250" y="1152682"/>
            <a:ext cx="5262379" cy="2308324"/>
          </a:xfrm>
          <a:prstGeom prst="rect">
            <a:avLst/>
          </a:prstGeom>
          <a:noFill/>
          <a:effectLst>
            <a:outerShdw blurRad="50800" dist="304800" dir="456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2479E8"/>
                </a:solidFill>
              </a:rPr>
              <a:t>Managed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</a:rPr>
              <a:t>Life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800" y="313810"/>
            <a:ext cx="4023360" cy="4005597"/>
          </a:xfrm>
          <a:prstGeom prst="rect">
            <a:avLst/>
          </a:prstGeom>
        </p:spPr>
      </p:pic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88491" y="2511607"/>
            <a:ext cx="32859404" cy="2676062"/>
          </a:xfrm>
        </p:spPr>
        <p:txBody>
          <a:bodyPr/>
          <a:lstStyle/>
          <a:p>
            <a:pPr algn="ctr"/>
            <a:r>
              <a:rPr lang="en-US" sz="4400" b="1" dirty="0"/>
              <a:t>Student</a:t>
            </a:r>
            <a:r>
              <a:rPr lang="en-US" sz="4400" dirty="0"/>
              <a:t>: </a:t>
            </a:r>
            <a:r>
              <a:rPr lang="en-US" sz="3600" dirty="0"/>
              <a:t>Fernando</a:t>
            </a:r>
            <a:r>
              <a:rPr lang="en-US" sz="4400" dirty="0"/>
              <a:t> </a:t>
            </a:r>
            <a:r>
              <a:rPr lang="en-US" sz="4400" dirty="0" err="1"/>
              <a:t>Mojena</a:t>
            </a:r>
            <a:r>
              <a:rPr lang="en-US" sz="4400" dirty="0"/>
              <a:t> Amaya, Florida International University</a:t>
            </a:r>
          </a:p>
          <a:p>
            <a:pPr algn="ctr"/>
            <a:r>
              <a:rPr lang="en-US" sz="4400" b="1" dirty="0"/>
              <a:t>Mentor</a:t>
            </a:r>
            <a:r>
              <a:rPr lang="en-US" sz="4400" dirty="0"/>
              <a:t>: </a:t>
            </a:r>
            <a:r>
              <a:rPr lang="en-US" sz="4400" dirty="0" err="1"/>
              <a:t>Ranjeet</a:t>
            </a:r>
            <a:r>
              <a:rPr lang="en-US" sz="4400" dirty="0"/>
              <a:t> </a:t>
            </a:r>
            <a:r>
              <a:rPr lang="en-US" sz="4400" dirty="0" err="1"/>
              <a:t>Deshmukh</a:t>
            </a:r>
            <a:r>
              <a:rPr lang="en-US" sz="4400" dirty="0"/>
              <a:t>, Crossmatch</a:t>
            </a:r>
          </a:p>
          <a:p>
            <a:pPr algn="ctr"/>
            <a:r>
              <a:rPr lang="en-US" sz="4400" b="1" dirty="0"/>
              <a:t>Instructor: </a:t>
            </a:r>
            <a:r>
              <a:rPr lang="en-US" sz="4400" dirty="0" err="1"/>
              <a:t>Masoud</a:t>
            </a:r>
            <a:r>
              <a:rPr lang="en-US" sz="4400" dirty="0"/>
              <a:t> </a:t>
            </a:r>
            <a:r>
              <a:rPr lang="en-US" sz="4400" dirty="0" err="1"/>
              <a:t>Sadjadi</a:t>
            </a:r>
            <a:r>
              <a:rPr lang="en-US" sz="4400" dirty="0"/>
              <a:t>, Florida International University</a:t>
            </a:r>
          </a:p>
          <a:p>
            <a:pPr algn="ctr"/>
            <a:br>
              <a:rPr lang="en-US" sz="4400" dirty="0"/>
            </a:br>
            <a:endParaRPr lang="en-US" sz="4400" dirty="0"/>
          </a:p>
        </p:txBody>
      </p:sp>
      <p:pic>
        <p:nvPicPr>
          <p:cNvPr id="38" name="Content Placeholder 35"/>
          <p:cNvPicPr>
            <a:picLocks noGrp="1" noChangeAspect="1"/>
          </p:cNvPicPr>
          <p:nvPr>
            <p:ph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5" y="22409478"/>
            <a:ext cx="7544287" cy="6415064"/>
          </a:xfrm>
          <a:ln cmpd="tri">
            <a:solidFill>
              <a:schemeClr val="accent6">
                <a:lumMod val="50000"/>
                <a:alpha val="61000"/>
              </a:schemeClr>
            </a:solidFill>
          </a:ln>
          <a:effectLst/>
        </p:spPr>
      </p:pic>
      <p:sp>
        <p:nvSpPr>
          <p:cNvPr id="45" name="Content Placeholder 44"/>
          <p:cNvSpPr>
            <a:spLocks noGrp="1"/>
          </p:cNvSpPr>
          <p:nvPr>
            <p:ph sz="quarter" idx="24"/>
          </p:nvPr>
        </p:nvSpPr>
        <p:spPr>
          <a:xfrm>
            <a:off x="691244" y="5911853"/>
            <a:ext cx="5374276" cy="7168480"/>
          </a:xfrm>
          <a:noFill/>
          <a:ln>
            <a:solidFill>
              <a:schemeClr val="accent6"/>
            </a:solidFill>
            <a:prstDash val="solid"/>
          </a:ln>
          <a:effectLst/>
        </p:spPr>
        <p:txBody>
          <a:bodyPr>
            <a:normAutofit/>
          </a:bodyPr>
          <a:lstStyle/>
          <a:p>
            <a:r>
              <a:rPr lang="en-US" dirty="0"/>
              <a:t>Many people lack purpose and fulfillment in their life.</a:t>
            </a:r>
          </a:p>
          <a:p>
            <a:r>
              <a:rPr lang="en-US" dirty="0"/>
              <a:t>Social Media addiction makes people lose focus and waste time.</a:t>
            </a:r>
          </a:p>
          <a:p>
            <a:r>
              <a:rPr lang="en-US" dirty="0"/>
              <a:t>There is a need to help people find purpose in a fun and engaging manner.</a:t>
            </a:r>
          </a:p>
          <a:p>
            <a:endParaRPr lang="en-US" dirty="0"/>
          </a:p>
        </p:txBody>
      </p:sp>
      <p:pic>
        <p:nvPicPr>
          <p:cNvPr id="60" name="Content Placeholder 35"/>
          <p:cNvPicPr>
            <a:picLocks noGrp="1" noChangeAspect="1"/>
          </p:cNvPicPr>
          <p:nvPr>
            <p:ph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612" y="22407140"/>
            <a:ext cx="7579034" cy="6417402"/>
          </a:xfrm>
          <a:ln cmpd="tri">
            <a:solidFill>
              <a:schemeClr val="accent6">
                <a:lumMod val="50000"/>
                <a:alpha val="61000"/>
              </a:schemeClr>
            </a:solidFill>
          </a:ln>
          <a:effectLst/>
        </p:spPr>
      </p:pic>
      <p:pic>
        <p:nvPicPr>
          <p:cNvPr id="61" name="Content Placeholder 35"/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44" y="22407140"/>
            <a:ext cx="7628595" cy="6417402"/>
          </a:xfrm>
          <a:ln cmpd="tri">
            <a:solidFill>
              <a:schemeClr val="accent6">
                <a:lumMod val="50000"/>
                <a:alpha val="61000"/>
              </a:schemeClr>
            </a:solidFill>
          </a:ln>
          <a:effectLst/>
        </p:spPr>
      </p:pic>
      <p:pic>
        <p:nvPicPr>
          <p:cNvPr id="62" name="Content Placeholder 35"/>
          <p:cNvPicPr>
            <a:picLocks noGrp="1" noChangeAspect="1"/>
          </p:cNvPicPr>
          <p:nvPr>
            <p:ph sz="quarter" idx="2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8" y="13775059"/>
            <a:ext cx="20588993" cy="8122816"/>
          </a:xfrm>
          <a:ln cmpd="tri">
            <a:solidFill>
              <a:schemeClr val="accent6">
                <a:lumMod val="50000"/>
                <a:alpha val="61000"/>
              </a:schemeClr>
            </a:solidFill>
          </a:ln>
          <a:effectLst/>
        </p:spPr>
      </p:pic>
      <p:pic>
        <p:nvPicPr>
          <p:cNvPr id="63" name="Content Placeholder 35"/>
          <p:cNvPicPr>
            <a:picLocks noGrp="1" noChangeAspect="1"/>
          </p:cNvPicPr>
          <p:nvPr>
            <p:ph sz="quarter" idx="2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8" y="5013292"/>
            <a:ext cx="20587575" cy="8179539"/>
          </a:xfrm>
          <a:ln cmpd="tri">
            <a:solidFill>
              <a:schemeClr val="accent6">
                <a:lumMod val="50000"/>
                <a:alpha val="61000"/>
              </a:schemeClr>
            </a:solidFill>
          </a:ln>
          <a:effectLst/>
        </p:spPr>
      </p:pic>
      <p:sp>
        <p:nvSpPr>
          <p:cNvPr id="64" name="Text Placeholder 7"/>
          <p:cNvSpPr>
            <a:spLocks noGrp="1"/>
          </p:cNvSpPr>
          <p:nvPr>
            <p:ph type="body" sz="quarter" idx="52"/>
          </p:nvPr>
        </p:nvSpPr>
        <p:spPr>
          <a:xfrm>
            <a:off x="704848" y="4925254"/>
            <a:ext cx="5408511" cy="986599"/>
          </a:xfrm>
        </p:spPr>
        <p:txBody>
          <a:bodyPr/>
          <a:lstStyle/>
          <a:p>
            <a:r>
              <a:rPr lang="en-US" sz="4400" dirty="0"/>
              <a:t>Problem</a:t>
            </a:r>
          </a:p>
        </p:txBody>
      </p:sp>
      <p:sp>
        <p:nvSpPr>
          <p:cNvPr id="67" name="Title 3"/>
          <p:cNvSpPr txBox="1">
            <a:spLocks/>
          </p:cNvSpPr>
          <p:nvPr/>
        </p:nvSpPr>
        <p:spPr bwMode="auto">
          <a:xfrm>
            <a:off x="0" y="94525"/>
            <a:ext cx="32918399" cy="1408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58515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733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Senior Project, Summer 2017</a:t>
            </a:r>
          </a:p>
        </p:txBody>
      </p:sp>
      <p:sp>
        <p:nvSpPr>
          <p:cNvPr id="69" name="Title 3"/>
          <p:cNvSpPr txBox="1">
            <a:spLocks/>
          </p:cNvSpPr>
          <p:nvPr/>
        </p:nvSpPr>
        <p:spPr bwMode="auto">
          <a:xfrm>
            <a:off x="29496" y="1044250"/>
            <a:ext cx="32918399" cy="1408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58515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733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Life Management 1.0</a:t>
            </a:r>
          </a:p>
        </p:txBody>
      </p:sp>
      <p:sp>
        <p:nvSpPr>
          <p:cNvPr id="72" name="Content Placeholder 44"/>
          <p:cNvSpPr>
            <a:spLocks noGrp="1"/>
          </p:cNvSpPr>
          <p:nvPr>
            <p:ph sz="quarter" idx="24"/>
          </p:nvPr>
        </p:nvSpPr>
        <p:spPr>
          <a:xfrm>
            <a:off x="27129228" y="5911853"/>
            <a:ext cx="5374276" cy="7168480"/>
          </a:xfrm>
          <a:noFill/>
          <a:ln>
            <a:solidFill>
              <a:schemeClr val="accent6"/>
            </a:solidFill>
            <a:prstDash val="solid"/>
          </a:ln>
          <a:effectLst/>
        </p:spPr>
        <p:txBody>
          <a:bodyPr>
            <a:normAutofit/>
          </a:bodyPr>
          <a:lstStyle/>
          <a:p>
            <a:r>
              <a:rPr lang="en-US" dirty="0"/>
              <a:t>Research on Productivity and Positive </a:t>
            </a:r>
            <a:r>
              <a:rPr lang="en-US" dirty="0" err="1"/>
              <a:t>Psycholog</a:t>
            </a:r>
            <a:r>
              <a:rPr lang="en-US" dirty="0"/>
              <a:t> led to “</a:t>
            </a:r>
            <a:r>
              <a:rPr lang="en-US" dirty="0" err="1"/>
              <a:t>ManagedLife</a:t>
            </a:r>
            <a:r>
              <a:rPr lang="en-US" dirty="0"/>
              <a:t>”.</a:t>
            </a:r>
          </a:p>
          <a:p>
            <a:r>
              <a:rPr lang="en-US" dirty="0"/>
              <a:t>A place to manage daily activities.</a:t>
            </a:r>
          </a:p>
          <a:p>
            <a:r>
              <a:rPr lang="en-US" dirty="0"/>
              <a:t>Track progress and see statistics.</a:t>
            </a:r>
          </a:p>
          <a:p>
            <a:r>
              <a:rPr lang="en-US" dirty="0"/>
              <a:t>Interactive platform to communicate with Life Coaches.</a:t>
            </a: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52"/>
          </p:nvPr>
        </p:nvSpPr>
        <p:spPr>
          <a:xfrm>
            <a:off x="27142832" y="4925254"/>
            <a:ext cx="5408511" cy="986599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4400" dirty="0"/>
              <a:t>Solution</a:t>
            </a:r>
          </a:p>
        </p:txBody>
      </p:sp>
      <p:sp>
        <p:nvSpPr>
          <p:cNvPr id="76" name="Content Placeholder 44"/>
          <p:cNvSpPr>
            <a:spLocks noGrp="1"/>
          </p:cNvSpPr>
          <p:nvPr>
            <p:ph sz="quarter" idx="24"/>
          </p:nvPr>
        </p:nvSpPr>
        <p:spPr>
          <a:xfrm>
            <a:off x="691953" y="14662931"/>
            <a:ext cx="5374276" cy="7168480"/>
          </a:xfrm>
          <a:noFill/>
          <a:ln>
            <a:solidFill>
              <a:schemeClr val="accent6"/>
            </a:solidFill>
            <a:prstDash val="solid"/>
          </a:ln>
          <a:effectLst/>
        </p:spPr>
        <p:txBody>
          <a:bodyPr>
            <a:normAutofit/>
          </a:bodyPr>
          <a:lstStyle/>
          <a:p>
            <a:r>
              <a:rPr lang="en-US" dirty="0"/>
              <a:t>Users can:</a:t>
            </a:r>
          </a:p>
          <a:p>
            <a:r>
              <a:rPr lang="en-US" dirty="0"/>
              <a:t>create an account and setup a sprint.</a:t>
            </a:r>
          </a:p>
          <a:p>
            <a:r>
              <a:rPr lang="en-US" dirty="0"/>
              <a:t>select activities for each category.</a:t>
            </a:r>
          </a:p>
          <a:p>
            <a:r>
              <a:rPr lang="en-US" dirty="0"/>
              <a:t>track and update progress.</a:t>
            </a:r>
          </a:p>
          <a:p>
            <a:r>
              <a:rPr lang="en-US" dirty="0"/>
              <a:t>share progress with Coaches.</a:t>
            </a:r>
          </a:p>
          <a:p>
            <a:r>
              <a:rPr lang="en-US" dirty="0"/>
              <a:t>communicate and share files with Life Coaches.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52"/>
          </p:nvPr>
        </p:nvSpPr>
        <p:spPr>
          <a:xfrm>
            <a:off x="705557" y="13676332"/>
            <a:ext cx="5408511" cy="986599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4400" dirty="0"/>
              <a:t>Requirements</a:t>
            </a:r>
          </a:p>
        </p:txBody>
      </p:sp>
      <p:sp>
        <p:nvSpPr>
          <p:cNvPr id="78" name="Content Placeholder 44"/>
          <p:cNvSpPr>
            <a:spLocks noGrp="1"/>
          </p:cNvSpPr>
          <p:nvPr>
            <p:ph sz="quarter" idx="24"/>
          </p:nvPr>
        </p:nvSpPr>
        <p:spPr>
          <a:xfrm>
            <a:off x="27143541" y="14591531"/>
            <a:ext cx="5374276" cy="7168480"/>
          </a:xfrm>
          <a:noFill/>
          <a:ln>
            <a:solidFill>
              <a:schemeClr val="accent6"/>
            </a:solidFill>
            <a:prstDash val="solid"/>
          </a:ln>
          <a:effectLst/>
        </p:spPr>
        <p:txBody>
          <a:bodyPr>
            <a:normAutofit/>
          </a:bodyPr>
          <a:lstStyle/>
          <a:p>
            <a:r>
              <a:rPr lang="en-US" dirty="0"/>
              <a:t>Interface for selection of Activities.</a:t>
            </a:r>
          </a:p>
          <a:p>
            <a:r>
              <a:rPr lang="en-US" dirty="0"/>
              <a:t>Progress tracking in Dashboard and statistics update.</a:t>
            </a:r>
          </a:p>
          <a:p>
            <a:r>
              <a:rPr lang="en-US" dirty="0"/>
              <a:t>Appointments Calendar</a:t>
            </a:r>
          </a:p>
          <a:p>
            <a:r>
              <a:rPr lang="en-US" dirty="0"/>
              <a:t>Chat with Coaches</a:t>
            </a:r>
          </a:p>
          <a:p>
            <a:r>
              <a:rPr lang="en-US" dirty="0"/>
              <a:t>File Sharing with Coaches</a:t>
            </a:r>
          </a:p>
          <a:p>
            <a:r>
              <a:rPr lang="en-US" dirty="0"/>
              <a:t>User reviews for coaches </a:t>
            </a: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52"/>
          </p:nvPr>
        </p:nvSpPr>
        <p:spPr>
          <a:xfrm>
            <a:off x="27119045" y="13604932"/>
            <a:ext cx="5408511" cy="986599"/>
          </a:xfrm>
          <a:solidFill>
            <a:srgbClr val="9AD4A5"/>
          </a:solidFill>
        </p:spPr>
        <p:txBody>
          <a:bodyPr/>
          <a:lstStyle/>
          <a:p>
            <a:r>
              <a:rPr lang="en-US" sz="4400" dirty="0"/>
              <a:t>Contributions</a:t>
            </a:r>
          </a:p>
        </p:txBody>
      </p:sp>
      <p:sp>
        <p:nvSpPr>
          <p:cNvPr id="80" name="Content Placeholder 44"/>
          <p:cNvSpPr>
            <a:spLocks noGrp="1"/>
          </p:cNvSpPr>
          <p:nvPr>
            <p:ph sz="quarter" idx="24"/>
          </p:nvPr>
        </p:nvSpPr>
        <p:spPr>
          <a:xfrm>
            <a:off x="27104732" y="30333812"/>
            <a:ext cx="5408511" cy="11450689"/>
          </a:xfrm>
          <a:noFill/>
          <a:ln>
            <a:solidFill>
              <a:schemeClr val="accent6"/>
            </a:solidFill>
            <a:prstDash val="solid"/>
          </a:ln>
          <a:effectLst/>
        </p:spPr>
        <p:txBody>
          <a:bodyPr>
            <a:normAutofit fontScale="92500"/>
          </a:bodyPr>
          <a:lstStyle/>
          <a:p>
            <a:r>
              <a:rPr lang="en-US" dirty="0"/>
              <a:t>Many people lack sense of purpose and fulfillment in their lives.</a:t>
            </a:r>
          </a:p>
          <a:p>
            <a:r>
              <a:rPr lang="en-US" dirty="0"/>
              <a:t>Research suggests that specific areas in life (Joy, Passion, Contribution) are essential for happiness.</a:t>
            </a:r>
          </a:p>
          <a:p>
            <a:r>
              <a:rPr lang="en-US" dirty="0" err="1"/>
              <a:t>ManagedLife</a:t>
            </a:r>
            <a:r>
              <a:rPr lang="en-US" dirty="0"/>
              <a:t> uses those concepts to help users with time management.</a:t>
            </a:r>
          </a:p>
          <a:p>
            <a:r>
              <a:rPr lang="en-US" dirty="0"/>
              <a:t>By tracking daily activities and having a visual representation, users see their progress towards success.</a:t>
            </a:r>
          </a:p>
          <a:p>
            <a:r>
              <a:rPr lang="en-US" dirty="0"/>
              <a:t>Life Coaches are available for guidance.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52"/>
          </p:nvPr>
        </p:nvSpPr>
        <p:spPr>
          <a:xfrm>
            <a:off x="27129228" y="29333807"/>
            <a:ext cx="5422115" cy="986599"/>
          </a:xfrm>
          <a:solidFill>
            <a:srgbClr val="00B050"/>
          </a:solidFill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82" name="Content Placeholder 44"/>
          <p:cNvSpPr>
            <a:spLocks noGrp="1"/>
          </p:cNvSpPr>
          <p:nvPr>
            <p:ph sz="quarter" idx="24"/>
          </p:nvPr>
        </p:nvSpPr>
        <p:spPr>
          <a:xfrm>
            <a:off x="653143" y="30320405"/>
            <a:ext cx="5217194" cy="11425996"/>
          </a:xfrm>
          <a:noFill/>
          <a:ln>
            <a:solidFill>
              <a:schemeClr val="accent6"/>
            </a:solidFill>
            <a:prstDash val="solid"/>
          </a:ln>
          <a:effectLst/>
        </p:spPr>
        <p:txBody>
          <a:bodyPr>
            <a:normAutofit lnSpcReduction="10000"/>
          </a:bodyPr>
          <a:lstStyle/>
          <a:p>
            <a:r>
              <a:rPr lang="en-US" dirty="0"/>
              <a:t>Site was implemented using MVC 4.0 and Asp.NET technologies.</a:t>
            </a:r>
          </a:p>
          <a:p>
            <a:r>
              <a:rPr lang="en-US" dirty="0"/>
              <a:t>Entity Framework 6.0.0.0 for entity management.</a:t>
            </a:r>
          </a:p>
          <a:p>
            <a:r>
              <a:rPr lang="en-US" dirty="0"/>
              <a:t>Microsoft SQL Server 2012 for DBMS.</a:t>
            </a:r>
          </a:p>
          <a:p>
            <a:r>
              <a:rPr lang="en-US" dirty="0"/>
              <a:t>C# for server side.</a:t>
            </a:r>
          </a:p>
          <a:p>
            <a:r>
              <a:rPr lang="en-US" dirty="0" err="1"/>
              <a:t>Jquery</a:t>
            </a:r>
            <a:r>
              <a:rPr lang="en-US" dirty="0"/>
              <a:t>, HTML5, CSS3, </a:t>
            </a:r>
            <a:r>
              <a:rPr lang="en-US" dirty="0" err="1"/>
              <a:t>Javascript</a:t>
            </a:r>
            <a:r>
              <a:rPr lang="en-US" dirty="0"/>
              <a:t>, Ajax for front end.</a:t>
            </a:r>
          </a:p>
          <a:p>
            <a:r>
              <a:rPr lang="en-US" dirty="0" err="1"/>
              <a:t>SignalR</a:t>
            </a:r>
            <a:r>
              <a:rPr lang="en-US" dirty="0"/>
              <a:t> for Chat.</a:t>
            </a:r>
          </a:p>
          <a:p>
            <a:r>
              <a:rPr lang="en-US" dirty="0"/>
              <a:t>Agile organizational schemas in Mingle.</a:t>
            </a:r>
          </a:p>
          <a:p>
            <a:r>
              <a:rPr lang="en-US" dirty="0" err="1"/>
              <a:t>Git</a:t>
            </a:r>
            <a:r>
              <a:rPr lang="en-US" dirty="0"/>
              <a:t> for source Control.</a:t>
            </a:r>
          </a:p>
          <a:p>
            <a:r>
              <a:rPr lang="en-US" dirty="0"/>
              <a:t>Site and Database hosted in Azure.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52"/>
          </p:nvPr>
        </p:nvSpPr>
        <p:spPr>
          <a:xfrm>
            <a:off x="704848" y="29333807"/>
            <a:ext cx="5203589" cy="98659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4400" dirty="0"/>
              <a:t>Implementation</a:t>
            </a:r>
          </a:p>
        </p:txBody>
      </p:sp>
      <p:pic>
        <p:nvPicPr>
          <p:cNvPr id="90" name="Content Placeholder 89"/>
          <p:cNvPicPr>
            <a:picLocks noGrp="1" noChangeAspect="1"/>
          </p:cNvPicPr>
          <p:nvPr>
            <p:ph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97" y="29333806"/>
            <a:ext cx="20612071" cy="12412595"/>
          </a:xfrm>
          <a:noFill/>
          <a:ln>
            <a:solidFill>
              <a:schemeClr val="accent6"/>
            </a:solidFill>
            <a:prstDash val="solid"/>
          </a:ln>
          <a:effectLst/>
        </p:spPr>
      </p:pic>
      <p:sp>
        <p:nvSpPr>
          <p:cNvPr id="93" name="TextBox 92"/>
          <p:cNvSpPr txBox="1"/>
          <p:nvPr/>
        </p:nvSpPr>
        <p:spPr>
          <a:xfrm>
            <a:off x="6334308" y="13215233"/>
            <a:ext cx="551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Picture 1: Home page. Landing page of the website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09812" y="21918052"/>
            <a:ext cx="7882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Picture 2: User Dashboard-Progress Tracking. Users update daily activities.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1935" y="28824542"/>
            <a:ext cx="7787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Picture 3: Activity Selection. Users select activities when setting up sprint.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24344" y="28824542"/>
            <a:ext cx="7135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Picture 4: Chat. Users can communicate with coach and share files.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6771061" y="28813366"/>
            <a:ext cx="6606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Picture 5: Coach Review. Users can create reviews for coaches.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870863" y="28827880"/>
            <a:ext cx="6942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Picture 6: Calendar. A calendar to show and create appointments.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09812" y="41852219"/>
            <a:ext cx="8566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Picture 7: Entity Model. </a:t>
            </a:r>
            <a:r>
              <a:rPr lang="en-US" sz="2000" dirty="0" err="1"/>
              <a:t>ManagedLife</a:t>
            </a:r>
            <a:r>
              <a:rPr lang="en-US" sz="2000" dirty="0"/>
              <a:t> entity model extracted from Visual Studio.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1243" y="42381006"/>
            <a:ext cx="31215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Acknowledgements</a:t>
            </a:r>
            <a:r>
              <a:rPr lang="en-US" sz="3600" dirty="0"/>
              <a:t>: Poster content is based on the </a:t>
            </a:r>
            <a:r>
              <a:rPr lang="en-US" sz="3600" dirty="0" err="1"/>
              <a:t>ManagedLife</a:t>
            </a:r>
            <a:r>
              <a:rPr lang="en-US" sz="3600" dirty="0"/>
              <a:t>, a project that was completed thanks to the collective efforts of </a:t>
            </a:r>
            <a:r>
              <a:rPr lang="en-US" sz="3600" b="1" dirty="0"/>
              <a:t>Beatriz Hernandez </a:t>
            </a:r>
            <a:r>
              <a:rPr lang="en-US" sz="3600" dirty="0"/>
              <a:t>(team member), </a:t>
            </a:r>
          </a:p>
          <a:p>
            <a:r>
              <a:rPr lang="en-US" sz="3600" b="1" dirty="0" err="1"/>
              <a:t>Ranjeet</a:t>
            </a:r>
            <a:r>
              <a:rPr lang="en-US" sz="3600" b="1" dirty="0"/>
              <a:t> </a:t>
            </a:r>
            <a:r>
              <a:rPr lang="en-US" sz="3600" b="1" dirty="0" err="1"/>
              <a:t>Deshmukh</a:t>
            </a:r>
            <a:r>
              <a:rPr lang="en-US" sz="3600" b="1" dirty="0"/>
              <a:t> </a:t>
            </a:r>
            <a:r>
              <a:rPr lang="en-US" sz="3600" dirty="0"/>
              <a:t>(mentor) and </a:t>
            </a:r>
            <a:r>
              <a:rPr lang="en-US" sz="3600" b="1" dirty="0"/>
              <a:t>Ravi </a:t>
            </a:r>
            <a:r>
              <a:rPr lang="en-US" sz="3600" b="1" dirty="0" err="1"/>
              <a:t>Agarthi</a:t>
            </a:r>
            <a:r>
              <a:rPr lang="en-US" sz="3600" b="1" dirty="0"/>
              <a:t> </a:t>
            </a:r>
            <a:r>
              <a:rPr lang="en-US" sz="3600" dirty="0"/>
              <a:t>(contributor). Special thanks to </a:t>
            </a:r>
            <a:r>
              <a:rPr lang="en-US" sz="3600" b="1" dirty="0"/>
              <a:t>Robert Hacker </a:t>
            </a:r>
            <a:r>
              <a:rPr lang="en-US" sz="3600" dirty="0"/>
              <a:t>(FIU Startup) for reviewing and tearing this website apart.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37974" y="22407139"/>
            <a:ext cx="7610603" cy="641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13205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449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Medical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2017-07-11T23:02:33Z</dcterms:created>
  <dcterms:modified xsi:type="dcterms:W3CDTF">2017-07-14T14:22:29Z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