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4.jpeg" ContentType="image/jpeg"/>
  <Override PartName="/ppt/media/image2.png" ContentType="image/png"/>
  <Override PartName="/ppt/media/image3.png" ContentType="image/png"/>
  <Override PartName="/ppt/media/image7.png" ContentType="image/png"/>
  <Override PartName="/ppt/media/image5.jpeg" ContentType="image/jpeg"/>
  <Override PartName="/ppt/media/image6.jpeg" ContentType="image/jpe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2918400" cy="438912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2" name="PlaceHolder 5"/>
          <p:cNvSpPr>
            <a:spLocks noGrp="1"/>
          </p:cNvSpPr>
          <p:nvPr>
            <p:ph type="sldNum"/>
          </p:nvPr>
        </p:nvSpPr>
        <p:spPr>
          <a:xfrm>
            <a:off x="4399200" y="9555480"/>
            <a:ext cx="3372840" cy="502560"/>
          </a:xfrm>
          <a:prstGeom prst="rect">
            <a:avLst/>
          </a:prstGeom>
        </p:spPr>
        <p:txBody>
          <a:bodyPr lIns="0" rIns="0" tIns="0" bIns="0" anchor="b"/>
          <a:p>
            <a:pPr algn="r"/>
            <a:fld id="{46861312-EC31-48C3-BFD8-17A8A10B2441}"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body"/>
          </p:nvPr>
        </p:nvSpPr>
        <p:spPr>
          <a:xfrm>
            <a:off x="685800" y="4343400"/>
            <a:ext cx="5485320" cy="41137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6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C6850EE-6FFC-41FA-BA20-89FF7C9AC596}" type="slidenum">
              <a:rPr b="0" lang="en-US" sz="1200" spc="-1" strike="noStrike">
                <a:solidFill>
                  <a:srgbClr val="000000"/>
                </a:solidFill>
                <a:uFill>
                  <a:solidFill>
                    <a:srgbClr val="ffffff"/>
                  </a:solidFill>
                </a:uFill>
                <a:latin typeface="Arial"/>
                <a:ea typeface="Arial"/>
              </a:rPr>
              <a:t>&lt;number&gt;</a:t>
            </a:fld>
            <a:endParaRPr b="0" lang="en-US"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645920" y="10270440"/>
            <a:ext cx="2962620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645920" y="23566680"/>
            <a:ext cx="2962620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6826400" y="2356668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645920" y="2356668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645920" y="10270440"/>
            <a:ext cx="953928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1662560" y="10270440"/>
            <a:ext cx="953928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21679200" y="10270440"/>
            <a:ext cx="953928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21679200" y="23566680"/>
            <a:ext cx="953928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11662560" y="23566680"/>
            <a:ext cx="953928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1645920" y="23566680"/>
            <a:ext cx="953928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645920" y="10270440"/>
            <a:ext cx="29626200" cy="25456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645920" y="10270440"/>
            <a:ext cx="29626200" cy="254563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645920" y="10270440"/>
            <a:ext cx="14457240" cy="254563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6826400" y="10270440"/>
            <a:ext cx="14457240" cy="254563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1751040"/>
            <a:ext cx="29626200" cy="33975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645920" y="2356668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6826400" y="10270440"/>
            <a:ext cx="14457240" cy="254563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645920" y="10270440"/>
            <a:ext cx="14457240" cy="254563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6826400" y="2356668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1751040"/>
            <a:ext cx="29626200" cy="73292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645920" y="1027044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6826400" y="10270440"/>
            <a:ext cx="1445724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645920" y="23566680"/>
            <a:ext cx="29626200" cy="121424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1751040"/>
            <a:ext cx="29626200" cy="732924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645920" y="10270440"/>
            <a:ext cx="29626200" cy="254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1.xml"/><Relationship Id="rId1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8869680" y="1463040"/>
            <a:ext cx="15303960" cy="1213560"/>
          </a:xfrm>
          <a:prstGeom prst="rect">
            <a:avLst/>
          </a:prstGeom>
          <a:noFill/>
          <a:ln>
            <a:noFill/>
          </a:ln>
        </p:spPr>
        <p:style>
          <a:lnRef idx="0"/>
          <a:fillRef idx="0"/>
          <a:effectRef idx="0"/>
          <a:fontRef idx="minor"/>
        </p:style>
        <p:txBody>
          <a:bodyPr lIns="98640" rIns="98640" tIns="49320" bIns="49320"/>
          <a:p>
            <a:pPr algn="ctr">
              <a:lnSpc>
                <a:spcPct val="30000"/>
              </a:lnSpc>
            </a:pPr>
            <a:r>
              <a:rPr b="1" lang="en-US" sz="7200" spc="-1" strike="noStrike">
                <a:solidFill>
                  <a:srgbClr val="000000"/>
                </a:solidFill>
                <a:uFill>
                  <a:solidFill>
                    <a:srgbClr val="ffffff"/>
                  </a:solidFill>
                </a:uFill>
                <a:latin typeface="Times New Roman"/>
                <a:ea typeface="Times New Roman"/>
              </a:rPr>
              <a:t>Senior Project, 2017, Fall</a:t>
            </a:r>
            <a:endParaRPr b="0" lang="en-US" sz="7200" spc="-1" strike="noStrike">
              <a:solidFill>
                <a:srgbClr val="000000"/>
              </a:solidFill>
              <a:uFill>
                <a:solidFill>
                  <a:srgbClr val="ffffff"/>
                </a:solidFill>
              </a:uFill>
              <a:latin typeface="Arial"/>
            </a:endParaRPr>
          </a:p>
        </p:txBody>
      </p:sp>
      <p:sp>
        <p:nvSpPr>
          <p:cNvPr id="44" name="CustomShape 2"/>
          <p:cNvSpPr/>
          <p:nvPr/>
        </p:nvSpPr>
        <p:spPr>
          <a:xfrm>
            <a:off x="6567480" y="2590920"/>
            <a:ext cx="19796400" cy="2451600"/>
          </a:xfrm>
          <a:prstGeom prst="rect">
            <a:avLst/>
          </a:prstGeom>
          <a:noFill/>
          <a:ln>
            <a:noFill/>
          </a:ln>
        </p:spPr>
        <p:style>
          <a:lnRef idx="0"/>
          <a:fillRef idx="0"/>
          <a:effectRef idx="0"/>
          <a:fontRef idx="minor"/>
        </p:style>
        <p:txBody>
          <a:bodyPr lIns="98640" rIns="98640" tIns="49320" bIns="49320"/>
          <a:p>
            <a:pPr algn="ctr">
              <a:lnSpc>
                <a:spcPct val="100000"/>
              </a:lnSpc>
            </a:pPr>
            <a:r>
              <a:rPr b="1" lang="en-US" sz="6000" spc="-1" strike="noStrike">
                <a:solidFill>
                  <a:srgbClr val="3333cc"/>
                </a:solidFill>
                <a:uFill>
                  <a:solidFill>
                    <a:srgbClr val="ffffff"/>
                  </a:solidFill>
                </a:uFill>
                <a:latin typeface="Arial"/>
                <a:ea typeface="Arial"/>
              </a:rPr>
              <a:t>Microdata &amp; Algorithms 1.0</a:t>
            </a:r>
            <a:endParaRPr b="0" lang="en-US" sz="6000" spc="-1" strike="noStrike">
              <a:solidFill>
                <a:srgbClr val="000000"/>
              </a:solidFill>
              <a:uFill>
                <a:solidFill>
                  <a:srgbClr val="ffffff"/>
                </a:solidFill>
              </a:uFill>
              <a:latin typeface="Arial"/>
            </a:endParaRPr>
          </a:p>
          <a:p>
            <a:pPr algn="ctr">
              <a:lnSpc>
                <a:spcPct val="100000"/>
              </a:lnSpc>
            </a:pPr>
            <a:r>
              <a:rPr b="1" lang="en-US" sz="3500" spc="-1" strike="noStrike">
                <a:solidFill>
                  <a:srgbClr val="3333cc"/>
                </a:solidFill>
                <a:uFill>
                  <a:solidFill>
                    <a:srgbClr val="ffffff"/>
                  </a:solidFill>
                </a:uFill>
                <a:latin typeface="Arial"/>
                <a:ea typeface="Arial"/>
              </a:rPr>
              <a:t>Student: Michael A. Garrett</a:t>
            </a:r>
            <a:r>
              <a:rPr b="0" lang="en-US" sz="3500" spc="-1" strike="noStrike">
                <a:solidFill>
                  <a:srgbClr val="3333cc"/>
                </a:solidFill>
                <a:uFill>
                  <a:solidFill>
                    <a:srgbClr val="ffffff"/>
                  </a:solidFill>
                </a:uFill>
                <a:latin typeface="Arial"/>
                <a:ea typeface="Arial"/>
              </a:rPr>
              <a:t>, Florida International University</a:t>
            </a:r>
            <a:endParaRPr b="0" lang="en-US" sz="3500" spc="-1" strike="noStrike">
              <a:solidFill>
                <a:srgbClr val="000000"/>
              </a:solidFill>
              <a:uFill>
                <a:solidFill>
                  <a:srgbClr val="ffffff"/>
                </a:solidFill>
              </a:uFill>
              <a:latin typeface="Arial"/>
            </a:endParaRPr>
          </a:p>
          <a:p>
            <a:pPr algn="ctr">
              <a:lnSpc>
                <a:spcPct val="100000"/>
              </a:lnSpc>
            </a:pPr>
            <a:r>
              <a:rPr b="1" lang="en-US" sz="3500" spc="-1" strike="noStrike">
                <a:solidFill>
                  <a:srgbClr val="3333cc"/>
                </a:solidFill>
                <a:uFill>
                  <a:solidFill>
                    <a:srgbClr val="ffffff"/>
                  </a:solidFill>
                </a:uFill>
                <a:latin typeface="Arial"/>
                <a:ea typeface="Arial"/>
              </a:rPr>
              <a:t>Mentors:</a:t>
            </a:r>
            <a:r>
              <a:rPr b="1" i="1" lang="en-US" sz="3500" spc="-1" strike="noStrike">
                <a:solidFill>
                  <a:srgbClr val="3333cc"/>
                </a:solidFill>
                <a:uFill>
                  <a:solidFill>
                    <a:srgbClr val="ffffff"/>
                  </a:solidFill>
                </a:uFill>
                <a:latin typeface="Arial"/>
                <a:ea typeface="Arial"/>
              </a:rPr>
              <a:t> DeEtta K. Mills, Robin C. Stubbs</a:t>
            </a:r>
            <a:r>
              <a:rPr b="1" lang="en-US" sz="3500" spc="-1" strike="noStrike">
                <a:solidFill>
                  <a:srgbClr val="3333cc"/>
                </a:solidFill>
                <a:uFill>
                  <a:solidFill>
                    <a:srgbClr val="ffffff"/>
                  </a:solidFill>
                </a:uFill>
                <a:latin typeface="Arial"/>
                <a:ea typeface="Arial"/>
              </a:rPr>
              <a:t>,</a:t>
            </a:r>
            <a:r>
              <a:rPr b="1" i="1" lang="en-US" sz="3500" spc="-1" strike="noStrike">
                <a:solidFill>
                  <a:srgbClr val="3333cc"/>
                </a:solidFill>
                <a:uFill>
                  <a:solidFill>
                    <a:srgbClr val="ffffff"/>
                  </a:solidFill>
                </a:uFill>
                <a:latin typeface="Arial"/>
                <a:ea typeface="Arial"/>
              </a:rPr>
              <a:t> </a:t>
            </a:r>
            <a:r>
              <a:rPr b="0" i="1" lang="en-US" sz="3500" spc="-1" strike="noStrike">
                <a:solidFill>
                  <a:srgbClr val="3333cc"/>
                </a:solidFill>
                <a:uFill>
                  <a:solidFill>
                    <a:srgbClr val="ffffff"/>
                  </a:solidFill>
                </a:uFill>
                <a:latin typeface="Arial"/>
                <a:ea typeface="Arial"/>
              </a:rPr>
              <a:t>FIU MSFS</a:t>
            </a:r>
            <a:r>
              <a:rPr b="0" lang="en-US" sz="3500" spc="-1" strike="noStrike">
                <a:solidFill>
                  <a:srgbClr val="3333cc"/>
                </a:solidFill>
                <a:uFill>
                  <a:solidFill>
                    <a:srgbClr val="ffffff"/>
                  </a:solidFill>
                </a:uFill>
                <a:latin typeface="Arial"/>
                <a:ea typeface="Arial"/>
              </a:rPr>
              <a:t> </a:t>
            </a:r>
            <a:endParaRPr b="0" lang="en-US" sz="3500" spc="-1" strike="noStrike">
              <a:solidFill>
                <a:srgbClr val="000000"/>
              </a:solidFill>
              <a:uFill>
                <a:solidFill>
                  <a:srgbClr val="ffffff"/>
                </a:solidFill>
              </a:uFill>
              <a:latin typeface="Arial"/>
            </a:endParaRPr>
          </a:p>
          <a:p>
            <a:pPr algn="ctr">
              <a:lnSpc>
                <a:spcPct val="100000"/>
              </a:lnSpc>
            </a:pPr>
            <a:r>
              <a:rPr b="1" lang="en-US" sz="3500" spc="-1" strike="noStrike">
                <a:solidFill>
                  <a:srgbClr val="3333cc"/>
                </a:solidFill>
                <a:uFill>
                  <a:solidFill>
                    <a:srgbClr val="ffffff"/>
                  </a:solidFill>
                </a:uFill>
                <a:latin typeface="Arial"/>
                <a:ea typeface="Arial"/>
              </a:rPr>
              <a:t>Professor:</a:t>
            </a:r>
            <a:r>
              <a:rPr b="1" i="1" lang="en-US" sz="3500" spc="-1" strike="noStrike">
                <a:solidFill>
                  <a:srgbClr val="3333cc"/>
                </a:solidFill>
                <a:uFill>
                  <a:solidFill>
                    <a:srgbClr val="ffffff"/>
                  </a:solidFill>
                </a:uFill>
                <a:latin typeface="Arial"/>
                <a:ea typeface="Arial"/>
              </a:rPr>
              <a:t> </a:t>
            </a:r>
            <a:r>
              <a:rPr b="0" lang="en-US" sz="3500" spc="-1" strike="noStrike">
                <a:solidFill>
                  <a:srgbClr val="3333cc"/>
                </a:solidFill>
                <a:uFill>
                  <a:solidFill>
                    <a:srgbClr val="ffffff"/>
                  </a:solidFill>
                </a:uFill>
                <a:latin typeface="Arial"/>
                <a:ea typeface="Arial"/>
              </a:rPr>
              <a:t>Masoud Sadjadi, Florida International University</a:t>
            </a:r>
            <a:endParaRPr b="0" lang="en-US" sz="3500" spc="-1" strike="noStrike">
              <a:solidFill>
                <a:srgbClr val="000000"/>
              </a:solidFill>
              <a:uFill>
                <a:solidFill>
                  <a:srgbClr val="ffffff"/>
                </a:solidFill>
              </a:uFill>
              <a:latin typeface="Arial"/>
            </a:endParaRPr>
          </a:p>
        </p:txBody>
      </p:sp>
      <p:sp>
        <p:nvSpPr>
          <p:cNvPr id="45" name="CustomShape 3"/>
          <p:cNvSpPr/>
          <p:nvPr/>
        </p:nvSpPr>
        <p:spPr>
          <a:xfrm>
            <a:off x="990720" y="5493600"/>
            <a:ext cx="31088520" cy="35660520"/>
          </a:xfrm>
          <a:prstGeom prst="rect">
            <a:avLst/>
          </a:prstGeom>
          <a:noFill/>
          <a:ln w="63360">
            <a:solidFill>
              <a:srgbClr val="0033cc"/>
            </a:solidFill>
            <a:miter/>
          </a:ln>
        </p:spPr>
        <p:style>
          <a:lnRef idx="0"/>
          <a:fillRef idx="0"/>
          <a:effectRef idx="0"/>
          <a:fontRef idx="minor"/>
        </p:style>
      </p:sp>
      <p:sp>
        <p:nvSpPr>
          <p:cNvPr id="46" name="CustomShape 4"/>
          <p:cNvSpPr/>
          <p:nvPr/>
        </p:nvSpPr>
        <p:spPr>
          <a:xfrm>
            <a:off x="1636560" y="6095880"/>
            <a:ext cx="9423360" cy="585756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pc="-1" strike="noStrike">
                <a:solidFill>
                  <a:srgbClr val="336699"/>
                </a:solidFill>
                <a:uFill>
                  <a:solidFill>
                    <a:srgbClr val="ffffff"/>
                  </a:solidFill>
                </a:uFill>
                <a:latin typeface="Arial"/>
                <a:ea typeface="Arial"/>
              </a:rPr>
              <a:t>Problem</a:t>
            </a:r>
            <a:endParaRPr b="0" lang="en-US" sz="4100" spc="-1" strike="noStrike">
              <a:solidFill>
                <a:srgbClr val="000000"/>
              </a:solidFill>
              <a:uFill>
                <a:solidFill>
                  <a:srgbClr val="ffffff"/>
                </a:solidFill>
              </a:uFill>
              <a:latin typeface="Arial"/>
            </a:endParaRPr>
          </a:p>
          <a:p>
            <a:pPr marL="216000" indent="-215640">
              <a:lnSpc>
                <a:spcPct val="100000"/>
              </a:lnSpc>
              <a:buClr>
                <a:srgbClr val="336699"/>
              </a:buClr>
              <a:buSzPct val="45000"/>
              <a:buFont typeface="Wingdings" charset="2"/>
              <a:buChar char=""/>
            </a:pPr>
            <a:r>
              <a:rPr b="0" lang="en-US" sz="4100" spc="-1" strike="noStrike">
                <a:solidFill>
                  <a:srgbClr val="336699"/>
                </a:solidFill>
                <a:uFill>
                  <a:solidFill>
                    <a:srgbClr val="ffffff"/>
                  </a:solidFill>
                </a:uFill>
                <a:latin typeface="Arial"/>
                <a:ea typeface="Arial"/>
              </a:rPr>
              <a:t>Biologists must often sift through large datasets.</a:t>
            </a:r>
            <a:endParaRPr b="0" lang="en-US" sz="4100" spc="-1" strike="noStrike">
              <a:solidFill>
                <a:srgbClr val="000000"/>
              </a:solidFill>
              <a:uFill>
                <a:solidFill>
                  <a:srgbClr val="ffffff"/>
                </a:solidFill>
              </a:uFill>
              <a:latin typeface="Arial"/>
            </a:endParaRPr>
          </a:p>
          <a:p>
            <a:pPr marL="216000" indent="-215640">
              <a:lnSpc>
                <a:spcPct val="100000"/>
              </a:lnSpc>
              <a:buClr>
                <a:srgbClr val="336699"/>
              </a:buClr>
              <a:buSzPct val="45000"/>
              <a:buFont typeface="Wingdings" charset="2"/>
              <a:buChar char=""/>
            </a:pPr>
            <a:r>
              <a:rPr b="0" lang="en-US" sz="4100" spc="-1" strike="noStrike">
                <a:solidFill>
                  <a:srgbClr val="336699"/>
                </a:solidFill>
                <a:uFill>
                  <a:solidFill>
                    <a:srgbClr val="ffffff"/>
                  </a:solidFill>
                </a:uFill>
                <a:latin typeface="Arial"/>
                <a:ea typeface="Arial"/>
              </a:rPr>
              <a:t>To find genetic correlations, large parts of the dataset need to be excluded from the machine learning process.</a:t>
            </a:r>
            <a:endParaRPr b="0" lang="en-US" sz="4100" spc="-1" strike="noStrike">
              <a:solidFill>
                <a:srgbClr val="000000"/>
              </a:solidFill>
              <a:uFill>
                <a:solidFill>
                  <a:srgbClr val="ffffff"/>
                </a:solidFill>
              </a:uFill>
              <a:latin typeface="Arial"/>
            </a:endParaRPr>
          </a:p>
        </p:txBody>
      </p:sp>
      <p:sp>
        <p:nvSpPr>
          <p:cNvPr id="47" name="CustomShape 5"/>
          <p:cNvSpPr/>
          <p:nvPr/>
        </p:nvSpPr>
        <p:spPr>
          <a:xfrm>
            <a:off x="990720" y="41924520"/>
            <a:ext cx="4978800" cy="72900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pc="-1" strike="noStrike">
                <a:solidFill>
                  <a:srgbClr val="336699"/>
                </a:solidFill>
                <a:uFill>
                  <a:solidFill>
                    <a:srgbClr val="ffffff"/>
                  </a:solidFill>
                </a:uFill>
                <a:latin typeface="Arial"/>
                <a:ea typeface="Arial"/>
              </a:rPr>
              <a:t>Acknowledgement</a:t>
            </a:r>
            <a:endParaRPr b="0" lang="en-US" sz="4100" spc="-1" strike="noStrike">
              <a:solidFill>
                <a:srgbClr val="000000"/>
              </a:solidFill>
              <a:uFill>
                <a:solidFill>
                  <a:srgbClr val="ffffff"/>
                </a:solidFill>
              </a:uFill>
              <a:latin typeface="Arial"/>
            </a:endParaRPr>
          </a:p>
        </p:txBody>
      </p:sp>
      <p:sp>
        <p:nvSpPr>
          <p:cNvPr id="48" name="CustomShape 6"/>
          <p:cNvSpPr/>
          <p:nvPr/>
        </p:nvSpPr>
        <p:spPr>
          <a:xfrm>
            <a:off x="15925680" y="446040"/>
            <a:ext cx="4723200" cy="107676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200" spc="-1" strike="noStrike">
                <a:solidFill>
                  <a:srgbClr val="333399"/>
                </a:solidFill>
                <a:uFill>
                  <a:solidFill>
                    <a:srgbClr val="ffffff"/>
                  </a:solidFill>
                </a:uFill>
                <a:latin typeface="Arial"/>
                <a:ea typeface="Arial"/>
              </a:rPr>
              <a:t>School of Computing &amp; Information Sciences</a:t>
            </a:r>
            <a:endParaRPr b="0" lang="en-US" sz="3200" spc="-1" strike="noStrike">
              <a:solidFill>
                <a:srgbClr val="000000"/>
              </a:solidFill>
              <a:uFill>
                <a:solidFill>
                  <a:srgbClr val="ffffff"/>
                </a:solidFill>
              </a:uFill>
              <a:latin typeface="Arial"/>
            </a:endParaRPr>
          </a:p>
        </p:txBody>
      </p:sp>
      <p:pic>
        <p:nvPicPr>
          <p:cNvPr id="49" name="Shape 95" descr=""/>
          <p:cNvPicPr/>
          <p:nvPr/>
        </p:nvPicPr>
        <p:blipFill>
          <a:blip r:embed="rId1"/>
          <a:stretch/>
        </p:blipFill>
        <p:spPr>
          <a:xfrm>
            <a:off x="13182480" y="380880"/>
            <a:ext cx="2629440" cy="1218240"/>
          </a:xfrm>
          <a:prstGeom prst="rect">
            <a:avLst/>
          </a:prstGeom>
          <a:ln>
            <a:noFill/>
          </a:ln>
        </p:spPr>
      </p:pic>
      <p:sp>
        <p:nvSpPr>
          <p:cNvPr id="50" name="CustomShape 7"/>
          <p:cNvSpPr/>
          <p:nvPr/>
        </p:nvSpPr>
        <p:spPr>
          <a:xfrm>
            <a:off x="22968000" y="6095880"/>
            <a:ext cx="8348400" cy="585756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pc="-1" strike="noStrike">
                <a:solidFill>
                  <a:srgbClr val="336699"/>
                </a:solidFill>
                <a:uFill>
                  <a:solidFill>
                    <a:srgbClr val="ffffff"/>
                  </a:solidFill>
                </a:uFill>
                <a:latin typeface="Arial"/>
                <a:ea typeface="Arial"/>
              </a:rPr>
              <a:t>Current System</a:t>
            </a:r>
            <a:endParaRPr b="0" lang="en-US" sz="4100" spc="-1" strike="noStrike">
              <a:solidFill>
                <a:srgbClr val="000000"/>
              </a:solidFill>
              <a:uFill>
                <a:solidFill>
                  <a:srgbClr val="ffffff"/>
                </a:solidFill>
              </a:uFill>
              <a:latin typeface="Arial"/>
            </a:endParaRPr>
          </a:p>
          <a:p>
            <a:pPr>
              <a:lnSpc>
                <a:spcPct val="100000"/>
              </a:lnSpc>
            </a:pPr>
            <a:r>
              <a:rPr b="0" lang="en-US" sz="4100" spc="-1" strike="noStrike">
                <a:solidFill>
                  <a:srgbClr val="336699"/>
                </a:solidFill>
                <a:uFill>
                  <a:solidFill>
                    <a:srgbClr val="ffffff"/>
                  </a:solidFill>
                </a:uFill>
                <a:latin typeface="Arial"/>
                <a:ea typeface="Arial"/>
              </a:rPr>
              <a:t>The user applies our system to an input file with an arbitrary number of categories and sets of data values. Each set of data could correspond to, for example, the data values of one cadaver.</a:t>
            </a:r>
            <a:endParaRPr b="0" lang="en-US" sz="4100" spc="-1" strike="noStrike">
              <a:solidFill>
                <a:srgbClr val="000000"/>
              </a:solidFill>
              <a:uFill>
                <a:solidFill>
                  <a:srgbClr val="ffffff"/>
                </a:solidFill>
              </a:uFill>
              <a:latin typeface="Arial"/>
            </a:endParaRPr>
          </a:p>
          <a:p>
            <a:pPr algn="ctr">
              <a:lnSpc>
                <a:spcPct val="100000"/>
              </a:lnSpc>
            </a:pPr>
            <a:endParaRPr b="0" lang="en-US" sz="4100" spc="-1" strike="noStrike">
              <a:solidFill>
                <a:srgbClr val="000000"/>
              </a:solidFill>
              <a:uFill>
                <a:solidFill>
                  <a:srgbClr val="ffffff"/>
                </a:solidFill>
              </a:uFill>
              <a:latin typeface="Arial"/>
            </a:endParaRPr>
          </a:p>
        </p:txBody>
      </p:sp>
      <p:sp>
        <p:nvSpPr>
          <p:cNvPr id="51" name="CustomShape 8"/>
          <p:cNvSpPr/>
          <p:nvPr/>
        </p:nvSpPr>
        <p:spPr>
          <a:xfrm>
            <a:off x="1811880" y="23063040"/>
            <a:ext cx="9248040" cy="848376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pc="-1" strike="noStrike">
                <a:solidFill>
                  <a:srgbClr val="336699"/>
                </a:solidFill>
                <a:uFill>
                  <a:solidFill>
                    <a:srgbClr val="ffffff"/>
                  </a:solidFill>
                </a:uFill>
                <a:latin typeface="Arial"/>
                <a:ea typeface="Arial"/>
              </a:rPr>
              <a:t>Requirements</a:t>
            </a:r>
            <a:endParaRPr b="0" lang="en-US" sz="41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4100" spc="-1" strike="noStrike">
                <a:solidFill>
                  <a:srgbClr val="336699"/>
                </a:solidFill>
                <a:uFill>
                  <a:solidFill>
                    <a:srgbClr val="ffffff"/>
                  </a:solidFill>
                </a:uFill>
                <a:latin typeface="Arial"/>
                <a:ea typeface="Arial"/>
              </a:rPr>
              <a:t>Filter datasets containing around 100000 records, each of which contains around 7 categories and up to several hundred gene intensity data points per unit of time.</a:t>
            </a:r>
            <a:endParaRPr b="0" lang="en-US" sz="41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1" lang="en-US" sz="4100" spc="-1" strike="noStrike">
                <a:solidFill>
                  <a:srgbClr val="336699"/>
                </a:solidFill>
                <a:uFill>
                  <a:solidFill>
                    <a:srgbClr val="ffffff"/>
                  </a:solidFill>
                </a:uFill>
                <a:latin typeface="Arial"/>
                <a:ea typeface="Arial"/>
              </a:rPr>
              <a:t>Create datasets based on filtered data, which can be recursively filtered or datamined.</a:t>
            </a:r>
            <a:endParaRPr b="0" lang="en-US" sz="4100" spc="-1" strike="noStrike">
              <a:solidFill>
                <a:srgbClr val="000000"/>
              </a:solidFill>
              <a:uFill>
                <a:solidFill>
                  <a:srgbClr val="ffffff"/>
                </a:solidFill>
              </a:uFill>
              <a:latin typeface="Arial"/>
            </a:endParaRPr>
          </a:p>
        </p:txBody>
      </p:sp>
      <p:sp>
        <p:nvSpPr>
          <p:cNvPr id="52" name="CustomShape 9"/>
          <p:cNvSpPr/>
          <p:nvPr/>
        </p:nvSpPr>
        <p:spPr>
          <a:xfrm>
            <a:off x="12183480" y="23027040"/>
            <a:ext cx="9974520" cy="842832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pc="-1" strike="noStrike">
                <a:solidFill>
                  <a:srgbClr val="336699"/>
                </a:solidFill>
                <a:uFill>
                  <a:solidFill>
                    <a:srgbClr val="ffffff"/>
                  </a:solidFill>
                </a:uFill>
                <a:latin typeface="Arial"/>
                <a:ea typeface="Arial"/>
              </a:rPr>
              <a:t>System Design</a:t>
            </a: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marL="216000" indent="-216000">
              <a:lnSpc>
                <a:spcPct val="100000"/>
              </a:lnSpc>
              <a:buClr>
                <a:srgbClr val="336699"/>
              </a:buClr>
              <a:buSzPct val="45000"/>
              <a:buFont typeface="Wingdings" charset="2"/>
              <a:buChar char=""/>
            </a:pPr>
            <a:r>
              <a:rPr b="1" lang="en-US" sz="4100" spc="-1" strike="noStrike">
                <a:solidFill>
                  <a:srgbClr val="336699"/>
                </a:solidFill>
                <a:uFill>
                  <a:solidFill>
                    <a:srgbClr val="ffffff"/>
                  </a:solidFill>
                </a:uFill>
                <a:latin typeface="Arial"/>
                <a:ea typeface="Arial"/>
              </a:rPr>
              <a:t>The user specifies a string to separate each given categorical search term. </a:t>
            </a:r>
            <a:endParaRPr b="0" lang="en-US" sz="4100" spc="-1" strike="noStrike">
              <a:solidFill>
                <a:srgbClr val="000000"/>
              </a:solidFill>
              <a:uFill>
                <a:solidFill>
                  <a:srgbClr val="ffffff"/>
                </a:solidFill>
              </a:uFill>
              <a:latin typeface="Arial"/>
            </a:endParaRPr>
          </a:p>
          <a:p>
            <a:pPr marL="216000" indent="-216000">
              <a:lnSpc>
                <a:spcPct val="100000"/>
              </a:lnSpc>
              <a:buClr>
                <a:srgbClr val="336699"/>
              </a:buClr>
              <a:buSzPct val="45000"/>
              <a:buFont typeface="Wingdings" charset="2"/>
              <a:buChar char=""/>
            </a:pPr>
            <a:r>
              <a:rPr b="1" lang="en-US" sz="4100" spc="-1" strike="noStrike">
                <a:solidFill>
                  <a:srgbClr val="336699"/>
                </a:solidFill>
                <a:uFill>
                  <a:solidFill>
                    <a:srgbClr val="ffffff"/>
                  </a:solidFill>
                </a:uFill>
                <a:latin typeface="Arial"/>
                <a:ea typeface="Arial"/>
              </a:rPr>
              <a:t>The product matches with all records containing at least one of the specified search terms in the appropriate category.</a:t>
            </a:r>
            <a:endParaRPr b="0" lang="en-US" sz="4100" spc="-1" strike="noStrike">
              <a:solidFill>
                <a:srgbClr val="000000"/>
              </a:solidFill>
              <a:uFill>
                <a:solidFill>
                  <a:srgbClr val="ffffff"/>
                </a:solidFill>
              </a:uFill>
              <a:latin typeface="Arial"/>
            </a:endParaRPr>
          </a:p>
        </p:txBody>
      </p:sp>
      <p:sp>
        <p:nvSpPr>
          <p:cNvPr id="53" name="CustomShape 10"/>
          <p:cNvSpPr/>
          <p:nvPr/>
        </p:nvSpPr>
        <p:spPr>
          <a:xfrm>
            <a:off x="23383080" y="23027040"/>
            <a:ext cx="7932600" cy="842832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pc="-1" strike="noStrike">
                <a:solidFill>
                  <a:srgbClr val="336699"/>
                </a:solidFill>
                <a:uFill>
                  <a:solidFill>
                    <a:srgbClr val="ffffff"/>
                  </a:solidFill>
                </a:uFill>
                <a:latin typeface="Arial"/>
                <a:ea typeface="Arial"/>
              </a:rPr>
              <a:t>Implementation</a:t>
            </a:r>
            <a:endParaRPr b="0" lang="en-US" sz="4100" spc="-1" strike="noStrike">
              <a:solidFill>
                <a:srgbClr val="000000"/>
              </a:solidFill>
              <a:uFill>
                <a:solidFill>
                  <a:srgbClr val="ffffff"/>
                </a:solidFill>
              </a:uFill>
              <a:latin typeface="Arial"/>
            </a:endParaRPr>
          </a:p>
          <a:p>
            <a:pPr marL="216000" indent="-216000">
              <a:lnSpc>
                <a:spcPct val="100000"/>
              </a:lnSpc>
              <a:buClr>
                <a:srgbClr val="336699"/>
              </a:buClr>
              <a:buSzPct val="45000"/>
              <a:buFont typeface="Wingdings" charset="2"/>
              <a:buChar char=""/>
            </a:pPr>
            <a:r>
              <a:rPr b="1" lang="en-US" sz="4100" spc="-1" strike="noStrike">
                <a:solidFill>
                  <a:srgbClr val="336699"/>
                </a:solidFill>
                <a:uFill>
                  <a:solidFill>
                    <a:srgbClr val="ffffff"/>
                  </a:solidFill>
                </a:uFill>
                <a:latin typeface="Arial"/>
                <a:ea typeface="Arial"/>
              </a:rPr>
              <a:t>In one .csv input file, the user enters comma-separated category names in the header. Then, the beginning of each new set of data is marked with #. The output file follows the same format.</a:t>
            </a:r>
            <a:endParaRPr b="0" lang="en-US" sz="4100" spc="-1" strike="noStrike">
              <a:solidFill>
                <a:srgbClr val="000000"/>
              </a:solidFill>
              <a:uFill>
                <a:solidFill>
                  <a:srgbClr val="ffffff"/>
                </a:solidFill>
              </a:uFill>
              <a:latin typeface="Arial"/>
            </a:endParaRPr>
          </a:p>
          <a:p>
            <a:pPr marL="216000" indent="-216000">
              <a:lnSpc>
                <a:spcPct val="100000"/>
              </a:lnSpc>
              <a:buClr>
                <a:srgbClr val="336699"/>
              </a:buClr>
              <a:buSzPct val="45000"/>
              <a:buFont typeface="Wingdings" charset="2"/>
              <a:buChar char=""/>
            </a:pPr>
            <a:r>
              <a:rPr b="1" lang="en-US" sz="4100" spc="-1" strike="noStrike">
                <a:solidFill>
                  <a:srgbClr val="336699"/>
                </a:solidFill>
                <a:uFill>
                  <a:solidFill>
                    <a:srgbClr val="ffffff"/>
                  </a:solidFill>
                </a:uFill>
                <a:latin typeface="Arial"/>
                <a:ea typeface="Arial"/>
              </a:rPr>
              <a:t>The product can recognize any number of categories and sets of data points, making it highly adaptable.</a:t>
            </a:r>
            <a:endParaRPr b="0" lang="en-US" sz="4100" spc="-1" strike="noStrike">
              <a:solidFill>
                <a:srgbClr val="000000"/>
              </a:solidFill>
              <a:uFill>
                <a:solidFill>
                  <a:srgbClr val="ffffff"/>
                </a:solidFill>
              </a:uFill>
              <a:latin typeface="Arial"/>
            </a:endParaRPr>
          </a:p>
        </p:txBody>
      </p:sp>
      <p:sp>
        <p:nvSpPr>
          <p:cNvPr id="54" name="CustomShape 11"/>
          <p:cNvSpPr/>
          <p:nvPr/>
        </p:nvSpPr>
        <p:spPr>
          <a:xfrm>
            <a:off x="1811880" y="33020640"/>
            <a:ext cx="9248040" cy="736740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pc="-1" strike="noStrike">
                <a:solidFill>
                  <a:srgbClr val="336699"/>
                </a:solidFill>
                <a:uFill>
                  <a:solidFill>
                    <a:srgbClr val="ffffff"/>
                  </a:solidFill>
                </a:uFill>
                <a:latin typeface="Arial"/>
                <a:ea typeface="Arial"/>
              </a:rPr>
              <a:t>Verification</a:t>
            </a:r>
            <a:endParaRPr b="0" lang="en-US" sz="4100" spc="-1" strike="noStrike">
              <a:solidFill>
                <a:srgbClr val="000000"/>
              </a:solidFill>
              <a:uFill>
                <a:solidFill>
                  <a:srgbClr val="ffffff"/>
                </a:solidFill>
              </a:uFill>
              <a:latin typeface="Arial"/>
            </a:endParaRPr>
          </a:p>
          <a:p>
            <a:pPr marL="216000" indent="-216000">
              <a:lnSpc>
                <a:spcPct val="100000"/>
              </a:lnSpc>
              <a:buClr>
                <a:srgbClr val="336699"/>
              </a:buClr>
              <a:buSzPct val="45000"/>
              <a:buFont typeface="Wingdings" charset="2"/>
              <a:buChar char=""/>
            </a:pPr>
            <a:r>
              <a:rPr b="1" lang="en-US" sz="4100" spc="-1" strike="noStrike">
                <a:solidFill>
                  <a:srgbClr val="336699"/>
                </a:solidFill>
                <a:uFill>
                  <a:solidFill>
                    <a:srgbClr val="ffffff"/>
                  </a:solidFill>
                </a:uFill>
                <a:latin typeface="Arial"/>
                <a:ea typeface="Arial"/>
              </a:rPr>
              <a:t>All numeric filters have been tested with nonnumeric characters, decimal values, and empty strings.</a:t>
            </a:r>
            <a:endParaRPr b="0" lang="en-US" sz="4100" spc="-1" strike="noStrike">
              <a:solidFill>
                <a:srgbClr val="000000"/>
              </a:solidFill>
              <a:uFill>
                <a:solidFill>
                  <a:srgbClr val="ffffff"/>
                </a:solidFill>
              </a:uFill>
              <a:latin typeface="Arial"/>
            </a:endParaRPr>
          </a:p>
          <a:p>
            <a:pPr marL="216000" indent="-216000">
              <a:lnSpc>
                <a:spcPct val="100000"/>
              </a:lnSpc>
              <a:buClr>
                <a:srgbClr val="336699"/>
              </a:buClr>
              <a:buSzPct val="45000"/>
              <a:buFont typeface="Wingdings" charset="2"/>
              <a:buChar char=""/>
            </a:pPr>
            <a:r>
              <a:rPr b="1" lang="en-US" sz="4100" spc="-1" strike="noStrike">
                <a:solidFill>
                  <a:srgbClr val="336699"/>
                </a:solidFill>
                <a:uFill>
                  <a:solidFill>
                    <a:srgbClr val="ffffff"/>
                  </a:solidFill>
                </a:uFill>
                <a:latin typeface="Arial"/>
                <a:ea typeface="Arial"/>
              </a:rPr>
              <a:t>Through test-driven development, the product has been configured to correctly handle quotation marks, commas, and other special characters within categorical values.</a:t>
            </a:r>
            <a:endParaRPr b="0" lang="en-US" sz="4100" spc="-1" strike="noStrike">
              <a:solidFill>
                <a:srgbClr val="000000"/>
              </a:solidFill>
              <a:uFill>
                <a:solidFill>
                  <a:srgbClr val="ffffff"/>
                </a:solidFill>
              </a:uFill>
              <a:latin typeface="Arial"/>
            </a:endParaRPr>
          </a:p>
        </p:txBody>
      </p:sp>
      <p:sp>
        <p:nvSpPr>
          <p:cNvPr id="55" name="CustomShape 12"/>
          <p:cNvSpPr/>
          <p:nvPr/>
        </p:nvSpPr>
        <p:spPr>
          <a:xfrm>
            <a:off x="1636560" y="12853440"/>
            <a:ext cx="29679840" cy="921240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nSpc>
                <a:spcPct val="100000"/>
              </a:lnSpc>
            </a:pPr>
            <a:r>
              <a:rPr b="1" lang="en-US" sz="4100" spc="-1" strike="noStrike">
                <a:solidFill>
                  <a:srgbClr val="336699"/>
                </a:solidFill>
                <a:uFill>
                  <a:solidFill>
                    <a:srgbClr val="ffffff"/>
                  </a:solidFill>
                </a:uFill>
                <a:latin typeface="Arial"/>
                <a:ea typeface="Arial"/>
              </a:rPr>
              <a:t>Screenshots</a:t>
            </a: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endParaRPr b="0" lang="en-US" sz="4100" spc="-1" strike="noStrike">
              <a:solidFill>
                <a:srgbClr val="000000"/>
              </a:solidFill>
              <a:uFill>
                <a:solidFill>
                  <a:srgbClr val="ffffff"/>
                </a:solidFill>
              </a:uFill>
              <a:latin typeface="Arial"/>
            </a:endParaRPr>
          </a:p>
          <a:p>
            <a:pPr>
              <a:lnSpc>
                <a:spcPct val="100000"/>
              </a:lnSpc>
            </a:pPr>
            <a:r>
              <a:rPr b="0" lang="en-US" sz="4100" spc="-1" strike="noStrike">
                <a:solidFill>
                  <a:srgbClr val="336699"/>
                </a:solidFill>
                <a:uFill>
                  <a:solidFill>
                    <a:srgbClr val="ffffff"/>
                  </a:solidFill>
                </a:uFill>
                <a:latin typeface="Arial"/>
                <a:ea typeface="Arial"/>
              </a:rPr>
              <a:t>Laurel wilt affects avocado, Sassafras, and</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Laurel wilt is spread by a fungus. Our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If left alone, the disease will slowly</a:t>
            </a:r>
            <a:endParaRPr b="0" lang="en-US" sz="4100" spc="-1" strike="noStrike">
              <a:solidFill>
                <a:srgbClr val="000000"/>
              </a:solidFill>
              <a:uFill>
                <a:solidFill>
                  <a:srgbClr val="ffffff"/>
                </a:solidFill>
              </a:uFill>
              <a:latin typeface="Arial"/>
            </a:endParaRPr>
          </a:p>
          <a:p>
            <a:pPr>
              <a:lnSpc>
                <a:spcPct val="100000"/>
              </a:lnSpc>
            </a:pPr>
            <a:r>
              <a:rPr b="0" lang="en-US" sz="4100" spc="-1" strike="noStrike">
                <a:solidFill>
                  <a:srgbClr val="336699"/>
                </a:solidFill>
                <a:uFill>
                  <a:solidFill>
                    <a:srgbClr val="ffffff"/>
                  </a:solidFill>
                </a:uFill>
                <a:latin typeface="Arial"/>
                <a:ea typeface="Arial"/>
              </a:rPr>
              <a:t>redbay trees. The avocado industry in</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project will be used to biologically</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spread throughout the US and</a:t>
            </a:r>
            <a:endParaRPr b="0" lang="en-US" sz="4100" spc="-1" strike="noStrike">
              <a:solidFill>
                <a:srgbClr val="000000"/>
              </a:solidFill>
              <a:uFill>
                <a:solidFill>
                  <a:srgbClr val="ffffff"/>
                </a:solidFill>
              </a:uFill>
              <a:latin typeface="Arial"/>
            </a:endParaRPr>
          </a:p>
          <a:p>
            <a:pPr>
              <a:lnSpc>
                <a:spcPct val="100000"/>
              </a:lnSpc>
            </a:pPr>
            <a:r>
              <a:rPr b="0" lang="en-US" sz="4100" spc="-1" strike="noStrike">
                <a:solidFill>
                  <a:srgbClr val="336699"/>
                </a:solidFill>
                <a:uFill>
                  <a:solidFill>
                    <a:srgbClr val="ffffff"/>
                  </a:solidFill>
                </a:uFill>
                <a:latin typeface="Arial"/>
                <a:ea typeface="Arial"/>
              </a:rPr>
              <a:t>Florida alone makes sales of over $65</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engineer a genetically-optimized</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possibly to Mexico, which exports</a:t>
            </a:r>
            <a:endParaRPr b="0" lang="en-US" sz="4100" spc="-1" strike="noStrike">
              <a:solidFill>
                <a:srgbClr val="000000"/>
              </a:solidFill>
              <a:uFill>
                <a:solidFill>
                  <a:srgbClr val="ffffff"/>
                </a:solidFill>
              </a:uFill>
              <a:latin typeface="Arial"/>
            </a:endParaRPr>
          </a:p>
          <a:p>
            <a:pPr>
              <a:lnSpc>
                <a:spcPct val="100000"/>
              </a:lnSpc>
            </a:pPr>
            <a:r>
              <a:rPr b="0" lang="en-US" sz="4100" spc="-1" strike="noStrike">
                <a:solidFill>
                  <a:srgbClr val="336699"/>
                </a:solidFill>
                <a:uFill>
                  <a:solidFill>
                    <a:srgbClr val="ffffff"/>
                  </a:solidFill>
                </a:uFill>
                <a:latin typeface="Arial"/>
                <a:ea typeface="Arial"/>
              </a:rPr>
              <a:t>mllion annually.</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fungicide to counter this threat.</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	</a:t>
            </a:r>
            <a:r>
              <a:rPr b="0" lang="en-US" sz="4100" spc="-1" strike="noStrike">
                <a:solidFill>
                  <a:srgbClr val="336699"/>
                </a:solidFill>
                <a:uFill>
                  <a:solidFill>
                    <a:srgbClr val="ffffff"/>
                  </a:solidFill>
                </a:uFill>
                <a:latin typeface="Arial"/>
                <a:ea typeface="Arial"/>
              </a:rPr>
              <a:t>over 2$ billion in avocados annually.</a:t>
            </a:r>
            <a:endParaRPr b="0" lang="en-US" sz="4100" spc="-1" strike="noStrike">
              <a:solidFill>
                <a:srgbClr val="000000"/>
              </a:solidFill>
              <a:uFill>
                <a:solidFill>
                  <a:srgbClr val="ffffff"/>
                </a:solidFill>
              </a:uFill>
              <a:latin typeface="Arial"/>
            </a:endParaRPr>
          </a:p>
        </p:txBody>
      </p:sp>
      <p:sp>
        <p:nvSpPr>
          <p:cNvPr id="56" name="CustomShape 13"/>
          <p:cNvSpPr/>
          <p:nvPr/>
        </p:nvSpPr>
        <p:spPr>
          <a:xfrm>
            <a:off x="990720" y="609480"/>
            <a:ext cx="4723200" cy="4113720"/>
          </a:xfrm>
          <a:prstGeom prst="rect">
            <a:avLst/>
          </a:prstGeom>
          <a:noFill/>
          <a:ln>
            <a:noFill/>
          </a:ln>
        </p:spPr>
        <p:style>
          <a:lnRef idx="0"/>
          <a:fillRef idx="0"/>
          <a:effectRef idx="0"/>
          <a:fontRef idx="minor"/>
        </p:style>
      </p:sp>
      <p:sp>
        <p:nvSpPr>
          <p:cNvPr id="57" name="CustomShape 14"/>
          <p:cNvSpPr/>
          <p:nvPr/>
        </p:nvSpPr>
        <p:spPr>
          <a:xfrm>
            <a:off x="27203400" y="609480"/>
            <a:ext cx="4723200" cy="4113720"/>
          </a:xfrm>
          <a:prstGeom prst="rect">
            <a:avLst/>
          </a:prstGeom>
          <a:noFill/>
          <a:ln>
            <a:noFill/>
          </a:ln>
        </p:spPr>
        <p:style>
          <a:lnRef idx="0"/>
          <a:fillRef idx="0"/>
          <a:effectRef idx="0"/>
          <a:fontRef idx="minor"/>
        </p:style>
      </p:sp>
      <p:sp>
        <p:nvSpPr>
          <p:cNvPr id="58" name="CustomShape 15"/>
          <p:cNvSpPr/>
          <p:nvPr/>
        </p:nvSpPr>
        <p:spPr>
          <a:xfrm>
            <a:off x="12183480" y="6095880"/>
            <a:ext cx="9660960" cy="5857560"/>
          </a:xfrm>
          <a:prstGeom prst="rect">
            <a:avLst/>
          </a:prstGeom>
          <a:solidFill>
            <a:schemeClr val="lt1"/>
          </a:solidFill>
          <a:ln w="12600">
            <a:solidFill>
              <a:srgbClr val="0033cc"/>
            </a:solidFill>
            <a:miter/>
          </a:ln>
        </p:spPr>
        <p:style>
          <a:lnRef idx="0"/>
          <a:fillRef idx="0"/>
          <a:effectRef idx="0"/>
          <a:fontRef idx="minor"/>
        </p:style>
        <p:txBody>
          <a:bodyPr lIns="98640" rIns="98640" tIns="49320" bIns="49320"/>
          <a:p>
            <a:pPr algn="ctr">
              <a:lnSpc>
                <a:spcPct val="100000"/>
              </a:lnSpc>
            </a:pPr>
            <a:r>
              <a:rPr b="1" lang="en-US" sz="4100" spc="-1" strike="noStrike">
                <a:solidFill>
                  <a:srgbClr val="336699"/>
                </a:solidFill>
                <a:uFill>
                  <a:solidFill>
                    <a:srgbClr val="ffffff"/>
                  </a:solidFill>
                </a:uFill>
                <a:latin typeface="Arial"/>
                <a:ea typeface="Arial"/>
              </a:rPr>
              <a:t>Solution</a:t>
            </a:r>
            <a:endParaRPr b="0" lang="en-US" sz="41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4100" spc="-1" strike="noStrike">
                <a:solidFill>
                  <a:srgbClr val="336699"/>
                </a:solidFill>
                <a:uFill>
                  <a:solidFill>
                    <a:srgbClr val="ffffff"/>
                  </a:solidFill>
                </a:uFill>
                <a:latin typeface="Arial"/>
                <a:ea typeface="Arial"/>
              </a:rPr>
              <a:t>Provide the ability to create a data subset based on user-entered parameters.</a:t>
            </a:r>
            <a:endParaRPr b="0" lang="en-US" sz="41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n-US" sz="4100" spc="-1" strike="noStrike">
                <a:solidFill>
                  <a:srgbClr val="336699"/>
                </a:solidFill>
                <a:uFill>
                  <a:solidFill>
                    <a:srgbClr val="ffffff"/>
                  </a:solidFill>
                </a:uFill>
                <a:latin typeface="Arial"/>
                <a:ea typeface="Arial"/>
              </a:rPr>
              <a:t>Possible applications include fungicide for laurel wilt and human cadaver time since death.</a:t>
            </a:r>
            <a:endParaRPr b="0" lang="en-US" sz="4100" spc="-1" strike="noStrike">
              <a:solidFill>
                <a:srgbClr val="000000"/>
              </a:solidFill>
              <a:uFill>
                <a:solidFill>
                  <a:srgbClr val="ffffff"/>
                </a:solidFill>
              </a:uFill>
              <a:latin typeface="Arial"/>
            </a:endParaRPr>
          </a:p>
        </p:txBody>
      </p:sp>
      <p:sp>
        <p:nvSpPr>
          <p:cNvPr id="59" name="CustomShape 16"/>
          <p:cNvSpPr/>
          <p:nvPr/>
        </p:nvSpPr>
        <p:spPr>
          <a:xfrm>
            <a:off x="6342840" y="41615640"/>
            <a:ext cx="25736040" cy="1355400"/>
          </a:xfrm>
          <a:prstGeom prst="rect">
            <a:avLst/>
          </a:prstGeom>
          <a:noFill/>
          <a:ln w="63360">
            <a:solidFill>
              <a:srgbClr val="0033cc"/>
            </a:solidFill>
            <a:miter/>
          </a:ln>
        </p:spPr>
        <p:style>
          <a:lnRef idx="0"/>
          <a:fillRef idx="0"/>
          <a:effectRef idx="0"/>
          <a:fontRef idx="minor"/>
        </p:style>
        <p:txBody>
          <a:bodyPr lIns="90000" rIns="90000" tIns="91440" bIns="91440"/>
          <a:p>
            <a:pPr>
              <a:lnSpc>
                <a:spcPct val="100000"/>
              </a:lnSpc>
            </a:pPr>
            <a:r>
              <a:rPr b="0" lang="en-US" sz="3000" spc="-1" strike="noStrike">
                <a:solidFill>
                  <a:srgbClr val="000000"/>
                </a:solidFill>
                <a:uFill>
                  <a:solidFill>
                    <a:srgbClr val="ffffff"/>
                  </a:solidFill>
                </a:uFill>
                <a:latin typeface="Arial"/>
                <a:ea typeface="Arial"/>
              </a:rPr>
              <a:t>The material presented in this poster is based upon the work supported by DeEtta Mills. I am thankful to the help that I received from my group member, Christian Molto.</a:t>
            </a:r>
            <a:endParaRPr b="0" lang="en-US" sz="3000" spc="-1" strike="noStrike">
              <a:solidFill>
                <a:srgbClr val="000000"/>
              </a:solidFill>
              <a:uFill>
                <a:solidFill>
                  <a:srgbClr val="ffffff"/>
                </a:solidFill>
              </a:uFill>
              <a:latin typeface="Arial"/>
            </a:endParaRPr>
          </a:p>
          <a:p>
            <a:pPr>
              <a:lnSpc>
                <a:spcPct val="100000"/>
              </a:lnSpc>
            </a:pPr>
            <a:endParaRPr b="0" lang="en-US" sz="3000" spc="-1" strike="noStrike">
              <a:solidFill>
                <a:srgbClr val="000000"/>
              </a:solidFill>
              <a:uFill>
                <a:solidFill>
                  <a:srgbClr val="ffffff"/>
                </a:solidFill>
              </a:uFill>
              <a:latin typeface="Arial"/>
            </a:endParaRPr>
          </a:p>
        </p:txBody>
      </p:sp>
      <p:pic>
        <p:nvPicPr>
          <p:cNvPr id="60" name="" descr=""/>
          <p:cNvPicPr/>
          <p:nvPr/>
        </p:nvPicPr>
        <p:blipFill>
          <a:blip r:embed="rId2"/>
          <a:stretch/>
        </p:blipFill>
        <p:spPr>
          <a:xfrm>
            <a:off x="1280160" y="704160"/>
            <a:ext cx="3108240" cy="4324320"/>
          </a:xfrm>
          <a:prstGeom prst="rect">
            <a:avLst/>
          </a:prstGeom>
          <a:ln>
            <a:noFill/>
          </a:ln>
        </p:spPr>
      </p:pic>
      <p:pic>
        <p:nvPicPr>
          <p:cNvPr id="61" name="" descr=""/>
          <p:cNvPicPr/>
          <p:nvPr/>
        </p:nvPicPr>
        <p:blipFill>
          <a:blip r:embed="rId3"/>
          <a:stretch/>
        </p:blipFill>
        <p:spPr>
          <a:xfrm>
            <a:off x="24048720" y="2377440"/>
            <a:ext cx="7607520" cy="2651040"/>
          </a:xfrm>
          <a:prstGeom prst="rect">
            <a:avLst/>
          </a:prstGeom>
          <a:ln>
            <a:noFill/>
          </a:ln>
        </p:spPr>
      </p:pic>
      <p:pic>
        <p:nvPicPr>
          <p:cNvPr id="62" name="" descr=""/>
          <p:cNvPicPr/>
          <p:nvPr/>
        </p:nvPicPr>
        <p:blipFill>
          <a:blip r:embed="rId4"/>
          <a:stretch/>
        </p:blipFill>
        <p:spPr>
          <a:xfrm>
            <a:off x="12770640" y="13441680"/>
            <a:ext cx="9266040" cy="5211720"/>
          </a:xfrm>
          <a:prstGeom prst="rect">
            <a:avLst/>
          </a:prstGeom>
          <a:ln>
            <a:noFill/>
          </a:ln>
        </p:spPr>
      </p:pic>
      <p:pic>
        <p:nvPicPr>
          <p:cNvPr id="63" name="" descr=""/>
          <p:cNvPicPr/>
          <p:nvPr/>
        </p:nvPicPr>
        <p:blipFill>
          <a:blip r:embed="rId5"/>
          <a:stretch/>
        </p:blipFill>
        <p:spPr>
          <a:xfrm>
            <a:off x="22677120" y="13350240"/>
            <a:ext cx="7680600" cy="5577480"/>
          </a:xfrm>
          <a:prstGeom prst="rect">
            <a:avLst/>
          </a:prstGeom>
          <a:ln>
            <a:noFill/>
          </a:ln>
        </p:spPr>
      </p:pic>
      <p:pic>
        <p:nvPicPr>
          <p:cNvPr id="64" name="" descr=""/>
          <p:cNvPicPr/>
          <p:nvPr/>
        </p:nvPicPr>
        <p:blipFill>
          <a:blip r:embed="rId6"/>
          <a:stretch/>
        </p:blipFill>
        <p:spPr>
          <a:xfrm>
            <a:off x="2007360" y="13441680"/>
            <a:ext cx="8965080" cy="5684760"/>
          </a:xfrm>
          <a:prstGeom prst="rect">
            <a:avLst/>
          </a:prstGeom>
          <a:ln>
            <a:noFill/>
          </a:ln>
        </p:spPr>
      </p:pic>
      <p:pic>
        <p:nvPicPr>
          <p:cNvPr id="65" name="" descr=""/>
          <p:cNvPicPr/>
          <p:nvPr/>
        </p:nvPicPr>
        <p:blipFill>
          <a:blip r:embed="rId7"/>
          <a:stretch/>
        </p:blipFill>
        <p:spPr>
          <a:xfrm>
            <a:off x="12619080" y="23737320"/>
            <a:ext cx="9044640" cy="3511800"/>
          </a:xfrm>
          <a:prstGeom prst="rect">
            <a:avLst/>
          </a:prstGeom>
          <a:ln>
            <a:noFill/>
          </a:ln>
        </p:spPr>
      </p:pic>
      <p:pic>
        <p:nvPicPr>
          <p:cNvPr id="66" name="" descr=""/>
          <p:cNvPicPr/>
          <p:nvPr/>
        </p:nvPicPr>
        <p:blipFill>
          <a:blip r:embed="rId8"/>
          <a:stretch/>
        </p:blipFill>
        <p:spPr>
          <a:xfrm>
            <a:off x="11430000" y="32826960"/>
            <a:ext cx="20416320" cy="7851240"/>
          </a:xfrm>
          <a:prstGeom prst="rect">
            <a:avLst/>
          </a:prstGeom>
          <a:ln>
            <a:noFill/>
          </a:ln>
        </p:spPr>
      </p:pic>
    </p:spTree>
  </p:cSld>
  <p:transition spd="slow">
    <p:fade thruBlk="tru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164</TotalTime>
  <Application>LibreOffice/5.3.2.2$Windows_X86_64 LibreOffice_project/6cd4f1ef626f15116896b1d8e1398b56da0d0ee1</Application>
  <Words>233</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2017-11-27T13:53:22Z</dcterms:modified>
  <cp:revision>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15.0039</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