
<file path=[Content_Types].xml><?xml version="1.0" encoding="utf-8"?>
<Types xmlns="http://schemas.openxmlformats.org/package/2006/content-types">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9.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_rels/slide9.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9144000" cy="51435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0" name="PlaceHolder 5"/>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5" name="PlaceHolder 5"/>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37" name="PlaceHolder 7"/>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1" name="PlaceHolder 3"/>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2" name="PlaceHolder 4"/>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68" name="PlaceHolder 5"/>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3" name="PlaceHolder 5"/>
          <p:cNvSpPr>
            <a:spLocks noGrp="1"/>
          </p:cNvSpPr>
          <p:nvPr>
            <p:ph type="body"/>
          </p:nvPr>
        </p:nvSpPr>
        <p:spPr>
          <a:xfrm>
            <a:off x="6022080" y="276192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75" name="PlaceHolder 7"/>
          <p:cNvSpPr>
            <a:spLocks noGrp="1"/>
          </p:cNvSpPr>
          <p:nvPr>
            <p:ph type="body"/>
          </p:nvPr>
        </p:nvSpPr>
        <p:spPr>
          <a:xfrm>
            <a:off x="457200" y="2761920"/>
            <a:ext cx="26496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rIns="0" tIns="0" bIns="0" anchor="ctr"/>
          <a:p>
            <a:pPr algn="ctr"/>
            <a:endParaRPr b="0" lang="en-US"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3" name="PlaceHolder 3"/>
          <p:cNvSpPr>
            <a:spLocks noGrp="1"/>
          </p:cNvSpPr>
          <p:nvPr>
            <p:ph type="body"/>
          </p:nvPr>
        </p:nvSpPr>
        <p:spPr>
          <a:xfrm>
            <a:off x="457200" y="276192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4" name="PlaceHolder 4"/>
          <p:cNvSpPr>
            <a:spLocks noGrp="1"/>
          </p:cNvSpPr>
          <p:nvPr>
            <p:ph type="body"/>
          </p:nvPr>
        </p:nvSpPr>
        <p:spPr>
          <a:xfrm>
            <a:off x="4674240" y="1203480"/>
            <a:ext cx="401580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rIns="0" tIns="0" bIns="0" anchor="ctr"/>
          <a:p>
            <a:pPr algn="ctr"/>
            <a:endParaRPr b="0" lang="en-US" sz="4400" spc="-1" strike="noStrike">
              <a:solidFill>
                <a:srgbClr val="000000"/>
              </a:solidFill>
              <a:uFill>
                <a:solidFill>
                  <a:srgbClr val="ffffff"/>
                </a:solidFill>
              </a:uFill>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rIns="0" tIns="0" bIns="0">
            <a:normAutofit/>
          </a:bodyPr>
          <a:p>
            <a:endParaRPr b="0" lang="en-US"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1"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rIns="0" tIns="0" bIns="0" anchor="ctr"/>
          <a:p>
            <a:pPr algn="ctr"/>
            <a:r>
              <a:rPr b="0" lang="en-US" sz="4400" spc="-1" strike="noStrike">
                <a:solidFill>
                  <a:srgbClr val="000000"/>
                </a:solidFill>
                <a:uFill>
                  <a:solidFill>
                    <a:srgbClr val="ffffff"/>
                  </a:solidFill>
                </a:uFill>
                <a:latin typeface="Arial"/>
              </a:rPr>
              <a:t>Click to edit the title text format</a:t>
            </a:r>
            <a:endParaRPr b="0" lang="en-US"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solidFill>
                  <a:srgbClr val="000000"/>
                </a:solidFill>
                <a:uFill>
                  <a:solidFill>
                    <a:srgbClr val="ffffff"/>
                  </a:solidFill>
                </a:uFill>
                <a:latin typeface="Arial"/>
              </a:rPr>
              <a:t>Click to edit the outline text format</a:t>
            </a:r>
            <a:endParaRPr b="0" lang="en-US" sz="3200" spc="-1" strike="noStrike">
              <a:solidFill>
                <a:srgbClr val="000000"/>
              </a:solidFill>
              <a:uFill>
                <a:solidFill>
                  <a:srgbClr val="ffffff"/>
                </a:solidFill>
              </a:u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uFill>
                  <a:solidFill>
                    <a:srgbClr val="ffffff"/>
                  </a:solidFill>
                </a:uFill>
                <a:latin typeface="Arial"/>
              </a:rPr>
              <a:t>Second Outline Level</a:t>
            </a:r>
            <a:endParaRPr b="0" lang="en-US" sz="2800" spc="-1" strike="noStrike">
              <a:solidFill>
                <a:srgbClr val="000000"/>
              </a:solidFill>
              <a:uFill>
                <a:solidFill>
                  <a:srgbClr val="ffffff"/>
                </a:solidFill>
              </a:u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uFill>
                  <a:solidFill>
                    <a:srgbClr val="ffffff"/>
                  </a:solidFill>
                </a:uFill>
                <a:latin typeface="Arial"/>
              </a:rPr>
              <a:t>Third Outline Level</a:t>
            </a:r>
            <a:endParaRPr b="0" lang="en-US" sz="2400" spc="-1" strike="noStrike">
              <a:solidFill>
                <a:srgbClr val="000000"/>
              </a:solidFill>
              <a:uFill>
                <a:solidFill>
                  <a:srgbClr val="ffffff"/>
                </a:solidFill>
              </a:u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uFill>
                  <a:solidFill>
                    <a:srgbClr val="ffffff"/>
                  </a:solidFill>
                </a:uFill>
                <a:latin typeface="Arial"/>
              </a:rPr>
              <a:t>Fourth Outline Level</a:t>
            </a:r>
            <a:endParaRPr b="0" lang="en-US" sz="2000" spc="-1" strike="noStrike">
              <a:solidFill>
                <a:srgbClr val="000000"/>
              </a:solidFill>
              <a:uFill>
                <a:solidFill>
                  <a:srgbClr val="ffffff"/>
                </a:solidFill>
              </a:u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Fifth Outline Level</a:t>
            </a:r>
            <a:endParaRPr b="0" lang="en-US" sz="2000" spc="-1" strike="noStrike">
              <a:solidFill>
                <a:srgbClr val="000000"/>
              </a:solidFill>
              <a:uFill>
                <a:solidFill>
                  <a:srgbClr val="ffffff"/>
                </a:solidFill>
              </a:u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Sixth Outline Level</a:t>
            </a:r>
            <a:endParaRPr b="0" lang="en-US" sz="2000" spc="-1" strike="noStrike">
              <a:solidFill>
                <a:srgbClr val="000000"/>
              </a:solidFill>
              <a:uFill>
                <a:solidFill>
                  <a:srgbClr val="ffffff"/>
                </a:solidFill>
              </a:u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uFill>
                  <a:solidFill>
                    <a:srgbClr val="ffffff"/>
                  </a:solidFill>
                </a:uFill>
                <a:latin typeface="Arial"/>
              </a:rPr>
              <a:t>Seventh Outline Level</a:t>
            </a:r>
            <a:endParaRPr b="0" lang="en-US"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mailto:chrismolto@comcast.net" TargetMode="External"/><Relationship Id="rId2" Type="http://schemas.openxmlformats.org/officeDocument/2006/relationships/hyperlink" Target="mailto:magarr123@gmail.com" TargetMode="External"/><Relationship Id="rId3"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311760" y="744480"/>
            <a:ext cx="8519040" cy="2051280"/>
          </a:xfrm>
          <a:prstGeom prst="rect">
            <a:avLst/>
          </a:prstGeom>
          <a:noFill/>
          <a:ln>
            <a:noFill/>
          </a:ln>
        </p:spPr>
        <p:style>
          <a:lnRef idx="0"/>
          <a:fillRef idx="0"/>
          <a:effectRef idx="0"/>
          <a:fontRef idx="minor"/>
        </p:style>
        <p:txBody>
          <a:bodyPr lIns="90000" rIns="90000" tIns="91440" bIns="91440" anchor="b"/>
          <a:p>
            <a:pPr algn="ctr">
              <a:lnSpc>
                <a:spcPct val="100000"/>
              </a:lnSpc>
            </a:pPr>
            <a:r>
              <a:rPr b="0" lang="en-US" sz="5200" spc="-1" strike="noStrike">
                <a:solidFill>
                  <a:srgbClr val="000000"/>
                </a:solidFill>
                <a:uFill>
                  <a:solidFill>
                    <a:srgbClr val="ffffff"/>
                  </a:solidFill>
                </a:uFill>
                <a:latin typeface="Arial"/>
                <a:ea typeface="Arial"/>
              </a:rPr>
              <a:t>Microdata and Algorithms 1.0</a:t>
            </a:r>
            <a:endParaRPr b="0" lang="en-US" sz="5200" spc="-1" strike="noStrike">
              <a:solidFill>
                <a:srgbClr val="000000"/>
              </a:solidFill>
              <a:uFill>
                <a:solidFill>
                  <a:srgbClr val="ffffff"/>
                </a:solidFill>
              </a:uFill>
              <a:latin typeface="Arial"/>
            </a:endParaRPr>
          </a:p>
        </p:txBody>
      </p:sp>
      <p:sp>
        <p:nvSpPr>
          <p:cNvPr id="77" name="CustomShape 2"/>
          <p:cNvSpPr/>
          <p:nvPr/>
        </p:nvSpPr>
        <p:spPr>
          <a:xfrm>
            <a:off x="311760" y="2834280"/>
            <a:ext cx="8519040" cy="791280"/>
          </a:xfrm>
          <a:prstGeom prst="rect">
            <a:avLst/>
          </a:prstGeom>
          <a:noFill/>
          <a:ln>
            <a:noFill/>
          </a:ln>
        </p:spPr>
        <p:style>
          <a:lnRef idx="0"/>
          <a:fillRef idx="0"/>
          <a:effectRef idx="0"/>
          <a:fontRef idx="minor"/>
        </p:style>
        <p:txBody>
          <a:bodyPr lIns="90000" rIns="90000" tIns="91440" bIns="91440"/>
          <a:p>
            <a:pPr algn="ctr">
              <a:lnSpc>
                <a:spcPct val="100000"/>
              </a:lnSpc>
            </a:pPr>
            <a:r>
              <a:rPr b="0" lang="en-US" sz="2800" spc="-1" strike="noStrike">
                <a:solidFill>
                  <a:srgbClr val="595959"/>
                </a:solidFill>
                <a:uFill>
                  <a:solidFill>
                    <a:srgbClr val="ffffff"/>
                  </a:solidFill>
                </a:uFill>
                <a:latin typeface="Arial"/>
                <a:ea typeface="Arial"/>
              </a:rPr>
              <a:t>CIS 4911 Fall 2017 Senior Project</a:t>
            </a:r>
            <a:endParaRPr b="0" lang="en-US" sz="2800" spc="-1" strike="noStrike">
              <a:solidFill>
                <a:srgbClr val="000000"/>
              </a:solidFill>
              <a:uFill>
                <a:solidFill>
                  <a:srgbClr val="ffffff"/>
                </a:solidFill>
              </a:uFill>
              <a:latin typeface="Arial"/>
            </a:endParaRPr>
          </a:p>
          <a:p>
            <a:pPr algn="ctr">
              <a:lnSpc>
                <a:spcPct val="100000"/>
              </a:lnSpc>
            </a:pPr>
            <a:r>
              <a:rPr b="0" lang="en-US" sz="2800" spc="-1" strike="noStrike">
                <a:solidFill>
                  <a:srgbClr val="595959"/>
                </a:solidFill>
                <a:uFill>
                  <a:solidFill>
                    <a:srgbClr val="ffffff"/>
                  </a:solidFill>
                </a:uFill>
                <a:latin typeface="Arial"/>
                <a:ea typeface="Arial"/>
              </a:rPr>
              <a:t>Michael Garrett</a:t>
            </a:r>
            <a:endParaRPr b="0" lang="en-US" sz="2800" spc="-1" strike="noStrike">
              <a:solidFill>
                <a:srgbClr val="000000"/>
              </a:solidFill>
              <a:uFill>
                <a:solidFill>
                  <a:srgbClr val="ffffff"/>
                </a:solidFill>
              </a:uFill>
              <a:latin typeface="Arial"/>
            </a:endParaRPr>
          </a:p>
          <a:p>
            <a:pPr algn="ctr">
              <a:lnSpc>
                <a:spcPct val="100000"/>
              </a:lnSpc>
            </a:pPr>
            <a:r>
              <a:rPr b="0" lang="en-US" sz="2800" spc="-1" strike="noStrike">
                <a:solidFill>
                  <a:srgbClr val="595959"/>
                </a:solidFill>
                <a:uFill>
                  <a:solidFill>
                    <a:srgbClr val="ffffff"/>
                  </a:solidFill>
                </a:uFill>
                <a:latin typeface="Arial"/>
                <a:ea typeface="Arial"/>
              </a:rPr>
              <a:t>Christian Molto</a:t>
            </a:r>
            <a:endParaRPr b="0" lang="en-US" sz="2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311760" y="444960"/>
            <a:ext cx="8519040" cy="57132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Summary</a:t>
            </a:r>
            <a:endParaRPr b="0" lang="en-US" sz="2800" spc="-1" strike="noStrike">
              <a:solidFill>
                <a:srgbClr val="000000"/>
              </a:solidFill>
              <a:uFill>
                <a:solidFill>
                  <a:srgbClr val="ffffff"/>
                </a:solidFill>
              </a:uFill>
              <a:latin typeface="Arial"/>
            </a:endParaRPr>
          </a:p>
        </p:txBody>
      </p:sp>
      <p:sp>
        <p:nvSpPr>
          <p:cNvPr id="100" name="CustomShape 2"/>
          <p:cNvSpPr/>
          <p:nvPr/>
        </p:nvSpPr>
        <p:spPr>
          <a:xfrm>
            <a:off x="311760" y="1152360"/>
            <a:ext cx="8519040" cy="3414960"/>
          </a:xfrm>
          <a:prstGeom prst="rect">
            <a:avLst/>
          </a:prstGeom>
          <a:noFill/>
          <a:ln>
            <a:noFill/>
          </a:ln>
        </p:spPr>
        <p:style>
          <a:lnRef idx="0"/>
          <a:fillRef idx="0"/>
          <a:effectRef idx="0"/>
          <a:fontRef idx="minor"/>
        </p:style>
        <p:txBody>
          <a:bodyPr lIns="90000" rIns="90000" tIns="91440" bIns="91440"/>
          <a:p>
            <a:pPr marL="457200" indent="-341640">
              <a:lnSpc>
                <a:spcPct val="100000"/>
              </a:lnSpc>
              <a:buClr>
                <a:srgbClr val="595959"/>
              </a:buClr>
              <a:buFont typeface="Wingdings" charset="2"/>
              <a:buChar char=""/>
            </a:pPr>
            <a:r>
              <a:rPr b="0" lang="en-US" sz="1800" spc="-1" strike="noStrike">
                <a:solidFill>
                  <a:srgbClr val="595959"/>
                </a:solidFill>
                <a:uFill>
                  <a:solidFill>
                    <a:srgbClr val="ffffff"/>
                  </a:solidFill>
                </a:uFill>
                <a:latin typeface="Arial"/>
                <a:ea typeface="Arial"/>
              </a:rPr>
              <a:t>The team created a more user friendly program for querying purposes with features for biology department and handles large datasets.</a:t>
            </a:r>
            <a:endParaRPr b="0" lang="en-US" sz="1800" spc="-1" strike="noStrike">
              <a:solidFill>
                <a:srgbClr val="000000"/>
              </a:solidFill>
              <a:uFill>
                <a:solidFill>
                  <a:srgbClr val="ffffff"/>
                </a:solidFill>
              </a:uFill>
              <a:latin typeface="Arial"/>
            </a:endParaRPr>
          </a:p>
          <a:p>
            <a:pPr marL="457200" indent="-341640">
              <a:lnSpc>
                <a:spcPct val="100000"/>
              </a:lnSpc>
              <a:buClr>
                <a:srgbClr val="595959"/>
              </a:buClr>
              <a:buFont typeface="Wingdings" charset="2"/>
              <a:buChar char=""/>
            </a:pPr>
            <a:r>
              <a:rPr b="0" lang="en-US" sz="1800" spc="-1" strike="noStrike">
                <a:solidFill>
                  <a:srgbClr val="595959"/>
                </a:solidFill>
                <a:uFill>
                  <a:solidFill>
                    <a:srgbClr val="ffffff"/>
                  </a:solidFill>
                </a:uFill>
                <a:latin typeface="Arial"/>
                <a:ea typeface="Arial"/>
              </a:rPr>
              <a:t>Christian Molto: </a:t>
            </a:r>
            <a:r>
              <a:rPr b="0" lang="en-US" sz="1800" spc="-1" strike="noStrike" u="sng">
                <a:solidFill>
                  <a:srgbClr val="0000ff"/>
                </a:solidFill>
                <a:uFill>
                  <a:solidFill>
                    <a:srgbClr val="ffffff"/>
                  </a:solidFill>
                </a:uFill>
                <a:latin typeface="Arial"/>
                <a:ea typeface="Arial"/>
                <a:hlinkClick r:id="rId1"/>
              </a:rPr>
              <a:t>chrismolto@comcast.net</a:t>
            </a:r>
            <a:endParaRPr b="0" lang="en-US" sz="1800" spc="-1" strike="noStrike">
              <a:solidFill>
                <a:srgbClr val="000000"/>
              </a:solidFill>
              <a:uFill>
                <a:solidFill>
                  <a:srgbClr val="ffffff"/>
                </a:solidFill>
              </a:uFill>
              <a:latin typeface="Arial"/>
            </a:endParaRPr>
          </a:p>
          <a:p>
            <a:pPr marL="457200" indent="-341640">
              <a:lnSpc>
                <a:spcPct val="100000"/>
              </a:lnSpc>
              <a:buClr>
                <a:srgbClr val="595959"/>
              </a:buClr>
              <a:buFont typeface="Wingdings" charset="2"/>
              <a:buChar char=""/>
            </a:pPr>
            <a:r>
              <a:rPr b="0" lang="en-US" sz="1800" spc="-1" strike="noStrike">
                <a:solidFill>
                  <a:srgbClr val="595959"/>
                </a:solidFill>
                <a:uFill>
                  <a:solidFill>
                    <a:srgbClr val="ffffff"/>
                  </a:solidFill>
                </a:uFill>
                <a:latin typeface="Arial"/>
                <a:ea typeface="Arial"/>
              </a:rPr>
              <a:t>Michael Garrett: </a:t>
            </a:r>
            <a:r>
              <a:rPr b="0" lang="en-US" sz="1800" spc="-1" strike="noStrike" u="sng">
                <a:solidFill>
                  <a:srgbClr val="0000ff"/>
                </a:solidFill>
                <a:uFill>
                  <a:solidFill>
                    <a:srgbClr val="ffffff"/>
                  </a:solidFill>
                </a:uFill>
                <a:latin typeface="Arial"/>
                <a:ea typeface="Arial"/>
                <a:hlinkClick r:id="rId2"/>
              </a:rPr>
              <a:t>magarr123@gmail.com</a:t>
            </a:r>
            <a:endParaRPr b="0" lang="en-US" sz="1800" spc="-1" strike="noStrike">
              <a:solidFill>
                <a:srgbClr val="000000"/>
              </a:solidFill>
              <a:uFill>
                <a:solidFill>
                  <a:srgbClr val="ffffff"/>
                </a:solidFill>
              </a:uFill>
              <a:latin typeface="Arial"/>
            </a:endParaRPr>
          </a:p>
          <a:p>
            <a:pPr marL="457200" indent="-341640">
              <a:lnSpc>
                <a:spcPct val="100000"/>
              </a:lnSpc>
              <a:buClr>
                <a:srgbClr val="595959"/>
              </a:buClr>
              <a:buFont typeface="Wingdings" charset="2"/>
              <a:buChar char=""/>
            </a:pPr>
            <a:r>
              <a:rPr b="0" lang="en-US" sz="1800" spc="-1" strike="noStrike">
                <a:solidFill>
                  <a:srgbClr val="595959"/>
                </a:solidFill>
                <a:uFill>
                  <a:solidFill>
                    <a:srgbClr val="ffffff"/>
                  </a:solidFill>
                </a:uFill>
                <a:latin typeface="Arial"/>
                <a:ea typeface="Arial"/>
              </a:rPr>
              <a:t>Questions?</a:t>
            </a:r>
            <a:endParaRPr b="0" lang="en-US" sz="1800" spc="-1" strike="noStrike">
              <a:solidFill>
                <a:srgbClr val="000000"/>
              </a:solidFill>
              <a:uFill>
                <a:solidFill>
                  <a:srgbClr val="ffffff"/>
                </a:solidFill>
              </a:uFill>
              <a:latin typeface="Arial"/>
            </a:endParaRPr>
          </a:p>
          <a:p>
            <a:pPr marL="457200" indent="-341640">
              <a:lnSpc>
                <a:spcPct val="100000"/>
              </a:lnSpc>
              <a:spcAft>
                <a:spcPts val="1599"/>
              </a:spcAft>
              <a:buClr>
                <a:srgbClr val="595959"/>
              </a:buClr>
              <a:buFont typeface="Wingdings" charset="2"/>
              <a:buChar char=""/>
            </a:pPr>
            <a:r>
              <a:rPr b="0" lang="en-US" sz="1800" spc="-1" strike="noStrike">
                <a:solidFill>
                  <a:srgbClr val="595959"/>
                </a:solidFill>
                <a:uFill>
                  <a:solidFill>
                    <a:srgbClr val="ffffff"/>
                  </a:solidFill>
                </a:uFill>
                <a:latin typeface="Arial"/>
                <a:ea typeface="Arial"/>
              </a:rPr>
              <a:t>Thank you!</a:t>
            </a:r>
            <a:endParaRPr b="0" lang="en-US" sz="1800" spc="-1" strike="noStrike">
              <a:solidFill>
                <a:srgbClr val="000000"/>
              </a:solidFill>
              <a:uFill>
                <a:solidFill>
                  <a:srgbClr val="ffffff"/>
                </a:solidFill>
              </a:uFill>
              <a:latin typeface="Arial"/>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311760" y="444960"/>
            <a:ext cx="8519040" cy="57132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Project Motivation</a:t>
            </a:r>
            <a:endParaRPr b="0" lang="en-US" sz="2800" spc="-1" strike="noStrike">
              <a:solidFill>
                <a:srgbClr val="000000"/>
              </a:solidFill>
              <a:uFill>
                <a:solidFill>
                  <a:srgbClr val="ffffff"/>
                </a:solidFill>
              </a:uFill>
              <a:latin typeface="Arial"/>
            </a:endParaRPr>
          </a:p>
        </p:txBody>
      </p:sp>
      <p:sp>
        <p:nvSpPr>
          <p:cNvPr id="79" name="CustomShape 2"/>
          <p:cNvSpPr/>
          <p:nvPr/>
        </p:nvSpPr>
        <p:spPr>
          <a:xfrm>
            <a:off x="311760" y="1152360"/>
            <a:ext cx="8519040" cy="3842640"/>
          </a:xfrm>
          <a:prstGeom prst="rect">
            <a:avLst/>
          </a:prstGeom>
          <a:noFill/>
          <a:ln>
            <a:noFill/>
          </a:ln>
        </p:spPr>
        <p:style>
          <a:lnRef idx="0"/>
          <a:fillRef idx="0"/>
          <a:effectRef idx="0"/>
          <a:fontRef idx="minor"/>
        </p:style>
        <p:txBody>
          <a:bodyPr lIns="90000" rIns="90000" tIns="91440" bIns="91440"/>
          <a:p>
            <a:pPr>
              <a:lnSpc>
                <a:spcPct val="115000"/>
              </a:lnSpc>
              <a:spcAft>
                <a:spcPts val="1599"/>
              </a:spcAft>
            </a:pPr>
            <a:r>
              <a:rPr b="0" lang="en-US" sz="1400" spc="-1" strike="noStrike">
                <a:solidFill>
                  <a:srgbClr val="595959"/>
                </a:solidFill>
                <a:uFill>
                  <a:solidFill>
                    <a:srgbClr val="ffffff"/>
                  </a:solidFill>
                </a:uFill>
                <a:latin typeface="Arial"/>
                <a:ea typeface="Arial"/>
              </a:rPr>
              <a:t>-DNA microarrays or biochips are probes containing user-specified DNA sequences sent into biological samples. The probes emit light upon pairing with a corresponding DNA sequence in the sample the probe is sent to.</a:t>
            </a:r>
            <a:endParaRPr b="0" lang="en-US" sz="1400" spc="-1" strike="noStrike">
              <a:solidFill>
                <a:srgbClr val="000000"/>
              </a:solidFill>
              <a:uFill>
                <a:solidFill>
                  <a:srgbClr val="ffffff"/>
                </a:solidFill>
              </a:uFill>
              <a:latin typeface="Arial"/>
            </a:endParaRPr>
          </a:p>
          <a:p>
            <a:pPr>
              <a:lnSpc>
                <a:spcPct val="115000"/>
              </a:lnSpc>
              <a:spcAft>
                <a:spcPts val="1599"/>
              </a:spcAft>
            </a:pPr>
            <a:r>
              <a:rPr b="0" lang="en-US" sz="1400" spc="-1" strike="noStrike">
                <a:solidFill>
                  <a:srgbClr val="595959"/>
                </a:solidFill>
                <a:uFill>
                  <a:solidFill>
                    <a:srgbClr val="ffffff"/>
                  </a:solidFill>
                </a:uFill>
                <a:latin typeface="Arial"/>
                <a:ea typeface="Arial"/>
              </a:rPr>
              <a:t>-Analysis of the data on these chips can reveal many things, but there is no standard microarray data format. So computer experts are often called upon to build DNA chip analysis systems, which is the role we played in this project.</a:t>
            </a:r>
            <a:endParaRPr b="0" lang="en-US" sz="1400" spc="-1" strike="noStrike">
              <a:solidFill>
                <a:srgbClr val="000000"/>
              </a:solidFill>
              <a:uFill>
                <a:solidFill>
                  <a:srgbClr val="ffffff"/>
                </a:solidFill>
              </a:uFill>
              <a:latin typeface="Arial"/>
            </a:endParaRPr>
          </a:p>
          <a:p>
            <a:pPr>
              <a:lnSpc>
                <a:spcPct val="115000"/>
              </a:lnSpc>
              <a:spcAft>
                <a:spcPts val="1599"/>
              </a:spcAft>
            </a:pPr>
            <a:r>
              <a:rPr b="0" lang="en-US" sz="1400" spc="-1" strike="noStrike">
                <a:solidFill>
                  <a:srgbClr val="595959"/>
                </a:solidFill>
                <a:uFill>
                  <a:solidFill>
                    <a:srgbClr val="ffffff"/>
                  </a:solidFill>
                </a:uFill>
                <a:latin typeface="Arial"/>
                <a:ea typeface="Arial"/>
              </a:rPr>
              <a:t>-Our product is a preprocessing data filter that allows the user to search for specific keywords and exclude empty data points, among other things.</a:t>
            </a:r>
            <a:endParaRPr b="0" lang="en-US" sz="14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311760" y="444960"/>
            <a:ext cx="8519040" cy="57132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Application: laurel wilt disease</a:t>
            </a:r>
            <a:endParaRPr b="0" lang="en-US" sz="2800" spc="-1" strike="noStrike">
              <a:solidFill>
                <a:srgbClr val="000000"/>
              </a:solidFill>
              <a:uFill>
                <a:solidFill>
                  <a:srgbClr val="ffffff"/>
                </a:solidFill>
              </a:uFill>
              <a:latin typeface="Arial"/>
            </a:endParaRPr>
          </a:p>
        </p:txBody>
      </p:sp>
      <p:sp>
        <p:nvSpPr>
          <p:cNvPr id="81" name="CustomShape 2"/>
          <p:cNvSpPr/>
          <p:nvPr/>
        </p:nvSpPr>
        <p:spPr>
          <a:xfrm>
            <a:off x="311760" y="1152360"/>
            <a:ext cx="8519040" cy="380844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400" spc="-1" strike="noStrike">
                <a:solidFill>
                  <a:srgbClr val="595959"/>
                </a:solidFill>
                <a:uFill>
                  <a:solidFill>
                    <a:srgbClr val="ffffff"/>
                  </a:solidFill>
                </a:uFill>
                <a:latin typeface="Arial"/>
                <a:ea typeface="Arial"/>
              </a:rPr>
              <a:t>-This disease puts the multi-billion dollar avocado</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industry in the Americas at risk.</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-It also affects all members of the laurel family, with</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a 98% fatality rate.</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-The fungus that spreads the disease, </a:t>
            </a:r>
            <a:r>
              <a:rPr b="0" i="1" lang="en-US" sz="1400" spc="-1" strike="noStrike">
                <a:solidFill>
                  <a:srgbClr val="666666"/>
                </a:solidFill>
                <a:uFill>
                  <a:solidFill>
                    <a:srgbClr val="ffffff"/>
                  </a:solidFill>
                </a:uFill>
                <a:latin typeface="Arial"/>
                <a:ea typeface="Arial"/>
              </a:rPr>
              <a:t>Raffaelea</a:t>
            </a:r>
            <a:endParaRPr b="0" lang="en-US" sz="1400" spc="-1" strike="noStrike">
              <a:solidFill>
                <a:srgbClr val="000000"/>
              </a:solidFill>
              <a:uFill>
                <a:solidFill>
                  <a:srgbClr val="ffffff"/>
                </a:solidFill>
              </a:uFill>
              <a:latin typeface="Arial"/>
            </a:endParaRPr>
          </a:p>
          <a:p>
            <a:pPr>
              <a:lnSpc>
                <a:spcPct val="100000"/>
              </a:lnSpc>
              <a:spcAft>
                <a:spcPts val="1599"/>
              </a:spcAft>
            </a:pPr>
            <a:r>
              <a:rPr b="0" i="1" lang="en-US" sz="1400" spc="-1" strike="noStrike">
                <a:solidFill>
                  <a:srgbClr val="666666"/>
                </a:solidFill>
                <a:uFill>
                  <a:solidFill>
                    <a:srgbClr val="ffffff"/>
                  </a:solidFill>
                </a:uFill>
                <a:latin typeface="Arial"/>
                <a:ea typeface="Arial"/>
              </a:rPr>
              <a:t>lauricola, </a:t>
            </a:r>
            <a:r>
              <a:rPr b="0" lang="en-US" sz="1400" spc="-1" strike="noStrike">
                <a:solidFill>
                  <a:srgbClr val="666666"/>
                </a:solidFill>
                <a:uFill>
                  <a:solidFill>
                    <a:srgbClr val="ffffff"/>
                  </a:solidFill>
                </a:uFill>
                <a:latin typeface="Arial"/>
                <a:ea typeface="Arial"/>
              </a:rPr>
              <a:t>can be removed with fungicide.</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666666"/>
                </a:solidFill>
                <a:uFill>
                  <a:solidFill>
                    <a:srgbClr val="ffffff"/>
                  </a:solidFill>
                </a:uFill>
                <a:latin typeface="Arial"/>
                <a:ea typeface="Arial"/>
              </a:rPr>
              <a:t>-Our project will be used to locate genes in</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666666"/>
                </a:solidFill>
                <a:uFill>
                  <a:solidFill>
                    <a:srgbClr val="ffffff"/>
                  </a:solidFill>
                </a:uFill>
                <a:latin typeface="Arial"/>
                <a:ea typeface="Arial"/>
              </a:rPr>
              <a:t>biological agents to make such a fungicide.</a:t>
            </a:r>
            <a:endParaRPr b="0" lang="en-US" sz="1400" spc="-1" strike="noStrike">
              <a:solidFill>
                <a:srgbClr val="000000"/>
              </a:solidFill>
              <a:uFill>
                <a:solidFill>
                  <a:srgbClr val="ffffff"/>
                </a:solidFill>
              </a:uFill>
              <a:latin typeface="Arial"/>
            </a:endParaRPr>
          </a:p>
        </p:txBody>
      </p:sp>
      <p:pic>
        <p:nvPicPr>
          <p:cNvPr id="82" name="Shape 102" descr=""/>
          <p:cNvPicPr/>
          <p:nvPr/>
        </p:nvPicPr>
        <p:blipFill>
          <a:blip r:embed="rId1"/>
          <a:stretch/>
        </p:blipFill>
        <p:spPr>
          <a:xfrm>
            <a:off x="4510800" y="1152360"/>
            <a:ext cx="4320360" cy="32760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311760" y="444960"/>
            <a:ext cx="8519040" cy="57132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Application: cadaver time of death</a:t>
            </a:r>
            <a:endParaRPr b="0" lang="en-US" sz="2800" spc="-1" strike="noStrike">
              <a:solidFill>
                <a:srgbClr val="000000"/>
              </a:solidFill>
              <a:uFill>
                <a:solidFill>
                  <a:srgbClr val="ffffff"/>
                </a:solidFill>
              </a:uFill>
              <a:latin typeface="Arial"/>
            </a:endParaRPr>
          </a:p>
        </p:txBody>
      </p:sp>
      <p:sp>
        <p:nvSpPr>
          <p:cNvPr id="84" name="CustomShape 2"/>
          <p:cNvSpPr/>
          <p:nvPr/>
        </p:nvSpPr>
        <p:spPr>
          <a:xfrm>
            <a:off x="311760" y="1152360"/>
            <a:ext cx="8519040" cy="341496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400" spc="-1" strike="noStrike">
                <a:solidFill>
                  <a:srgbClr val="595959"/>
                </a:solidFill>
                <a:uFill>
                  <a:solidFill>
                    <a:srgbClr val="ffffff"/>
                  </a:solidFill>
                </a:uFill>
                <a:latin typeface="Arial"/>
                <a:ea typeface="Arial"/>
              </a:rPr>
              <a:t>-Our project is being used to locate genes that can be used as markers to determine how much time has passed since a human individual’s demise. </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-Measured at a series of time intervals taken from a set of human cadavers, the genetic intensities at different stages of the natural decay process may indicate a pattern consistent across all human cadavers.</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-If such a pattern exists, samples taken from a dead individual can tell what part of the decay process their corpse was at when the sample was taken.</a:t>
            </a:r>
            <a:endParaRPr b="0" lang="en-US" sz="14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311760" y="444960"/>
            <a:ext cx="8519040" cy="57132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Code Architecture</a:t>
            </a:r>
            <a:endParaRPr b="0" lang="en-US" sz="2800" spc="-1" strike="noStrike">
              <a:solidFill>
                <a:srgbClr val="000000"/>
              </a:solidFill>
              <a:uFill>
                <a:solidFill>
                  <a:srgbClr val="ffffff"/>
                </a:solidFill>
              </a:uFill>
              <a:latin typeface="Arial"/>
            </a:endParaRPr>
          </a:p>
        </p:txBody>
      </p:sp>
      <p:sp>
        <p:nvSpPr>
          <p:cNvPr id="86" name="CustomShape 2"/>
          <p:cNvSpPr/>
          <p:nvPr/>
        </p:nvSpPr>
        <p:spPr>
          <a:xfrm>
            <a:off x="311760" y="1152360"/>
            <a:ext cx="8519040" cy="341496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400" spc="-1" strike="noStrike">
                <a:solidFill>
                  <a:srgbClr val="595959"/>
                </a:solidFill>
                <a:uFill>
                  <a:solidFill>
                    <a:srgbClr val="ffffff"/>
                  </a:solidFill>
                </a:uFill>
                <a:latin typeface="Arial"/>
                <a:ea typeface="Arial"/>
              </a:rPr>
              <a:t>-Our software prioritizes performance over modularity and forgoes traditional objects and classes in favor of more efficient data structures such as arrays and hashmaps.</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-Because of this, there are few diagrams to describe the architecture, and those that exist have a low degree of complexity.</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-Performance:</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Typical Input File: 98205 records, with 7 categories (string) and 12 data points (long) per record</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Time to create output file: &lt;3 seconds</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Large Input File: 98205 records, with 7 categories (string) and 204 data points (long) per record</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Time to create output file: 10-30 seconds</a:t>
            </a:r>
            <a:endParaRPr b="0" lang="en-US" sz="14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274320" y="-91440"/>
            <a:ext cx="8519040" cy="36504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Main Code Algorithm</a:t>
            </a:r>
            <a:endParaRPr b="0" lang="en-US" sz="2800" spc="-1" strike="noStrike">
              <a:solidFill>
                <a:srgbClr val="000000"/>
              </a:solidFill>
              <a:uFill>
                <a:solidFill>
                  <a:srgbClr val="ffffff"/>
                </a:solidFill>
              </a:uFill>
              <a:latin typeface="Arial"/>
            </a:endParaRPr>
          </a:p>
        </p:txBody>
      </p:sp>
      <p:sp>
        <p:nvSpPr>
          <p:cNvPr id="88" name="CustomShape 2"/>
          <p:cNvSpPr/>
          <p:nvPr/>
        </p:nvSpPr>
        <p:spPr>
          <a:xfrm>
            <a:off x="311760" y="1152360"/>
            <a:ext cx="8519040" cy="3414960"/>
          </a:xfrm>
          <a:prstGeom prst="rect">
            <a:avLst/>
          </a:prstGeom>
          <a:noFill/>
          <a:ln>
            <a:noFill/>
          </a:ln>
        </p:spPr>
        <p:style>
          <a:lnRef idx="0"/>
          <a:fillRef idx="0"/>
          <a:effectRef idx="0"/>
          <a:fontRef idx="minor"/>
        </p:style>
      </p:sp>
      <p:pic>
        <p:nvPicPr>
          <p:cNvPr id="89" name="" descr=""/>
          <p:cNvPicPr/>
          <p:nvPr/>
        </p:nvPicPr>
        <p:blipFill>
          <a:blip r:embed="rId1"/>
          <a:stretch/>
        </p:blipFill>
        <p:spPr>
          <a:xfrm>
            <a:off x="903600" y="486720"/>
            <a:ext cx="6685200" cy="466524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CustomShape 1"/>
          <p:cNvSpPr/>
          <p:nvPr/>
        </p:nvSpPr>
        <p:spPr>
          <a:xfrm>
            <a:off x="311760" y="444960"/>
            <a:ext cx="8519040" cy="57132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Input/Output file</a:t>
            </a:r>
            <a:endParaRPr b="0" lang="en-US" sz="2800" spc="-1" strike="noStrike">
              <a:solidFill>
                <a:srgbClr val="000000"/>
              </a:solidFill>
              <a:uFill>
                <a:solidFill>
                  <a:srgbClr val="ffffff"/>
                </a:solidFill>
              </a:uFill>
              <a:latin typeface="Arial"/>
            </a:endParaRPr>
          </a:p>
        </p:txBody>
      </p:sp>
      <p:sp>
        <p:nvSpPr>
          <p:cNvPr id="91" name="CustomShape 2"/>
          <p:cNvSpPr/>
          <p:nvPr/>
        </p:nvSpPr>
        <p:spPr>
          <a:xfrm>
            <a:off x="311760" y="1152360"/>
            <a:ext cx="8519040" cy="385344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400" spc="-1" strike="noStrike">
                <a:solidFill>
                  <a:srgbClr val="595959"/>
                </a:solidFill>
                <a:uFill>
                  <a:solidFill>
                    <a:srgbClr val="ffffff"/>
                  </a:solidFill>
                </a:uFill>
                <a:latin typeface="Arial"/>
                <a:ea typeface="Arial"/>
              </a:rPr>
              <a:t> </a:t>
            </a:r>
            <a:r>
              <a:rPr b="0" lang="en-US" sz="1400" spc="-1" strike="noStrike">
                <a:solidFill>
                  <a:srgbClr val="595959"/>
                </a:solidFill>
                <a:uFill>
                  <a:solidFill>
                    <a:srgbClr val="ffffff"/>
                  </a:solidFill>
                </a:uFill>
                <a:latin typeface="Arial"/>
                <a:ea typeface="Arial"/>
              </a:rPr>
              <a:t>-The input and output files follow the same format: A</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single csv file beginning with a series of categorical</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headers, then the names of each new set of data values</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belonging to one biological sample marked with “#”,</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followed by the data.</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-It is possible for there to be &gt;100000 records, each having several categories and hundreds of data values.</a:t>
            </a:r>
            <a:endParaRPr b="0" lang="en-US" sz="1400" spc="-1" strike="noStrike">
              <a:solidFill>
                <a:srgbClr val="000000"/>
              </a:solidFill>
              <a:uFill>
                <a:solidFill>
                  <a:srgbClr val="ffffff"/>
                </a:solidFill>
              </a:uFill>
              <a:latin typeface="Arial"/>
            </a:endParaRPr>
          </a:p>
          <a:p>
            <a:pPr>
              <a:lnSpc>
                <a:spcPct val="100000"/>
              </a:lnSpc>
              <a:spcAft>
                <a:spcPts val="1599"/>
              </a:spcAft>
            </a:pP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-Example header:</a:t>
            </a:r>
            <a:endParaRPr b="0" lang="en-US" sz="1400" spc="-1" strike="noStrike">
              <a:solidFill>
                <a:srgbClr val="000000"/>
              </a:solidFill>
              <a:uFill>
                <a:solidFill>
                  <a:srgbClr val="ffffff"/>
                </a:solidFill>
              </a:uFill>
              <a:latin typeface="Arial"/>
            </a:endParaRPr>
          </a:p>
        </p:txBody>
      </p:sp>
      <p:pic>
        <p:nvPicPr>
          <p:cNvPr id="92" name="Shape 94" descr=""/>
          <p:cNvPicPr/>
          <p:nvPr/>
        </p:nvPicPr>
        <p:blipFill>
          <a:blip r:embed="rId1"/>
          <a:stretch/>
        </p:blipFill>
        <p:spPr>
          <a:xfrm>
            <a:off x="4851000" y="1344960"/>
            <a:ext cx="3980160" cy="1846440"/>
          </a:xfrm>
          <a:prstGeom prst="rect">
            <a:avLst/>
          </a:prstGeom>
          <a:ln>
            <a:noFill/>
          </a:ln>
        </p:spPr>
      </p:pic>
      <p:pic>
        <p:nvPicPr>
          <p:cNvPr id="93" name="Shape 95" descr=""/>
          <p:cNvPicPr/>
          <p:nvPr/>
        </p:nvPicPr>
        <p:blipFill>
          <a:blip r:embed="rId2"/>
          <a:stretch/>
        </p:blipFill>
        <p:spPr>
          <a:xfrm>
            <a:off x="1042920" y="4854960"/>
            <a:ext cx="7056720" cy="150840"/>
          </a:xfrm>
          <a:prstGeom prst="rect">
            <a:avLst/>
          </a:prstGeom>
          <a:ln>
            <a:noFill/>
          </a:ln>
        </p:spPr>
      </p:pic>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311760" y="444960"/>
            <a:ext cx="8519040" cy="57132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User Interface</a:t>
            </a:r>
            <a:endParaRPr b="0" lang="en-US" sz="2800" spc="-1" strike="noStrike">
              <a:solidFill>
                <a:srgbClr val="000000"/>
              </a:solidFill>
              <a:uFill>
                <a:solidFill>
                  <a:srgbClr val="ffffff"/>
                </a:solidFill>
              </a:uFill>
              <a:latin typeface="Arial"/>
            </a:endParaRPr>
          </a:p>
        </p:txBody>
      </p:sp>
      <p:sp>
        <p:nvSpPr>
          <p:cNvPr id="95" name="CustomShape 2"/>
          <p:cNvSpPr/>
          <p:nvPr/>
        </p:nvSpPr>
        <p:spPr>
          <a:xfrm>
            <a:off x="311760" y="1152360"/>
            <a:ext cx="8519040" cy="3414960"/>
          </a:xfrm>
          <a:prstGeom prst="rect">
            <a:avLst/>
          </a:prstGeom>
          <a:noFill/>
          <a:ln>
            <a:noFill/>
          </a:ln>
        </p:spPr>
        <p:style>
          <a:lnRef idx="0"/>
          <a:fillRef idx="0"/>
          <a:effectRef idx="0"/>
          <a:fontRef idx="minor"/>
        </p:style>
      </p:sp>
      <p:pic>
        <p:nvPicPr>
          <p:cNvPr id="96" name="" descr=""/>
          <p:cNvPicPr/>
          <p:nvPr/>
        </p:nvPicPr>
        <p:blipFill>
          <a:blip r:embed="rId1"/>
          <a:stretch/>
        </p:blipFill>
        <p:spPr>
          <a:xfrm>
            <a:off x="597600" y="1066680"/>
            <a:ext cx="8001360" cy="3028320"/>
          </a:xfrm>
          <a:prstGeom prst="rect">
            <a:avLst/>
          </a:prstGeom>
          <a:ln>
            <a:noFill/>
          </a:ln>
        </p:spPr>
      </p:pic>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311760" y="444960"/>
            <a:ext cx="8519040" cy="571320"/>
          </a:xfrm>
          <a:prstGeom prst="rect">
            <a:avLst/>
          </a:prstGeom>
          <a:noFill/>
          <a:ln>
            <a:noFill/>
          </a:ln>
        </p:spPr>
        <p:style>
          <a:lnRef idx="0"/>
          <a:fillRef idx="0"/>
          <a:effectRef idx="0"/>
          <a:fontRef idx="minor"/>
        </p:style>
        <p:txBody>
          <a:bodyPr lIns="90000" rIns="90000" tIns="91440" bIns="91440"/>
          <a:p>
            <a:pPr>
              <a:lnSpc>
                <a:spcPct val="100000"/>
              </a:lnSpc>
            </a:pPr>
            <a:r>
              <a:rPr b="0" lang="en-US" sz="2800" spc="-1" strike="noStrike">
                <a:solidFill>
                  <a:srgbClr val="000000"/>
                </a:solidFill>
                <a:uFill>
                  <a:solidFill>
                    <a:srgbClr val="ffffff"/>
                  </a:solidFill>
                </a:uFill>
                <a:latin typeface="Arial"/>
                <a:ea typeface="Arial"/>
              </a:rPr>
              <a:t>User Interface</a:t>
            </a:r>
            <a:endParaRPr b="0" lang="en-US" sz="2800" spc="-1" strike="noStrike">
              <a:solidFill>
                <a:srgbClr val="000000"/>
              </a:solidFill>
              <a:uFill>
                <a:solidFill>
                  <a:srgbClr val="ffffff"/>
                </a:solidFill>
              </a:uFill>
              <a:latin typeface="Arial"/>
            </a:endParaRPr>
          </a:p>
        </p:txBody>
      </p:sp>
      <p:sp>
        <p:nvSpPr>
          <p:cNvPr id="98" name="CustomShape 2"/>
          <p:cNvSpPr/>
          <p:nvPr/>
        </p:nvSpPr>
        <p:spPr>
          <a:xfrm>
            <a:off x="311760" y="1152360"/>
            <a:ext cx="8519040" cy="3831120"/>
          </a:xfrm>
          <a:prstGeom prst="rect">
            <a:avLst/>
          </a:prstGeom>
          <a:noFill/>
          <a:ln>
            <a:noFill/>
          </a:ln>
        </p:spPr>
        <p:style>
          <a:lnRef idx="0"/>
          <a:fillRef idx="0"/>
          <a:effectRef idx="0"/>
          <a:fontRef idx="minor"/>
        </p:style>
        <p:txBody>
          <a:bodyPr lIns="90000" rIns="90000" tIns="91440" bIns="91440"/>
          <a:p>
            <a:pPr>
              <a:lnSpc>
                <a:spcPct val="100000"/>
              </a:lnSpc>
              <a:spcAft>
                <a:spcPts val="1599"/>
              </a:spcAft>
            </a:pPr>
            <a:r>
              <a:rPr b="0" lang="en-US" sz="1400" spc="-1" strike="noStrike">
                <a:solidFill>
                  <a:srgbClr val="595959"/>
                </a:solidFill>
                <a:uFill>
                  <a:solidFill>
                    <a:srgbClr val="ffffff"/>
                  </a:solidFill>
                </a:uFill>
                <a:latin typeface="Arial"/>
                <a:ea typeface="Arial"/>
              </a:rPr>
              <a:t>-The number of column-specific search entries is dynamically generated, based on the number of columns in the user’s input file.</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-The intensity value of a gene at is associated with the radiant intensity of the probe used to identify that gene. The higher this value, the stronger the presence of the gene.</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-Since there are often empty data points, an option used to specify the minimum number of non-empty data points has been included.</a:t>
            </a:r>
            <a:endParaRPr b="0" lang="en-US" sz="1400" spc="-1" strike="noStrike">
              <a:solidFill>
                <a:srgbClr val="000000"/>
              </a:solidFill>
              <a:uFill>
                <a:solidFill>
                  <a:srgbClr val="ffffff"/>
                </a:solidFill>
              </a:uFill>
              <a:latin typeface="Arial"/>
            </a:endParaRPr>
          </a:p>
          <a:p>
            <a:pPr>
              <a:lnSpc>
                <a:spcPct val="100000"/>
              </a:lnSpc>
              <a:spcAft>
                <a:spcPts val="1599"/>
              </a:spcAft>
            </a:pPr>
            <a:r>
              <a:rPr b="0" lang="en-US" sz="1400" spc="-1" strike="noStrike">
                <a:solidFill>
                  <a:srgbClr val="595959"/>
                </a:solidFill>
                <a:uFill>
                  <a:solidFill>
                    <a:srgbClr val="ffffff"/>
                  </a:solidFill>
                </a:uFill>
                <a:latin typeface="Arial"/>
                <a:ea typeface="Arial"/>
              </a:rPr>
              <a:t>-See also: Wikipedia articles on gene chip analysis and DNA microarrays</a:t>
            </a:r>
            <a:endParaRPr b="0" lang="en-US" sz="1400" spc="-1" strike="noStrike">
              <a:solidFill>
                <a:srgbClr val="000000"/>
              </a:solidFill>
              <a:uFill>
                <a:solidFill>
                  <a:srgbClr val="ffffff"/>
                </a:solidFill>
              </a:uFill>
              <a:latin typeface="Arial"/>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8</TotalTime>
  <Application>LibreOffice/5.3.2.2$Windows_X86_64 LibreOffice_project/6cd4f1ef626f15116896b1d8e1398b56da0d0ee1</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2017-12-04T08:34:50Z</dcterms:modified>
  <cp:revision>10</cp:revision>
  <dc:subject/>
  <dc:title/>
</cp:coreProperties>
</file>