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4" name="Shape 22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9" name="Shape 23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6" name="Shape 24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3" name="Shape 2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6" name="Shape 18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mailto:Jlouro25@gmail.com" TargetMode="External"/><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MultiModal Interactive Paint</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Daniel Mederos, Jim Louro, Camilo Rivirie</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Francisco R Ortega</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Spring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20" name="Shape 22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#320</a:t>
            </a:r>
          </a:p>
        </p:txBody>
      </p:sp>
      <p:sp>
        <p:nvSpPr>
          <p:cNvPr id="227" name="Shape 22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61111"/>
              <a:buFont typeface="Arial"/>
              <a:buNone/>
            </a:pPr>
            <a:r>
              <a:rPr b="1" lang="en-US" sz="1800">
                <a:solidFill>
                  <a:schemeClr val="dk1"/>
                </a:solidFill>
                <a:latin typeface="Arial"/>
                <a:ea typeface="Arial"/>
                <a:cs typeface="Arial"/>
                <a:sym typeface="Arial"/>
              </a:rPr>
              <a:t>User Story #320 - Implement a line brush to read in mouse movement</a:t>
            </a:r>
          </a:p>
          <a:p>
            <a:pPr indent="-69850" lvl="0" marL="0" rtl="0">
              <a:lnSpc>
                <a:spcPct val="115000"/>
              </a:lnSpc>
              <a:spcBef>
                <a:spcPts val="0"/>
              </a:spcBef>
              <a:buClr>
                <a:schemeClr val="dk1"/>
              </a:buClr>
              <a:buSzPct val="61111"/>
              <a:buFont typeface="Arial"/>
              <a:buNone/>
            </a:pPr>
            <a:r>
              <a:rPr lang="en-US" sz="1800">
                <a:solidFill>
                  <a:schemeClr val="dk1"/>
                </a:solidFill>
                <a:latin typeface="Arial"/>
                <a:ea typeface="Arial"/>
                <a:cs typeface="Arial"/>
                <a:sym typeface="Arial"/>
              </a:rPr>
              <a:t>As a developer, I want to implement a class that allows the user to freehand draw on the painting application.</a:t>
            </a:r>
          </a:p>
          <a:p>
            <a:pPr indent="-69850" lvl="0" marL="0" rtl="0">
              <a:lnSpc>
                <a:spcPct val="115000"/>
              </a:lnSpc>
              <a:spcBef>
                <a:spcPts val="0"/>
              </a:spcBef>
              <a:buClr>
                <a:schemeClr val="dk1"/>
              </a:buClr>
              <a:buSzPct val="61111"/>
              <a:buFont typeface="Arial"/>
              <a:buNone/>
            </a:pPr>
            <a:r>
              <a:rPr b="1" lang="en-US" sz="1800">
                <a:solidFill>
                  <a:schemeClr val="dk1"/>
                </a:solidFill>
                <a:latin typeface="Arial"/>
                <a:ea typeface="Arial"/>
                <a:cs typeface="Arial"/>
                <a:sym typeface="Arial"/>
              </a:rPr>
              <a:t>Acceptance Criteria:</a:t>
            </a:r>
          </a:p>
          <a:p>
            <a:pPr indent="-69850" lvl="0" marL="0" rtl="0">
              <a:lnSpc>
                <a:spcPct val="115000"/>
              </a:lnSpc>
              <a:spcBef>
                <a:spcPts val="0"/>
              </a:spcBef>
              <a:buClr>
                <a:schemeClr val="dk1"/>
              </a:buClr>
              <a:buSzPct val="61111"/>
              <a:buFont typeface="Arial"/>
              <a:buNone/>
            </a:pPr>
            <a:r>
              <a:rPr lang="en-US" sz="1800">
                <a:solidFill>
                  <a:schemeClr val="dk1"/>
                </a:solidFill>
                <a:latin typeface="Arial"/>
                <a:ea typeface="Arial"/>
                <a:cs typeface="Arial"/>
                <a:sym typeface="Arial"/>
              </a:rPr>
              <a:t>1.     Must use Qt Widgets</a:t>
            </a:r>
          </a:p>
          <a:p>
            <a:pPr indent="-69850" lvl="0" marL="0" rtl="0">
              <a:lnSpc>
                <a:spcPct val="115000"/>
              </a:lnSpc>
              <a:spcBef>
                <a:spcPts val="0"/>
              </a:spcBef>
              <a:buClr>
                <a:schemeClr val="dk1"/>
              </a:buClr>
              <a:buSzPct val="61111"/>
              <a:buFont typeface="Arial"/>
              <a:buNone/>
            </a:pPr>
            <a:r>
              <a:rPr lang="en-US" sz="1800">
                <a:solidFill>
                  <a:schemeClr val="dk1"/>
                </a:solidFill>
                <a:latin typeface="Arial"/>
                <a:ea typeface="Arial"/>
                <a:cs typeface="Arial"/>
                <a:sym typeface="Arial"/>
              </a:rPr>
              <a:t>2.     Must not depend on other classes only Qt so it can be extended to host multiple input </a:t>
            </a:r>
          </a:p>
          <a:p>
            <a:pPr indent="-69850" lvl="0" marL="0" rtl="0">
              <a:lnSpc>
                <a:spcPct val="115000"/>
              </a:lnSpc>
              <a:spcBef>
                <a:spcPts val="0"/>
              </a:spcBef>
              <a:buClr>
                <a:schemeClr val="dk1"/>
              </a:buClr>
              <a:buSzPct val="61111"/>
              <a:buFont typeface="Arial"/>
              <a:buNone/>
            </a:pPr>
            <a:r>
              <a:rPr b="1" lang="en-US" sz="1800">
                <a:solidFill>
                  <a:schemeClr val="dk1"/>
                </a:solidFill>
                <a:latin typeface="Arial"/>
                <a:ea typeface="Arial"/>
                <a:cs typeface="Arial"/>
                <a:sym typeface="Arial"/>
              </a:rPr>
              <a:t>Related Task:</a:t>
            </a:r>
          </a:p>
          <a:p>
            <a:pPr indent="-342900" lvl="0" marL="457200" rtl="0">
              <a:lnSpc>
                <a:spcPct val="115000"/>
              </a:lnSpc>
              <a:spcBef>
                <a:spcPts val="0"/>
              </a:spcBef>
              <a:buClr>
                <a:schemeClr val="dk1"/>
              </a:buClr>
              <a:buSzPct val="100000"/>
              <a:buFont typeface="Arial"/>
            </a:pPr>
            <a:r>
              <a:rPr lang="en-US" sz="1800">
                <a:solidFill>
                  <a:schemeClr val="dk1"/>
                </a:solidFill>
                <a:latin typeface="Arial"/>
                <a:ea typeface="Arial"/>
                <a:cs typeface="Arial"/>
                <a:sym typeface="Arial"/>
              </a:rPr>
              <a:t>As a Developer I want to test the line design and trace to match the user input, at different rates, with different colors and different brush sizes</a:t>
            </a:r>
          </a:p>
          <a:p>
            <a:pPr indent="-342900" lvl="0" marL="457200" rtl="0">
              <a:lnSpc>
                <a:spcPct val="115000"/>
              </a:lnSpc>
              <a:spcBef>
                <a:spcPts val="0"/>
              </a:spcBef>
              <a:buClr>
                <a:schemeClr val="dk1"/>
              </a:buClr>
              <a:buSzPct val="100000"/>
              <a:buFont typeface="Arial"/>
            </a:pPr>
            <a:r>
              <a:rPr lang="en-US" sz="1800">
                <a:solidFill>
                  <a:schemeClr val="dk1"/>
                </a:solidFill>
                <a:latin typeface="Arial"/>
                <a:ea typeface="Arial"/>
                <a:cs typeface="Arial"/>
                <a:sym typeface="Arial"/>
              </a:rPr>
              <a:t>As a User I want to be able to draw different freehand lines </a:t>
            </a:r>
          </a:p>
          <a:p>
            <a:pPr indent="-69850" lvl="0" marL="0" rtl="0">
              <a:lnSpc>
                <a:spcPct val="115000"/>
              </a:lnSpc>
              <a:spcBef>
                <a:spcPts val="0"/>
              </a:spcBef>
              <a:buClr>
                <a:schemeClr val="dk1"/>
              </a:buClr>
              <a:buSzPct val="61111"/>
              <a:buFont typeface="Arial"/>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Story #320</a:t>
            </a:r>
          </a:p>
        </p:txBody>
      </p:sp>
      <p:sp>
        <p:nvSpPr>
          <p:cNvPr id="234" name="Shape 234"/>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pic>
        <p:nvPicPr>
          <p:cNvPr id="235" name="Shape 235"/>
          <p:cNvPicPr preferRelativeResize="0"/>
          <p:nvPr/>
        </p:nvPicPr>
        <p:blipFill>
          <a:blip r:embed="rId3">
            <a:alphaModFix/>
          </a:blip>
          <a:stretch>
            <a:fillRect/>
          </a:stretch>
        </p:blipFill>
        <p:spPr>
          <a:xfrm>
            <a:off x="779475" y="1425600"/>
            <a:ext cx="7169242" cy="43883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42" name="Shape 24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lnSpc>
                <a:spcPct val="115000"/>
              </a:lnSpc>
              <a:spcBef>
                <a:spcPts val="200"/>
              </a:spcBef>
              <a:buNone/>
            </a:pPr>
            <a:r>
              <a:rPr b="1" lang="en-US">
                <a:solidFill>
                  <a:srgbClr val="001D4D"/>
                </a:solidFill>
              </a:rPr>
              <a:t>Integration Tests</a:t>
            </a:r>
          </a:p>
          <a:p>
            <a:pPr indent="0" lvl="0" marL="0" rtl="0">
              <a:lnSpc>
                <a:spcPct val="115000"/>
              </a:lnSpc>
              <a:spcBef>
                <a:spcPts val="200"/>
              </a:spcBef>
              <a:buNone/>
            </a:pPr>
            <a:r>
              <a:rPr lang="en-US" sz="1800">
                <a:solidFill>
                  <a:srgbClr val="001D4D"/>
                </a:solidFill>
              </a:rPr>
              <a:t>This iteration of Interactive Paint was built as 2 disjoint projects and there was little integration.</a:t>
            </a:r>
          </a:p>
          <a:p>
            <a:pPr indent="0" lvl="0" marL="0" rtl="0">
              <a:lnSpc>
                <a:spcPct val="115000"/>
              </a:lnSpc>
              <a:spcBef>
                <a:spcPts val="200"/>
              </a:spcBef>
              <a:buNone/>
            </a:pPr>
            <a:r>
              <a:rPr lang="en-US" sz="1800">
                <a:solidFill>
                  <a:srgbClr val="001D4D"/>
                </a:solidFill>
              </a:rPr>
              <a:t>The painting application built by Daniel and Jim was tested by multiple users, each testing different features of the application.</a:t>
            </a:r>
          </a:p>
          <a:p>
            <a:pPr indent="0" lvl="0" marL="0" rtl="0">
              <a:lnSpc>
                <a:spcPct val="115000"/>
              </a:lnSpc>
              <a:spcBef>
                <a:spcPts val="200"/>
              </a:spcBef>
              <a:buNone/>
            </a:pPr>
            <a:r>
              <a:rPr b="1" lang="en-US">
                <a:solidFill>
                  <a:srgbClr val="001D4D"/>
                </a:solidFill>
              </a:rPr>
              <a:t>Unit Tests</a:t>
            </a:r>
          </a:p>
          <a:p>
            <a:pPr indent="0" lvl="0" marL="0" rtl="0">
              <a:lnSpc>
                <a:spcPct val="115000"/>
              </a:lnSpc>
              <a:spcBef>
                <a:spcPts val="200"/>
              </a:spcBef>
              <a:buNone/>
            </a:pPr>
            <a:r>
              <a:rPr lang="en-US" sz="1800">
                <a:solidFill>
                  <a:srgbClr val="001D4D"/>
                </a:solidFill>
              </a:rPr>
              <a:t>For the application built by Daniel and Jim, the methods that take that data and adjust it to make drawing easier were tested and the methods that draw to the screen were tested.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solidFill>
                  <a:srgbClr val="001D4D"/>
                </a:solidFill>
              </a:rPr>
              <a:t>Unit Test Case examples Undo</a:t>
            </a:r>
          </a:p>
        </p:txBody>
      </p:sp>
      <p:sp>
        <p:nvSpPr>
          <p:cNvPr id="249" name="Shape 249"/>
          <p:cNvSpPr txBox="1"/>
          <p:nvPr>
            <p:ph idx="1" type="body"/>
          </p:nvPr>
        </p:nvSpPr>
        <p:spPr>
          <a:xfrm>
            <a:off x="780300" y="1465425"/>
            <a:ext cx="7583400" cy="5346000"/>
          </a:xfrm>
          <a:prstGeom prst="rect">
            <a:avLst/>
          </a:prstGeom>
        </p:spPr>
        <p:txBody>
          <a:bodyPr anchorCtr="0" anchor="t" bIns="91425" lIns="91425" rIns="91425" tIns="91425">
            <a:noAutofit/>
          </a:bodyPr>
          <a:lstStyle/>
          <a:p>
            <a:pPr indent="0" lvl="0" marL="0" rtl="0">
              <a:lnSpc>
                <a:spcPct val="115000"/>
              </a:lnSpc>
              <a:spcBef>
                <a:spcPts val="0"/>
              </a:spcBef>
              <a:buNone/>
            </a:pPr>
            <a:r>
              <a:rPr b="1" lang="en-US" sz="2400">
                <a:solidFill>
                  <a:srgbClr val="001D4D"/>
                </a:solidFill>
              </a:rPr>
              <a:t>Sunny Day Case:</a:t>
            </a:r>
          </a:p>
          <a:p>
            <a:pPr indent="0" lvl="0" marL="0" rtl="0">
              <a:lnSpc>
                <a:spcPct val="115000"/>
              </a:lnSpc>
              <a:spcBef>
                <a:spcPts val="0"/>
              </a:spcBef>
              <a:buNone/>
            </a:pPr>
            <a:r>
              <a:rPr lang="en-US" sz="1400">
                <a:solidFill>
                  <a:schemeClr val="dk1"/>
                </a:solidFill>
              </a:rPr>
              <a:t>Test case: Undo</a:t>
            </a:r>
          </a:p>
          <a:p>
            <a:pPr indent="0" lvl="0" marL="0" rtl="0">
              <a:lnSpc>
                <a:spcPct val="115000"/>
              </a:lnSpc>
              <a:spcBef>
                <a:spcPts val="0"/>
              </a:spcBef>
              <a:buNone/>
            </a:pPr>
            <a:r>
              <a:rPr lang="en-US" sz="1400">
                <a:solidFill>
                  <a:schemeClr val="dk1"/>
                </a:solidFill>
              </a:rPr>
              <a:t>Purpose:  to test that the undo button appears when user clicks on undo button</a:t>
            </a:r>
            <a:br>
              <a:rPr lang="en-US" sz="1400">
                <a:solidFill>
                  <a:schemeClr val="dk1"/>
                </a:solidFill>
              </a:rPr>
            </a:br>
            <a:r>
              <a:rPr lang="en-US" sz="1400">
                <a:solidFill>
                  <a:schemeClr val="dk1"/>
                </a:solidFill>
              </a:rPr>
              <a:t>Precondition The user must have QT plugin for visual studio and must run the program</a:t>
            </a:r>
            <a:br>
              <a:rPr lang="en-US" sz="1400">
                <a:solidFill>
                  <a:schemeClr val="dk1"/>
                </a:solidFill>
              </a:rPr>
            </a:br>
            <a:r>
              <a:rPr lang="en-US" sz="1400">
                <a:solidFill>
                  <a:schemeClr val="dk1"/>
                </a:solidFill>
              </a:rPr>
              <a:t>Input: User clicks on undo button which then a drop down menu appears</a:t>
            </a:r>
            <a:br>
              <a:rPr lang="en-US" sz="1400">
                <a:solidFill>
                  <a:schemeClr val="dk1"/>
                </a:solidFill>
              </a:rPr>
            </a:br>
            <a:r>
              <a:rPr lang="en-US" sz="1400">
                <a:solidFill>
                  <a:schemeClr val="dk1"/>
                </a:solidFill>
              </a:rPr>
              <a:t>Expected Result: undo button appears on GUI Canvas from a drop down menu</a:t>
            </a:r>
            <a:br>
              <a:rPr lang="en-US" sz="1400">
                <a:solidFill>
                  <a:schemeClr val="dk1"/>
                </a:solidFill>
              </a:rPr>
            </a:br>
            <a:r>
              <a:rPr lang="en-US" sz="1400">
                <a:solidFill>
                  <a:schemeClr val="dk1"/>
                </a:solidFill>
              </a:rPr>
              <a:t>Actual Result: Actual result was found to be the expected result.</a:t>
            </a:r>
            <a:br>
              <a:rPr lang="en-US" sz="1400">
                <a:solidFill>
                  <a:schemeClr val="dk1"/>
                </a:solidFill>
              </a:rPr>
            </a:br>
            <a:r>
              <a:rPr lang="en-US" sz="1400">
                <a:solidFill>
                  <a:schemeClr val="dk1"/>
                </a:solidFill>
              </a:rPr>
              <a:t>Status: PASSED</a:t>
            </a:r>
          </a:p>
          <a:p>
            <a:pPr indent="0" lvl="0" marL="0" rtl="0">
              <a:lnSpc>
                <a:spcPct val="115000"/>
              </a:lnSpc>
              <a:spcBef>
                <a:spcPts val="0"/>
              </a:spcBef>
              <a:buNone/>
            </a:pPr>
            <a:r>
              <a:rPr lang="en-US" sz="2400">
                <a:solidFill>
                  <a:srgbClr val="001D4D"/>
                </a:solidFill>
              </a:rPr>
              <a:t>Rainy Day Case:</a:t>
            </a:r>
          </a:p>
          <a:p>
            <a:pPr indent="0" lvl="0" marL="0" rtl="0">
              <a:lnSpc>
                <a:spcPct val="115000"/>
              </a:lnSpc>
              <a:spcBef>
                <a:spcPts val="0"/>
              </a:spcBef>
              <a:buNone/>
            </a:pPr>
            <a:r>
              <a:rPr lang="en-US" sz="1400">
                <a:solidFill>
                  <a:schemeClr val="dk1"/>
                </a:solidFill>
              </a:rPr>
              <a:t>Test case: Undo</a:t>
            </a:r>
          </a:p>
          <a:p>
            <a:pPr indent="0" lvl="0" marL="0" rtl="0">
              <a:lnSpc>
                <a:spcPct val="115000"/>
              </a:lnSpc>
              <a:spcBef>
                <a:spcPts val="0"/>
              </a:spcBef>
              <a:buNone/>
            </a:pPr>
            <a:r>
              <a:rPr lang="en-US" sz="1400">
                <a:solidFill>
                  <a:schemeClr val="dk1"/>
                </a:solidFill>
              </a:rPr>
              <a:t>Purpose:  to test that the undo button properly lets the user return the canvas to the previous state</a:t>
            </a:r>
            <a:br>
              <a:rPr lang="en-US" sz="1400">
                <a:solidFill>
                  <a:schemeClr val="dk1"/>
                </a:solidFill>
              </a:rPr>
            </a:br>
            <a:r>
              <a:rPr lang="en-US" sz="1400">
                <a:solidFill>
                  <a:schemeClr val="dk1"/>
                </a:solidFill>
              </a:rPr>
              <a:t>Precondition The user must have QT plugin for visual studio and must run the program</a:t>
            </a:r>
            <a:br>
              <a:rPr lang="en-US" sz="1400">
                <a:solidFill>
                  <a:schemeClr val="dk1"/>
                </a:solidFill>
              </a:rPr>
            </a:br>
            <a:r>
              <a:rPr lang="en-US" sz="1400">
                <a:solidFill>
                  <a:schemeClr val="dk1"/>
                </a:solidFill>
              </a:rPr>
              <a:t>Input: User clicks on undo button which then a drop down menu appears and must click undo</a:t>
            </a:r>
            <a:br>
              <a:rPr lang="en-US" sz="1400">
                <a:solidFill>
                  <a:schemeClr val="dk1"/>
                </a:solidFill>
              </a:rPr>
            </a:br>
            <a:r>
              <a:rPr lang="en-US" sz="1400">
                <a:solidFill>
                  <a:schemeClr val="dk1"/>
                </a:solidFill>
              </a:rPr>
              <a:t>Expected Result: returns the canvas to the previous state</a:t>
            </a:r>
            <a:br>
              <a:rPr lang="en-US" sz="1400">
                <a:solidFill>
                  <a:schemeClr val="dk1"/>
                </a:solidFill>
              </a:rPr>
            </a:br>
            <a:r>
              <a:rPr lang="en-US" sz="1400">
                <a:solidFill>
                  <a:schemeClr val="dk1"/>
                </a:solidFill>
              </a:rPr>
              <a:t>Actual Result: Actual result was found to be the expected result.</a:t>
            </a:r>
            <a:br>
              <a:rPr lang="en-US" sz="1400">
                <a:solidFill>
                  <a:schemeClr val="dk1"/>
                </a:solidFill>
              </a:rPr>
            </a:br>
            <a:r>
              <a:rPr lang="en-US" sz="1400">
                <a:solidFill>
                  <a:schemeClr val="dk1"/>
                </a:solidFill>
              </a:rPr>
              <a:t>Status: PASSED</a:t>
            </a:r>
          </a:p>
          <a:p>
            <a:pPr indent="0" lvl="0" marL="0" rtl="0">
              <a:lnSpc>
                <a:spcPct val="115000"/>
              </a:lnSpc>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56" name="Shape 256"/>
          <p:cNvSpPr txBox="1"/>
          <p:nvPr>
            <p:ph idx="1" type="body"/>
          </p:nvPr>
        </p:nvSpPr>
        <p:spPr>
          <a:xfrm>
            <a:off x="780250" y="1377325"/>
            <a:ext cx="7583400" cy="4641900"/>
          </a:xfrm>
          <a:prstGeom prst="rect">
            <a:avLst/>
          </a:prstGeom>
          <a:noFill/>
          <a:ln>
            <a:noFill/>
          </a:ln>
        </p:spPr>
        <p:txBody>
          <a:bodyPr anchorCtr="0" anchor="t" bIns="45700" lIns="91425" rIns="91425" tIns="45700">
            <a:noAutofit/>
          </a:bodyPr>
          <a:lstStyle/>
          <a:p>
            <a:pPr indent="-282575" lvl="0" marL="739775" marR="0" rtl="0" algn="l">
              <a:spcBef>
                <a:spcPts val="2000"/>
              </a:spcBef>
              <a:spcAft>
                <a:spcPts val="0"/>
              </a:spcAft>
              <a:buClr>
                <a:srgbClr val="001D4D"/>
              </a:buClr>
              <a:buSzPct val="100000"/>
              <a:buFont typeface="Noto Sans Symbols"/>
              <a:buChar char="●"/>
            </a:pPr>
            <a:r>
              <a:rPr lang="en-US"/>
              <a:t>C</a:t>
            </a:r>
            <a:r>
              <a:rPr b="0" i="0" lang="en-US" sz="2200" u="none" cap="none" strike="noStrike">
                <a:solidFill>
                  <a:srgbClr val="001D4D"/>
                </a:solidFill>
                <a:latin typeface="Trebuchet MS"/>
                <a:ea typeface="Trebuchet MS"/>
                <a:cs typeface="Trebuchet MS"/>
                <a:sym typeface="Trebuchet MS"/>
              </a:rPr>
              <a:t>ontact </a:t>
            </a:r>
            <a:r>
              <a:rPr lang="en-US"/>
              <a:t>I</a:t>
            </a:r>
            <a:r>
              <a:rPr b="0" i="0" lang="en-US" sz="2200" u="none" cap="none" strike="noStrike">
                <a:solidFill>
                  <a:srgbClr val="001D4D"/>
                </a:solidFill>
                <a:latin typeface="Trebuchet MS"/>
                <a:ea typeface="Trebuchet MS"/>
                <a:cs typeface="Trebuchet MS"/>
                <a:sym typeface="Trebuchet MS"/>
              </a:rPr>
              <a:t>nformation</a:t>
            </a:r>
          </a:p>
          <a:p>
            <a:pPr indent="-171450" lvl="1" marL="1035050" marR="0" rtl="0" algn="l">
              <a:spcBef>
                <a:spcPts val="2000"/>
              </a:spcBef>
              <a:spcAft>
                <a:spcPts val="0"/>
              </a:spcAft>
            </a:pPr>
            <a:r>
              <a:rPr lang="en-US"/>
              <a:t>Jim Louro                                           </a:t>
            </a:r>
            <a:r>
              <a:rPr lang="en-US">
                <a:solidFill>
                  <a:srgbClr val="000000"/>
                </a:solidFill>
                <a:hlinkClick r:id="rId3"/>
              </a:rPr>
              <a:t>Jlou</a:t>
            </a:r>
            <a:r>
              <a:rPr lang="en-US"/>
              <a:t>r006@fiu.edu</a:t>
            </a:r>
          </a:p>
          <a:p>
            <a:pPr indent="-171450" lvl="1" marL="1035050" marR="0" rtl="0" algn="l">
              <a:spcBef>
                <a:spcPts val="2000"/>
              </a:spcBef>
              <a:spcAft>
                <a:spcPts val="0"/>
              </a:spcAft>
            </a:pPr>
            <a:r>
              <a:rPr lang="en-US"/>
              <a:t>Daniel Mederos                                  dmede001@fiu.edu </a:t>
            </a:r>
          </a:p>
          <a:p>
            <a:pPr indent="-171450" lvl="1" marL="1035050" marR="0" rtl="0" algn="l">
              <a:spcBef>
                <a:spcPts val="2000"/>
              </a:spcBef>
              <a:spcAft>
                <a:spcPts val="0"/>
              </a:spcAft>
            </a:pPr>
            <a:r>
              <a:rPr lang="en-US"/>
              <a:t>Camilo Rivirie                                                 crivi001@fiu.edu</a:t>
            </a:r>
          </a:p>
          <a:p>
            <a:pPr indent="-282575" lvl="0" marL="7397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7397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p:txBody>
      </p:sp>
      <p:pic>
        <p:nvPicPr>
          <p:cNvPr id="257" name="Shape 257"/>
          <p:cNvPicPr preferRelativeResize="0"/>
          <p:nvPr/>
        </p:nvPicPr>
        <p:blipFill>
          <a:blip r:embed="rId4">
            <a:alphaModFix/>
          </a:blip>
          <a:stretch>
            <a:fillRect/>
          </a:stretch>
        </p:blipFill>
        <p:spPr>
          <a:xfrm>
            <a:off x="6511450" y="1490250"/>
            <a:ext cx="1167075" cy="1167075"/>
          </a:xfrm>
          <a:prstGeom prst="rect">
            <a:avLst/>
          </a:prstGeom>
          <a:noFill/>
          <a:ln>
            <a:noFill/>
          </a:ln>
        </p:spPr>
      </p:pic>
      <p:pic>
        <p:nvPicPr>
          <p:cNvPr id="258" name="Shape 258"/>
          <p:cNvPicPr preferRelativeResize="0"/>
          <p:nvPr/>
        </p:nvPicPr>
        <p:blipFill>
          <a:blip r:embed="rId5">
            <a:alphaModFix/>
          </a:blip>
          <a:stretch>
            <a:fillRect/>
          </a:stretch>
        </p:blipFill>
        <p:spPr>
          <a:xfrm>
            <a:off x="4909925" y="2963749"/>
            <a:ext cx="2176432" cy="561650"/>
          </a:xfrm>
          <a:prstGeom prst="rect">
            <a:avLst/>
          </a:prstGeom>
          <a:noFill/>
          <a:ln>
            <a:noFill/>
          </a:ln>
        </p:spPr>
      </p:pic>
      <p:pic>
        <p:nvPicPr>
          <p:cNvPr id="259" name="Shape 259"/>
          <p:cNvPicPr preferRelativeResize="0"/>
          <p:nvPr/>
        </p:nvPicPr>
        <p:blipFill>
          <a:blip r:embed="rId6">
            <a:alphaModFix/>
          </a:blip>
          <a:stretch>
            <a:fillRect/>
          </a:stretch>
        </p:blipFill>
        <p:spPr>
          <a:xfrm>
            <a:off x="7086349" y="3831812"/>
            <a:ext cx="1642400" cy="561650"/>
          </a:xfrm>
          <a:prstGeom prst="rect">
            <a:avLst/>
          </a:prstGeom>
          <a:noFill/>
          <a:ln>
            <a:noFill/>
          </a:ln>
        </p:spPr>
      </p:pic>
      <p:pic>
        <p:nvPicPr>
          <p:cNvPr id="260" name="Shape 260"/>
          <p:cNvPicPr preferRelativeResize="0"/>
          <p:nvPr/>
        </p:nvPicPr>
        <p:blipFill>
          <a:blip r:embed="rId7">
            <a:alphaModFix/>
          </a:blip>
          <a:stretch>
            <a:fillRect/>
          </a:stretch>
        </p:blipFill>
        <p:spPr>
          <a:xfrm>
            <a:off x="4793925" y="3715825"/>
            <a:ext cx="2292425" cy="2292425"/>
          </a:xfrm>
          <a:prstGeom prst="rect">
            <a:avLst/>
          </a:prstGeom>
          <a:noFill/>
          <a:ln>
            <a:noFill/>
          </a:ln>
        </p:spPr>
      </p:pic>
      <p:pic>
        <p:nvPicPr>
          <p:cNvPr id="261" name="Shape 261"/>
          <p:cNvPicPr preferRelativeResize="0"/>
          <p:nvPr/>
        </p:nvPicPr>
        <p:blipFill>
          <a:blip r:embed="rId8">
            <a:alphaModFix/>
          </a:blip>
          <a:stretch>
            <a:fillRect/>
          </a:stretch>
        </p:blipFill>
        <p:spPr>
          <a:xfrm>
            <a:off x="6968400" y="5187924"/>
            <a:ext cx="1579799" cy="47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8" name="Shape 158"/>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t/>
            </a:r>
            <a:endParaRPr sz="1800"/>
          </a:p>
        </p:txBody>
      </p:sp>
      <p:pic>
        <p:nvPicPr>
          <p:cNvPr id="159" name="Shape 159"/>
          <p:cNvPicPr preferRelativeResize="0"/>
          <p:nvPr/>
        </p:nvPicPr>
        <p:blipFill>
          <a:blip r:embed="rId3">
            <a:alphaModFix/>
          </a:blip>
          <a:stretch>
            <a:fillRect/>
          </a:stretch>
        </p:blipFill>
        <p:spPr>
          <a:xfrm>
            <a:off x="4536644" y="2821649"/>
            <a:ext cx="4433329" cy="3008851"/>
          </a:xfrm>
          <a:prstGeom prst="rect">
            <a:avLst/>
          </a:prstGeom>
          <a:noFill/>
          <a:ln>
            <a:noFill/>
          </a:ln>
        </p:spPr>
      </p:pic>
      <p:pic>
        <p:nvPicPr>
          <p:cNvPr id="160" name="Shape 160"/>
          <p:cNvPicPr preferRelativeResize="0"/>
          <p:nvPr/>
        </p:nvPicPr>
        <p:blipFill>
          <a:blip r:embed="rId4">
            <a:alphaModFix/>
          </a:blip>
          <a:stretch>
            <a:fillRect/>
          </a:stretch>
        </p:blipFill>
        <p:spPr>
          <a:xfrm>
            <a:off x="220499" y="1524000"/>
            <a:ext cx="4316141" cy="272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7" name="Shape 167"/>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rPr lang="en-US" sz="1800"/>
              <a:t> </a:t>
            </a:r>
          </a:p>
        </p:txBody>
      </p:sp>
      <p:pic>
        <p:nvPicPr>
          <p:cNvPr id="168" name="Shape 168"/>
          <p:cNvPicPr preferRelativeResize="0"/>
          <p:nvPr/>
        </p:nvPicPr>
        <p:blipFill>
          <a:blip r:embed="rId3">
            <a:alphaModFix/>
          </a:blip>
          <a:stretch>
            <a:fillRect/>
          </a:stretch>
        </p:blipFill>
        <p:spPr>
          <a:xfrm>
            <a:off x="1133799" y="1524000"/>
            <a:ext cx="6125089" cy="441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a:t>
            </a:r>
            <a:r>
              <a:rPr lang="en-US"/>
              <a:t>Object Design</a:t>
            </a:r>
          </a:p>
        </p:txBody>
      </p:sp>
      <p:pic>
        <p:nvPicPr>
          <p:cNvPr descr="1234123412341234123412341234.jpg" id="175" name="Shape 175"/>
          <p:cNvPicPr preferRelativeResize="0"/>
          <p:nvPr/>
        </p:nvPicPr>
        <p:blipFill>
          <a:blip r:embed="rId3">
            <a:alphaModFix/>
          </a:blip>
          <a:stretch>
            <a:fillRect/>
          </a:stretch>
        </p:blipFill>
        <p:spPr>
          <a:xfrm>
            <a:off x="1411825" y="1537000"/>
            <a:ext cx="6318700" cy="431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2" name="Shape 18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73333"/>
              <a:buFont typeface="Arial"/>
              <a:buNone/>
            </a:pPr>
            <a:r>
              <a:rPr b="1" lang="en-US" sz="1500">
                <a:solidFill>
                  <a:schemeClr val="dk1"/>
                </a:solidFill>
                <a:latin typeface="Arial"/>
                <a:ea typeface="Arial"/>
                <a:cs typeface="Arial"/>
                <a:sym typeface="Arial"/>
              </a:rPr>
              <a:t>Actor Model</a:t>
            </a:r>
            <a:r>
              <a:rPr lang="en-US" sz="1500">
                <a:solidFill>
                  <a:schemeClr val="dk1"/>
                </a:solidFill>
                <a:latin typeface="Arial"/>
                <a:ea typeface="Arial"/>
                <a:cs typeface="Arial"/>
                <a:sym typeface="Arial"/>
              </a:rPr>
              <a:t> - Components are independent actors in an application, the end user will chose to have a Single mode with 1 input and 1 actor or multi mode with up to 10 actors(assuming one per brush).</a:t>
            </a:r>
          </a:p>
          <a:p>
            <a:pPr indent="-69850" lvl="0" marL="0" rtl="0">
              <a:lnSpc>
                <a:spcPct val="115000"/>
              </a:lnSpc>
              <a:spcBef>
                <a:spcPts val="0"/>
              </a:spcBef>
              <a:buClr>
                <a:schemeClr val="dk1"/>
              </a:buClr>
              <a:buSzPct val="73333"/>
              <a:buFont typeface="Arial"/>
              <a:buNone/>
            </a:pPr>
            <a:r>
              <a:rPr lang="en-US" sz="1500">
                <a:solidFill>
                  <a:schemeClr val="dk1"/>
                </a:solidFill>
                <a:latin typeface="Arial"/>
                <a:ea typeface="Arial"/>
                <a:cs typeface="Arial"/>
                <a:sym typeface="Arial"/>
              </a:rPr>
              <a:t> </a:t>
            </a:r>
          </a:p>
          <a:p>
            <a:pPr indent="-69850" lvl="0" marL="0" rtl="0">
              <a:lnSpc>
                <a:spcPct val="115000"/>
              </a:lnSpc>
              <a:spcBef>
                <a:spcPts val="0"/>
              </a:spcBef>
              <a:buClr>
                <a:schemeClr val="dk1"/>
              </a:buClr>
              <a:buSzPct val="73333"/>
              <a:buFont typeface="Arial"/>
              <a:buNone/>
            </a:pPr>
            <a:r>
              <a:rPr b="1" lang="en-US" sz="1500">
                <a:solidFill>
                  <a:schemeClr val="dk1"/>
                </a:solidFill>
                <a:latin typeface="Times New Roman"/>
                <a:ea typeface="Times New Roman"/>
                <a:cs typeface="Times New Roman"/>
                <a:sym typeface="Times New Roman"/>
              </a:rPr>
              <a:t>Object Model - </a:t>
            </a:r>
            <a:r>
              <a:rPr lang="en-US" sz="1500">
                <a:solidFill>
                  <a:schemeClr val="dk1"/>
                </a:solidFill>
                <a:latin typeface="Times New Roman"/>
                <a:ea typeface="Times New Roman"/>
                <a:cs typeface="Times New Roman"/>
                <a:sym typeface="Times New Roman"/>
              </a:rPr>
              <a:t>In order to avoid a complex hierarchy we separated the models into two forms a multi and a single where the File features(Save &amp; Open), resize, Exit and minimize all perform a basic operation in both forms. In Single mode the canvas has options to change the brush style by implementing a shape class that includes but is not limited to having a rectangle ellipse free dawr line and an eraser. Along with the option to fill within an image or section and to change the brushes size and color. Single also keeps track of the shapes created in a FIFO order to allow redo and undo features. While Multi has separate event handlers that are always listening to new touch events to create a new brush on the canvas for the drawing. Multi also gives you the options to clear the canvas of all drawings. Seeing as how multiple brushes will have full access to the canvas at every point in time it would be very complicated to implement various styles of pens efficiently in short time or to have a FIFO order at all with the design. </a:t>
            </a:r>
          </a:p>
          <a:p>
            <a:pPr indent="0" lvl="0" marL="0" marR="0" rtl="0" algn="l">
              <a:spcBef>
                <a:spcPts val="2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89" name="Shape 18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a:p>
          <a:p>
            <a:pPr indent="-69850" lvl="0" marL="0" rtl="0">
              <a:lnSpc>
                <a:spcPct val="115000"/>
              </a:lnSpc>
              <a:spcBef>
                <a:spcPts val="0"/>
              </a:spcBef>
              <a:buClr>
                <a:schemeClr val="dk1"/>
              </a:buClr>
              <a:buSzPct val="50000"/>
              <a:buFont typeface="Arial"/>
              <a:buNone/>
            </a:pPr>
            <a:r>
              <a:t/>
            </a:r>
            <a:endParaRPr/>
          </a:p>
        </p:txBody>
      </p:sp>
      <p:pic>
        <p:nvPicPr>
          <p:cNvPr id="190" name="Shape 190"/>
          <p:cNvPicPr preferRelativeResize="0"/>
          <p:nvPr/>
        </p:nvPicPr>
        <p:blipFill>
          <a:blip r:embed="rId3">
            <a:alphaModFix/>
          </a:blip>
          <a:stretch>
            <a:fillRect/>
          </a:stretch>
        </p:blipFill>
        <p:spPr>
          <a:xfrm>
            <a:off x="721350" y="1631200"/>
            <a:ext cx="7217908" cy="420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7" name="Shape 19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381000" lvl="0" marL="457200" rtl="0">
              <a:lnSpc>
                <a:spcPct val="115000"/>
              </a:lnSpc>
              <a:spcBef>
                <a:spcPts val="0"/>
              </a:spcBef>
              <a:buSzPct val="100000"/>
              <a:buAutoNum type="arabicPeriod"/>
            </a:pPr>
            <a:r>
              <a:rPr lang="en-US" sz="2400">
                <a:solidFill>
                  <a:schemeClr val="dk1"/>
                </a:solidFill>
                <a:latin typeface="Arial"/>
                <a:ea typeface="Arial"/>
                <a:cs typeface="Arial"/>
                <a:sym typeface="Arial"/>
              </a:rPr>
              <a:t>User Story #359 - Create MultiModal mode for multiple pen touches</a:t>
            </a:r>
          </a:p>
          <a:p>
            <a:pPr indent="0" lvl="0" marL="0" rtl="0">
              <a:lnSpc>
                <a:spcPct val="115000"/>
              </a:lnSpc>
              <a:spcBef>
                <a:spcPts val="0"/>
              </a:spcBef>
              <a:buNone/>
            </a:pPr>
            <a:r>
              <a:t/>
            </a:r>
            <a:endParaRPr sz="2400">
              <a:solidFill>
                <a:schemeClr val="dk1"/>
              </a:solidFill>
              <a:latin typeface="Arial"/>
              <a:ea typeface="Arial"/>
              <a:cs typeface="Arial"/>
              <a:sym typeface="Arial"/>
            </a:endParaRPr>
          </a:p>
          <a:p>
            <a:pPr indent="-381000" lvl="0" marL="457200" marR="0" rtl="0" algn="l">
              <a:spcBef>
                <a:spcPts val="2000"/>
              </a:spcBef>
              <a:spcAft>
                <a:spcPts val="0"/>
              </a:spcAft>
              <a:buSzPct val="100000"/>
              <a:buFont typeface="Arial"/>
              <a:buAutoNum type="arabicPeriod"/>
            </a:pPr>
            <a:r>
              <a:rPr lang="en-US" sz="2400">
                <a:solidFill>
                  <a:schemeClr val="dk1"/>
                </a:solidFill>
                <a:latin typeface="Arial"/>
                <a:ea typeface="Arial"/>
                <a:cs typeface="Arial"/>
                <a:sym typeface="Arial"/>
              </a:rPr>
              <a:t>User Story #320 - Implement a line brush to read in mouse movement</a:t>
            </a:r>
          </a:p>
          <a:p>
            <a:pPr indent="0" lvl="0" marL="0" marR="0" rtl="0" algn="l">
              <a:spcBef>
                <a:spcPts val="2000"/>
              </a:spcBef>
              <a:spcAft>
                <a:spcPts val="0"/>
              </a:spcAft>
              <a:buNone/>
            </a:pPr>
            <a:r>
              <a:t/>
            </a:r>
            <a:endParaRPr sz="2400">
              <a:solidFill>
                <a:schemeClr val="dk1"/>
              </a:solidFill>
              <a:latin typeface="Arial"/>
              <a:ea typeface="Arial"/>
              <a:cs typeface="Arial"/>
              <a:sym typeface="Arial"/>
            </a:endParaRPr>
          </a:p>
          <a:p>
            <a:pPr indent="-381000" lvl="0" marL="457200" marR="0" rtl="0" algn="l">
              <a:spcBef>
                <a:spcPts val="2000"/>
              </a:spcBef>
              <a:spcAft>
                <a:spcPts val="0"/>
              </a:spcAft>
              <a:buClr>
                <a:schemeClr val="dk1"/>
              </a:buClr>
              <a:buSzPct val="100000"/>
              <a:buFont typeface="Arial"/>
              <a:buAutoNum type="arabicPeriod"/>
            </a:pPr>
            <a:r>
              <a:rPr lang="en-US" sz="2400">
                <a:solidFill>
                  <a:schemeClr val="dk1"/>
                </a:solidFill>
                <a:latin typeface="Arial"/>
                <a:ea typeface="Arial"/>
                <a:cs typeface="Arial"/>
                <a:sym typeface="Arial"/>
              </a:rPr>
              <a:t>User Story #</a:t>
            </a:r>
          </a:p>
          <a:p>
            <a:pPr indent="0" lvl="0" marL="0" marR="0" rtl="0" algn="l">
              <a:spcBef>
                <a:spcPts val="2000"/>
              </a:spcBef>
              <a:spcAft>
                <a:spcPts val="0"/>
              </a:spcAft>
              <a:buNone/>
            </a:pPr>
            <a:r>
              <a:t/>
            </a:r>
            <a:endParaRPr sz="1800"/>
          </a:p>
          <a:p>
            <a:pPr indent="0" lvl="0" marL="0" marR="0" rtl="0" algn="l">
              <a:spcBef>
                <a:spcPts val="2000"/>
              </a:spcBef>
              <a:spcAft>
                <a:spcPts val="0"/>
              </a:spcAft>
              <a:buNone/>
            </a:pPr>
            <a:r>
              <a:t/>
            </a:r>
            <a:endParaRPr sz="1800"/>
          </a:p>
          <a:p>
            <a:pPr indent="0" lvl="0" marL="0" marR="0" rtl="0" algn="l">
              <a:spcBef>
                <a:spcPts val="2000"/>
              </a:spcBef>
              <a:spcAft>
                <a:spcPts val="0"/>
              </a:spcAft>
              <a:buNone/>
            </a:pPr>
            <a:r>
              <a:t/>
            </a:r>
            <a:endParaRPr sz="1800"/>
          </a:p>
          <a:p>
            <a:pPr indent="0" lvl="0" marL="0" marR="0" rtl="0" algn="l">
              <a:spcBef>
                <a:spcPts val="2000"/>
              </a:spcBef>
              <a:spcAft>
                <a:spcPts val="0"/>
              </a:spcAft>
              <a:buNone/>
            </a:pPr>
            <a:r>
              <a:t/>
            </a:r>
            <a:endParaRPr sz="1800"/>
          </a:p>
          <a:p>
            <a:pPr indent="0" lvl="0" marL="0" marR="0" rtl="0" algn="l">
              <a:spcBef>
                <a:spcPts val="200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b="1" lang="en-US" sz="3600">
                <a:solidFill>
                  <a:schemeClr val="dk1"/>
                </a:solidFill>
              </a:rPr>
              <a:t>#359</a:t>
            </a:r>
          </a:p>
        </p:txBody>
      </p:sp>
      <p:sp>
        <p:nvSpPr>
          <p:cNvPr id="204" name="Shape 20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68750"/>
              <a:buFont typeface="Arial"/>
              <a:buNone/>
            </a:pPr>
            <a:r>
              <a:rPr b="1" lang="en-US" sz="1600">
                <a:solidFill>
                  <a:schemeClr val="dk1"/>
                </a:solidFill>
                <a:latin typeface="Arial"/>
                <a:ea typeface="Arial"/>
                <a:cs typeface="Arial"/>
                <a:sym typeface="Arial"/>
              </a:rPr>
              <a:t>User Story #359 – Create Multimodal mode for multiple Pen Inputs</a:t>
            </a:r>
          </a:p>
          <a:p>
            <a:pPr indent="-69850" lvl="0" marL="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As a developer, I want to create a mode in the Paint application where we can accept multiple inputs from the user on the same canvas at the same time.</a:t>
            </a:r>
          </a:p>
          <a:p>
            <a:pPr indent="-69850" lvl="0" marL="0" rtl="0">
              <a:lnSpc>
                <a:spcPct val="115000"/>
              </a:lnSpc>
              <a:spcBef>
                <a:spcPts val="0"/>
              </a:spcBef>
              <a:buClr>
                <a:schemeClr val="dk1"/>
              </a:buClr>
              <a:buSzPct val="68750"/>
              <a:buFont typeface="Arial"/>
              <a:buNone/>
            </a:pPr>
            <a:r>
              <a:rPr b="1" lang="en-US" sz="1600">
                <a:solidFill>
                  <a:schemeClr val="dk1"/>
                </a:solidFill>
                <a:latin typeface="Arial"/>
                <a:ea typeface="Arial"/>
                <a:cs typeface="Arial"/>
                <a:sym typeface="Arial"/>
              </a:rPr>
              <a:t>Acceptance Criteria:</a:t>
            </a:r>
          </a:p>
          <a:p>
            <a:pPr indent="-69850" lvl="0" marL="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1.     The application must read multiple inputs and treat them all the same way.</a:t>
            </a:r>
          </a:p>
          <a:p>
            <a:pPr indent="-69850" lvl="0" marL="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2.     The mode must have the same file options as the single mode GUI (Save, &amp; Open)</a:t>
            </a:r>
          </a:p>
          <a:p>
            <a:pPr indent="-69850" lvl="0" marL="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3.     The mode must allow the user to clear the canvas and restart the painting</a:t>
            </a:r>
          </a:p>
          <a:p>
            <a:pPr indent="-69850" lvl="0" marL="0" rtl="0">
              <a:lnSpc>
                <a:spcPct val="115000"/>
              </a:lnSpc>
              <a:spcBef>
                <a:spcPts val="0"/>
              </a:spcBef>
              <a:buClr>
                <a:schemeClr val="dk1"/>
              </a:buClr>
              <a:buSzPct val="68750"/>
              <a:buFont typeface="Arial"/>
              <a:buNone/>
            </a:pPr>
            <a:r>
              <a:rPr lang="en-US" sz="1600">
                <a:solidFill>
                  <a:schemeClr val="dk1"/>
                </a:solidFill>
                <a:latin typeface="Arial"/>
                <a:ea typeface="Arial"/>
                <a:cs typeface="Arial"/>
                <a:sym typeface="Arial"/>
              </a:rPr>
              <a:t>4.     The mode must allow the user to begin different touch points at the same and at various times without causing a delay or an issue with the painting style.</a:t>
            </a:r>
          </a:p>
          <a:p>
            <a:pPr indent="0" lvl="0" marL="0" rtl="0">
              <a:lnSpc>
                <a:spcPct val="115000"/>
              </a:lnSpc>
              <a:spcBef>
                <a:spcPts val="0"/>
              </a:spcBef>
              <a:buNone/>
            </a:pPr>
            <a:r>
              <a:rPr b="1" lang="en-US" sz="1600">
                <a:solidFill>
                  <a:schemeClr val="dk1"/>
                </a:solidFill>
                <a:latin typeface="Arial"/>
                <a:ea typeface="Arial"/>
                <a:cs typeface="Arial"/>
                <a:sym typeface="Arial"/>
              </a:rPr>
              <a:t>Related Tasks:</a:t>
            </a:r>
          </a:p>
          <a:p>
            <a:pPr indent="-330200" lvl="0" marL="457200" rtl="0">
              <a:lnSpc>
                <a:spcPct val="115000"/>
              </a:lnSpc>
              <a:spcBef>
                <a:spcPts val="0"/>
              </a:spcBef>
              <a:buClr>
                <a:schemeClr val="dk1"/>
              </a:buClr>
              <a:buSzPct val="100000"/>
              <a:buFont typeface="Arial"/>
            </a:pPr>
            <a:r>
              <a:rPr lang="en-US" sz="1600">
                <a:solidFill>
                  <a:schemeClr val="dk1"/>
                </a:solidFill>
                <a:latin typeface="Arial"/>
                <a:ea typeface="Arial"/>
                <a:cs typeface="Arial"/>
                <a:sym typeface="Arial"/>
              </a:rPr>
              <a:t>As a developer I want to test with multiple pen inputs and different levels of input</a:t>
            </a:r>
          </a:p>
          <a:p>
            <a:pPr indent="-330200" lvl="0" marL="457200" rtl="0">
              <a:lnSpc>
                <a:spcPct val="115000"/>
              </a:lnSpc>
              <a:spcBef>
                <a:spcPts val="0"/>
              </a:spcBef>
              <a:buClr>
                <a:schemeClr val="dk1"/>
              </a:buClr>
              <a:buSzPct val="100000"/>
              <a:buFont typeface="Arial"/>
            </a:pPr>
            <a:r>
              <a:rPr lang="en-US" sz="1600">
                <a:solidFill>
                  <a:schemeClr val="dk1"/>
                </a:solidFill>
                <a:latin typeface="Arial"/>
                <a:ea typeface="Arial"/>
                <a:cs typeface="Arial"/>
                <a:sym typeface="Arial"/>
              </a:rPr>
              <a:t>As a user I want to be able to create the image with collaboration from others and restart if errors were made</a:t>
            </a:r>
          </a:p>
          <a:p>
            <a:pPr indent="0" lvl="0" marL="0" rtl="0">
              <a:lnSpc>
                <a:spcPct val="115000"/>
              </a:lnSpc>
              <a:spcBef>
                <a:spcPts val="0"/>
              </a:spcBef>
              <a:buNone/>
            </a:pPr>
            <a:r>
              <a:t/>
            </a:r>
            <a:endParaRPr sz="1600">
              <a:solidFill>
                <a:schemeClr val="dk1"/>
              </a:solidFill>
              <a:latin typeface="Arial"/>
              <a:ea typeface="Arial"/>
              <a:cs typeface="Arial"/>
              <a:sym typeface="Arial"/>
            </a:endParaRP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780300" y="285950"/>
            <a:ext cx="7583400" cy="835200"/>
          </a:xfrm>
          <a:prstGeom prst="rect">
            <a:avLst/>
          </a:prstGeom>
        </p:spPr>
        <p:txBody>
          <a:bodyPr anchorCtr="0" anchor="b" bIns="91425" lIns="91425" rIns="91425" tIns="91425">
            <a:noAutofit/>
          </a:bodyPr>
          <a:lstStyle/>
          <a:p>
            <a:pPr lvl="0">
              <a:spcBef>
                <a:spcPts val="0"/>
              </a:spcBef>
              <a:buNone/>
            </a:pPr>
            <a:r>
              <a:rPr lang="en-US"/>
              <a:t>User Story </a:t>
            </a:r>
            <a:r>
              <a:rPr b="1" lang="en-US" sz="3600">
                <a:solidFill>
                  <a:schemeClr val="dk1"/>
                </a:solidFill>
              </a:rPr>
              <a:t>#359</a:t>
            </a:r>
          </a:p>
        </p:txBody>
      </p:sp>
      <p:pic>
        <p:nvPicPr>
          <p:cNvPr id="211" name="Shape 211"/>
          <p:cNvPicPr preferRelativeResize="0"/>
          <p:nvPr/>
        </p:nvPicPr>
        <p:blipFill>
          <a:blip r:embed="rId3">
            <a:alphaModFix/>
          </a:blip>
          <a:stretch>
            <a:fillRect/>
          </a:stretch>
        </p:blipFill>
        <p:spPr>
          <a:xfrm>
            <a:off x="4607424" y="2536475"/>
            <a:ext cx="4362552" cy="2960821"/>
          </a:xfrm>
          <a:prstGeom prst="rect">
            <a:avLst/>
          </a:prstGeom>
          <a:noFill/>
          <a:ln>
            <a:noFill/>
          </a:ln>
        </p:spPr>
      </p:pic>
      <p:pic>
        <p:nvPicPr>
          <p:cNvPr id="212" name="Shape 212"/>
          <p:cNvPicPr preferRelativeResize="0"/>
          <p:nvPr/>
        </p:nvPicPr>
        <p:blipFill>
          <a:blip r:embed="rId4">
            <a:alphaModFix/>
          </a:blip>
          <a:stretch>
            <a:fillRect/>
          </a:stretch>
        </p:blipFill>
        <p:spPr>
          <a:xfrm>
            <a:off x="437562" y="1121150"/>
            <a:ext cx="4169873" cy="2632874"/>
          </a:xfrm>
          <a:prstGeom prst="rect">
            <a:avLst/>
          </a:prstGeom>
          <a:noFill/>
          <a:ln>
            <a:noFill/>
          </a:ln>
        </p:spPr>
      </p:pic>
      <p:pic>
        <p:nvPicPr>
          <p:cNvPr id="213" name="Shape 213"/>
          <p:cNvPicPr preferRelativeResize="0"/>
          <p:nvPr/>
        </p:nvPicPr>
        <p:blipFill>
          <a:blip r:embed="rId5">
            <a:alphaModFix/>
          </a:blip>
          <a:stretch>
            <a:fillRect/>
          </a:stretch>
        </p:blipFill>
        <p:spPr>
          <a:xfrm>
            <a:off x="950725" y="3785575"/>
            <a:ext cx="3240410" cy="263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