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43891200" cx="32918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2143125" y="685800"/>
            <a:ext cx="257174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2143125" y="685800"/>
            <a:ext cx="257174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87" name="Shape 87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98450" lvl="0" marL="160655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9562" lvl="1" marL="3481388" marR="0" rtl="0" algn="l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46075" lvl="2" marL="5356225" marR="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2236" lvl="3" marL="7497763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2711" lvl="4" marL="96408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2711" lvl="5" marL="100980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2711" lvl="6" marL="105552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2711" lvl="7" marL="110124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2711" lvl="8" marL="114696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2469358" y="13635320"/>
            <a:ext cx="27979685" cy="9408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4937523" y="24872579"/>
            <a:ext cx="23043355" cy="112148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 rot="5400000">
            <a:off x="8844488" y="16778673"/>
            <a:ext cx="37450057" cy="7406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 rot="5400000">
            <a:off x="-6026415" y="9428945"/>
            <a:ext cx="37450057" cy="221063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98450" lvl="0" marL="160655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9562" lvl="1" marL="3481388" marR="0" rtl="0" algn="l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46075" lvl="2" marL="5356225" marR="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2236" lvl="3" marL="7497763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2711" lvl="4" marL="96408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2711" lvl="5" marL="100980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2711" lvl="6" marL="105552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2711" lvl="7" marL="110124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2711" lvl="8" marL="114696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 rot="5400000">
            <a:off x="1978025" y="9910762"/>
            <a:ext cx="28963937" cy="29627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98450" lvl="0" marL="160655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9562" lvl="1" marL="3481388" marR="0" rtl="0" algn="l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46075" lvl="2" marL="5356225" marR="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2236" lvl="3" marL="7497763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2711" lvl="4" marL="96408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2711" lvl="5" marL="100980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2711" lvl="6" marL="105552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2711" lvl="7" marL="110124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2711" lvl="8" marL="114696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6451998" y="30724287"/>
            <a:ext cx="19751276" cy="36262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/>
          <p:nvPr>
            <p:ph idx="2" type="pic"/>
          </p:nvPr>
        </p:nvSpPr>
        <p:spPr>
          <a:xfrm>
            <a:off x="6451998" y="3922057"/>
            <a:ext cx="19751276" cy="26333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451998" y="34350512"/>
            <a:ext cx="19751276" cy="51524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645443" y="1748116"/>
            <a:ext cx="10829926" cy="74362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2870656" y="1748116"/>
            <a:ext cx="18402298" cy="37459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00150" lvl="0" marL="16065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92187" lvl="1" marL="3481388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71525" lvl="2" marL="53562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17563" lvl="3" marL="74977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27088" lvl="4" marL="96408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27088" lvl="5" marL="100980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27088" lvl="6" marL="105552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27088" lvl="7" marL="110124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27088" lvl="8" marL="114696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1645443" y="9184339"/>
            <a:ext cx="10829926" cy="30022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1645442" y="9825317"/>
            <a:ext cx="14544675" cy="40946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1645442" y="13919948"/>
            <a:ext cx="14544675" cy="252871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01750" lvl="0" marL="16065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93787" lvl="1" marL="34813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47725" lvl="2" marL="53562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68363" lvl="3" marL="749776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77888" lvl="4" marL="96408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77888" lvl="5" marL="100980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77888" lvl="6" marL="105552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77888" lvl="7" marL="110124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77888" lvl="8" marL="114696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3" type="body"/>
          </p:nvPr>
        </p:nvSpPr>
        <p:spPr>
          <a:xfrm>
            <a:off x="16722328" y="9825317"/>
            <a:ext cx="14550627" cy="40946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4" type="body"/>
          </p:nvPr>
        </p:nvSpPr>
        <p:spPr>
          <a:xfrm>
            <a:off x="16722328" y="13919948"/>
            <a:ext cx="14550627" cy="252871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01750" lvl="0" marL="16065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93787" lvl="1" marL="34813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47725" lvl="2" marL="53562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68363" lvl="3" marL="749776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77888" lvl="4" marL="96408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77888" lvl="5" marL="100980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77888" lvl="6" marL="105552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77888" lvl="7" marL="110124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77888" lvl="8" marL="114696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1645443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50950" lvl="0" marL="16065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42987" lvl="1" marL="3481388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2325" lvl="2" marL="53562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42963" lvl="3" marL="749776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52488" lvl="4" marL="96408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52488" lvl="5" marL="100980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52488" lvl="6" marL="105552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52488" lvl="7" marL="110124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52488" lvl="8" marL="114696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16516351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50950" lvl="0" marL="16065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42987" lvl="1" marL="3481388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2325" lvl="2" marL="53562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42963" lvl="3" marL="749776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52488" lvl="4" marL="96408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52488" lvl="5" marL="100980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52488" lvl="6" marL="105552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52488" lvl="7" marL="110124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52488" lvl="8" marL="114696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2600325" y="28205209"/>
            <a:ext cx="27980878" cy="87159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2600325" y="18604006"/>
            <a:ext cx="27980878" cy="960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98450" lvl="0" marL="160655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9562" lvl="1" marL="3481388" marR="0" rtl="0" algn="l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46075" lvl="2" marL="5356225" marR="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2236" lvl="3" marL="7497763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2711" lvl="4" marL="96408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2711" lvl="5" marL="100980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2711" lvl="6" marL="105552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2711" lvl="7" marL="110124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2711" lvl="8" marL="114696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jpg"/><Relationship Id="rId10" Type="http://schemas.openxmlformats.org/officeDocument/2006/relationships/image" Target="../media/image13.png"/><Relationship Id="rId13" Type="http://schemas.openxmlformats.org/officeDocument/2006/relationships/image" Target="../media/image5.png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6.jpg"/><Relationship Id="rId15" Type="http://schemas.openxmlformats.org/officeDocument/2006/relationships/image" Target="../media/image10.png"/><Relationship Id="rId14" Type="http://schemas.openxmlformats.org/officeDocument/2006/relationships/image" Target="../media/image12.png"/><Relationship Id="rId17" Type="http://schemas.openxmlformats.org/officeDocument/2006/relationships/image" Target="../media/image11.jpg"/><Relationship Id="rId16" Type="http://schemas.openxmlformats.org/officeDocument/2006/relationships/image" Target="../media/image15.png"/><Relationship Id="rId5" Type="http://schemas.openxmlformats.org/officeDocument/2006/relationships/image" Target="../media/image2.jpg"/><Relationship Id="rId6" Type="http://schemas.openxmlformats.org/officeDocument/2006/relationships/image" Target="../media/image9.jpg"/><Relationship Id="rId7" Type="http://schemas.openxmlformats.org/officeDocument/2006/relationships/image" Target="../media/image8.jpg"/><Relationship Id="rId8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8528100" y="1523975"/>
            <a:ext cx="160146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lang="en-US" sz="7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Senior Project, 2017</a:t>
            </a:r>
            <a:r>
              <a:rPr b="1" i="0" lang="en-US" sz="7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-US" sz="7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Spring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6567485" y="2590800"/>
            <a:ext cx="19797600" cy="24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b="1" lang="en-US" sz="6000">
                <a:solidFill>
                  <a:srgbClr val="3333CC"/>
                </a:solidFill>
              </a:rPr>
              <a:t> 										Multimodal Interactive Paint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b="1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Student: </a:t>
            </a:r>
            <a:r>
              <a:rPr lang="en-US" sz="3500">
                <a:solidFill>
                  <a:srgbClr val="3333CC"/>
                </a:solidFill>
              </a:rPr>
              <a:t>Daniel Mederos</a:t>
            </a:r>
            <a:r>
              <a:rPr b="0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 Florida International University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b="1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Mentor:</a:t>
            </a:r>
            <a:r>
              <a:rPr b="1" i="1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>
                <a:solidFill>
                  <a:srgbClr val="3333CC"/>
                </a:solidFill>
              </a:rPr>
              <a:t>Francisco Ortega, Florida International University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b="1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Instructor:</a:t>
            </a:r>
            <a:r>
              <a:rPr b="1" i="1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Masoud Sadjadi, Florida International University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990600" y="5493600"/>
            <a:ext cx="31089600" cy="35661600"/>
          </a:xfrm>
          <a:prstGeom prst="rect">
            <a:avLst/>
          </a:prstGeom>
          <a:noFill/>
          <a:ln cap="flat" cmpd="sng" w="635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8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1636400" y="6095925"/>
            <a:ext cx="9424500" cy="5858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rgbClr val="336699"/>
                </a:solidFill>
              </a:rPr>
              <a:t>Having an application work across multiple operating systems, with different requirements and programs, which requires maintenance and many changes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rgbClr val="336699"/>
                </a:solidFill>
              </a:rPr>
              <a:t>This project is a complete rewrite from the last iteration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990612" y="41924400"/>
            <a:ext cx="4980000" cy="730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Acknowledgement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15925800" y="460587"/>
            <a:ext cx="47244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School of Computing &amp; Information Sciences</a:t>
            </a: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3925" y="319275"/>
            <a:ext cx="26304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1636400" y="32963175"/>
            <a:ext cx="9787800" cy="7563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Current System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/>
              <a:buChar char="●"/>
            </a:pPr>
            <a:r>
              <a:rPr lang="en-US" sz="4100">
                <a:solidFill>
                  <a:srgbClr val="336699"/>
                </a:solidFill>
              </a:rPr>
              <a:t>Support for many easy to use tools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Base code is modular, so it's easier to add features, refactor code and create facades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Interactive Paint is cross platform on any machine running QT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Supports multiple users at the same time on the same drawing canvas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Acceps up to 10 inpts under MultiModal mode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12462200" y="32963075"/>
            <a:ext cx="9787800" cy="7563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/>
          </a:p>
          <a:p>
            <a:pPr indent="-48895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As a user, I want to be able to have basic tools like New, Open, Save, Ellipse, Rectangle, Brush, and Color</a:t>
            </a:r>
          </a:p>
          <a:p>
            <a:pPr indent="-48895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As a user, I would like to have the Interactive Paint application to be cross platform</a:t>
            </a:r>
          </a:p>
          <a:p>
            <a:pPr indent="-48895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As a user, I would like to have the Interactive Paint application to support more than 2 users at the same time on the same Canvas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12509750" y="22961325"/>
            <a:ext cx="9787800" cy="9069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System Design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1636400" y="23033525"/>
            <a:ext cx="9787800" cy="9069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Object Design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23383100" y="32963175"/>
            <a:ext cx="7933800" cy="7563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336699"/>
              </a:buClr>
              <a:buSzPct val="25000"/>
              <a:buFont typeface="Arial"/>
              <a:buNone/>
            </a:pPr>
            <a:r>
              <a:rPr b="1" lang="en-US" sz="4100">
                <a:solidFill>
                  <a:srgbClr val="336699"/>
                </a:solidFill>
              </a:rPr>
              <a:t>Implementation</a:t>
            </a:r>
          </a:p>
          <a:p>
            <a:pPr lvl="0" rtl="0">
              <a:spcBef>
                <a:spcPts val="0"/>
              </a:spcBef>
              <a:buClr>
                <a:srgbClr val="336699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336699"/>
                </a:solidFill>
              </a:rPr>
              <a:t>This project Was built in C++ using the Qt framework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3600">
              <a:solidFill>
                <a:srgbClr val="336699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3600">
              <a:solidFill>
                <a:srgbClr val="336699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3600">
              <a:solidFill>
                <a:srgbClr val="336699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US" sz="3600">
                <a:solidFill>
                  <a:srgbClr val="336699"/>
                </a:solidFill>
              </a:rPr>
              <a:t>Classes that we used specific to Qt 4.8 and above include QtWidgets, QtApplication, and QtUtility.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3600">
              <a:solidFill>
                <a:srgbClr val="336699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3600">
              <a:solidFill>
                <a:srgbClr val="336699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US" sz="3600">
                <a:solidFill>
                  <a:srgbClr val="336699"/>
                </a:solidFill>
              </a:rPr>
              <a:t>We programmed and compiled code mostly in Visual Studios 15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sz="4100">
              <a:solidFill>
                <a:srgbClr val="336699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23383100" y="22932550"/>
            <a:ext cx="7933800" cy="9069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Verification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336699"/>
                </a:solidFill>
              </a:rPr>
              <a:t>Test case: Undo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sz="3600">
              <a:solidFill>
                <a:srgbClr val="336699"/>
              </a:solidFill>
            </a:endParaRP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336699"/>
                </a:solidFill>
              </a:rPr>
              <a:t>Purpose: Test to see if canvas can be restored to the second to last state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sz="3600">
              <a:solidFill>
                <a:srgbClr val="336699"/>
              </a:solidFill>
            </a:endParaRP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336699"/>
                </a:solidFill>
              </a:rPr>
              <a:t>Preconditions: Must have a minimum of one action already on the canvas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sz="3600">
              <a:solidFill>
                <a:srgbClr val="336699"/>
              </a:solidFill>
            </a:endParaRP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336699"/>
                </a:solidFill>
              </a:rPr>
              <a:t>Action: Paint user clicks on edit button and then clicks on undo button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sz="3600">
              <a:solidFill>
                <a:srgbClr val="336699"/>
              </a:solidFill>
            </a:endParaRP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336699"/>
                </a:solidFill>
              </a:rPr>
              <a:t>Expected Result: The canvas returns to the second to last state before the user had done the action we are trying to undo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636400" y="12815275"/>
            <a:ext cx="29680500" cy="9213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Screenshots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23383100" y="6143925"/>
            <a:ext cx="7933800" cy="5762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Summar</a:t>
            </a:r>
            <a:r>
              <a:rPr b="1" lang="en-US" sz="4100">
                <a:solidFill>
                  <a:srgbClr val="336699"/>
                </a:solidFill>
              </a:rPr>
              <a:t>y</a:t>
            </a:r>
          </a:p>
          <a:p>
            <a:pPr indent="-4572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3600">
                <a:solidFill>
                  <a:srgbClr val="336699"/>
                </a:solidFill>
              </a:rPr>
              <a:t>Interactive Paint showcases the portability of the application</a:t>
            </a:r>
          </a:p>
          <a:p>
            <a:pPr indent="-4572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3600">
                <a:solidFill>
                  <a:srgbClr val="336699"/>
                </a:solidFill>
              </a:rPr>
              <a:t>Future iterations will add more input devices</a:t>
            </a:r>
          </a:p>
          <a:p>
            <a:pPr indent="-4572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3600">
                <a:solidFill>
                  <a:srgbClr val="336699"/>
                </a:solidFill>
              </a:rPr>
              <a:t>QT creates a higher level of abstraction when adding features</a:t>
            </a:r>
          </a:p>
          <a:p>
            <a:pPr indent="-4572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3600">
                <a:solidFill>
                  <a:srgbClr val="336699"/>
                </a:solidFill>
              </a:rPr>
              <a:t>QT also reduces the amount of dependencies while being cross platform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27203400" y="609600"/>
            <a:ext cx="4724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12183375" y="6095925"/>
            <a:ext cx="10066500" cy="5858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</a:p>
          <a:p>
            <a:pPr lvl="0" rtl="0">
              <a:spcBef>
                <a:spcPts val="0"/>
              </a:spcBef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>
                <a:solidFill>
                  <a:srgbClr val="336699"/>
                </a:solidFill>
              </a:rPr>
              <a:t>Develop the GUI with the QT framework so that we can have a canvas that handles multiple pens in free draw along with a canvas that handles a single pen touch but gives the user more options on what drawing they could make. Do so having as few dependencies as possible.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0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6343000" y="41615475"/>
            <a:ext cx="25737000" cy="1356600"/>
          </a:xfrm>
          <a:prstGeom prst="rect">
            <a:avLst/>
          </a:prstGeom>
          <a:noFill/>
          <a:ln cap="flat" cmpd="sng" w="635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The material presented in this poster is based upon the work supported by Dr. Francisco R. Ortega. I am thankful to the help that I received from my group member Jim Louro in the process of creating this software. </a:t>
            </a:r>
          </a:p>
        </p:txBody>
      </p:sp>
      <p:pic>
        <p:nvPicPr>
          <p:cNvPr descr="ell111111111.jpg"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5673" y="13006950"/>
            <a:ext cx="6425691" cy="5858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xxxxxxxxxxxxxccccccccccc.jpg" id="108" name="Shape 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21100" y="13563599"/>
            <a:ext cx="7933799" cy="8134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rush111111111.jpg" id="109" name="Shape 10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098866" y="15630949"/>
            <a:ext cx="5858760" cy="5858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sdfasdfasdfasdfasdfasdfdfsa.jpg" id="110" name="Shape 1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175300" y="13223987"/>
            <a:ext cx="7519226" cy="5041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sdfasdfasfdadsfsasafdasdfasdfadfasdfasdf.jpg" id="111" name="Shape 11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21374" y="17070126"/>
            <a:ext cx="6425699" cy="46283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234123412341234123412341234.jpg" id="112" name="Shape 11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809750" y="23967599"/>
            <a:ext cx="9519351" cy="81349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-logo.png" id="113" name="Shape 1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8479687" y="2252425"/>
            <a:ext cx="36005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s_logo.jpg" id="114" name="Shape 1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535549" y="2106862"/>
            <a:ext cx="3938635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4540425" y="36314512"/>
            <a:ext cx="4840700" cy="484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4540437" y="34800325"/>
            <a:ext cx="1514175" cy="151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7955174" y="34665400"/>
            <a:ext cx="1977624" cy="1784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2793925" y="24524713"/>
            <a:ext cx="9124349" cy="70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3824639" y="1961275"/>
            <a:ext cx="4395899" cy="2196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381575" y="1859187"/>
            <a:ext cx="3600499" cy="2400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