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60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None/>
              <a:defRPr sz="1200" b="0"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None/>
              <a:defRPr sz="1200" b="0" i="0" u="none" strike="noStrike" cap="none">
                <a:solidFill>
                  <a:schemeClr val="dk1"/>
                </a:solidFill>
                <a:latin typeface="Calibri"/>
                <a:ea typeface="Calibri"/>
                <a:cs typeface="Calibri"/>
                <a:sym typeface="Calibri"/>
              </a:defRPr>
            </a:lvl3pPr>
            <a:lvl4pPr marL="1371600" marR="0" lvl="3" indent="0" algn="l" rtl="0">
              <a:spcBef>
                <a:spcPts val="360"/>
              </a:spcBef>
              <a:spcAft>
                <a:spcPts val="0"/>
              </a:spcAft>
              <a:buNone/>
              <a:defRPr sz="1200" b="0" i="0" u="none" strike="noStrike" cap="none">
                <a:solidFill>
                  <a:schemeClr val="dk1"/>
                </a:solidFill>
                <a:latin typeface="Calibri"/>
                <a:ea typeface="Calibri"/>
                <a:cs typeface="Calibri"/>
                <a:sym typeface="Calibri"/>
              </a:defRPr>
            </a:lvl4pPr>
            <a:lvl5pPr marL="1828800" marR="0" lvl="4" indent="0" algn="l" rtl="0">
              <a:spcBef>
                <a:spcPts val="360"/>
              </a:spcBef>
              <a:spcAft>
                <a:spcPts val="0"/>
              </a:spcAft>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7 seconds.( I will select 2 best slides (i will give them extra points and students will present for CIS committee)</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marL="0" marR="0" lvl="0" indent="0" algn="l" rtl="0">
              <a:spcBef>
                <a:spcPts val="0"/>
              </a:spcBef>
              <a:spcAft>
                <a:spcPts val="0"/>
              </a:spcAft>
              <a:buSzPct val="25000"/>
              <a:buNone/>
            </a:pPr>
            <a:endParaRPr/>
          </a:p>
          <a:p>
            <a:pPr marL="0" marR="0" lvl="0" indent="0" algn="l" rtl="0">
              <a:spcBef>
                <a:spcPts val="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47" name="Shape 14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3" name="Shape 223"/>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24" name="Shape 224"/>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31" name="Shape 231"/>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8" name="Shape 23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a:p>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a:t>A description of verification process and </a:t>
            </a:r>
            <a:r>
              <a:rPr lang="en-US" sz="1200" b="0" i="0" u="none" strike="noStrike" cap="none">
                <a:solidFill>
                  <a:schemeClr val="dk1"/>
                </a:solidFill>
                <a:latin typeface="Calibri"/>
                <a:ea typeface="Calibri"/>
                <a:cs typeface="Calibri"/>
                <a:sym typeface="Calibri"/>
              </a:rPr>
              <a:t>Test Suites and Test Cases for </a:t>
            </a:r>
            <a:r>
              <a:rPr lang="en-US"/>
              <a:t>one of the</a:t>
            </a:r>
            <a:r>
              <a:rPr lang="en-US" sz="1200" b="0" i="0" u="none" strike="noStrike" cap="none">
                <a:solidFill>
                  <a:schemeClr val="dk1"/>
                </a:solidFill>
                <a:latin typeface="Calibri"/>
                <a:ea typeface="Calibri"/>
                <a:cs typeface="Calibri"/>
                <a:sym typeface="Calibri"/>
              </a:rPr>
              <a:t> use case</a:t>
            </a:r>
            <a:r>
              <a:rPr lang="en-US"/>
              <a:t>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One sunny day and one rainy day for the implemented use cases (one or more slides).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Automated test scripts for the implemented use cases (</a:t>
            </a:r>
            <a:r>
              <a:rPr lang="en-US"/>
              <a:t>if any)</a:t>
            </a:r>
            <a:r>
              <a:rPr lang="en-US" sz="1200" b="0" i="0" u="none" strike="noStrike" cap="none">
                <a:solidFill>
                  <a:schemeClr val="dk1"/>
                </a:solidFill>
                <a:latin typeface="Calibri"/>
                <a:ea typeface="Calibri"/>
                <a:cs typeface="Calibri"/>
                <a:sym typeface="Calibri"/>
              </a:rPr>
              <a:t> (one or more slides).</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39" name="Shape 23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46" name="Shape 246"/>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2" name="Shape 2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Include your contact information</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Ask if anyone has any questions for you.</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Thank your audience</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53" name="Shape 25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5" name="Shape 15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lvl="0" rtl="0">
              <a:spcBef>
                <a:spcPts val="0"/>
              </a:spcBef>
              <a:buClr>
                <a:schemeClr val="dk1"/>
              </a:buClr>
              <a:buSzPct val="91666"/>
              <a:buFont typeface="Arial"/>
              <a:buNone/>
            </a:pPr>
            <a:endParaRPr/>
          </a:p>
          <a:p>
            <a:pPr marL="0" marR="0" lvl="0" indent="0" algn="l" rtl="0">
              <a:spcBef>
                <a:spcPts val="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64" name="Shape 164"/>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5 seconds</a:t>
            </a:r>
          </a:p>
          <a:p>
            <a:pPr marL="0" marR="0" lvl="0" indent="0" algn="l" rtl="0">
              <a:spcBef>
                <a:spcPts val="0"/>
              </a:spcBef>
              <a:spcAft>
                <a:spcPts val="0"/>
              </a:spcAft>
              <a:buSzPct val="25000"/>
              <a:buNone/>
            </a:pPr>
            <a:r>
              <a:rPr lang="en-US"/>
              <a:t>Show the Use Case Diagram for the whole project.</a:t>
            </a:r>
            <a:br>
              <a:rPr lang="en-US"/>
            </a:br>
            <a:r>
              <a:rPr lang="en-US"/>
              <a:t>Highlight your use cases.</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72" name="Shape 17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20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System design: </a:t>
            </a:r>
            <a:r>
              <a:rPr lang="en-US"/>
              <a:t>Highlight the parts that you contributed to them.</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System decomposition; identify the architecture patterns used </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System deployment – h/w and s/w requirements </a:t>
            </a:r>
          </a:p>
          <a:p>
            <a:pPr marL="0" marR="0" lvl="0" indent="0" algn="l" rtl="0">
              <a:spcBef>
                <a:spcPts val="360"/>
              </a:spcBef>
              <a:spcAft>
                <a:spcPts val="0"/>
              </a:spcAft>
              <a:buSzPct val="25000"/>
              <a:buNone/>
            </a:pPr>
            <a:br>
              <a:rPr lang="en-US"/>
            </a:br>
            <a:br>
              <a:rPr lang="en-US"/>
            </a:br>
            <a:endParaRPr lang="en-US"/>
          </a:p>
          <a:p>
            <a:pPr marL="0" marR="0" lvl="0" indent="0" algn="l" rtl="0">
              <a:spcBef>
                <a:spcPts val="36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79" name="Shape 17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10 seconds.</a:t>
            </a:r>
            <a:r>
              <a:rPr lang="en-US" sz="1200" b="0" i="0" u="none" strike="noStrike" cap="none">
                <a:solidFill>
                  <a:schemeClr val="dk1"/>
                </a:solidFill>
                <a:latin typeface="Calibri"/>
                <a:ea typeface="Calibri"/>
                <a:cs typeface="Calibri"/>
                <a:sym typeface="Calibri"/>
              </a:rPr>
              <a:t>Minimal class diagram. Highlight the classes that you created/modified</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Identify the design patterns used (one or more slides).</a:t>
            </a:r>
          </a:p>
          <a:p>
            <a:pPr lvl="0" rtl="0">
              <a:spcBef>
                <a:spcPts val="0"/>
              </a:spcBef>
              <a:buSzPct val="25000"/>
              <a:buNone/>
            </a:pPr>
            <a:endParaRPr/>
          </a:p>
          <a:p>
            <a:pPr marL="0" marR="0" lvl="0" indent="0" algn="l" rtl="0">
              <a:spcBef>
                <a:spcPts val="360"/>
              </a:spcBef>
              <a:spcAft>
                <a:spcPts val="0"/>
              </a:spcAft>
              <a:buSzPct val="25000"/>
              <a:buNone/>
            </a:pPr>
            <a:endParaRPr/>
          </a:p>
        </p:txBody>
      </p:sp>
      <p:sp>
        <p:nvSpPr>
          <p:cNvPr id="186" name="Shape 186"/>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3" name="Shape 19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marL="0" marR="0" lvl="0" indent="0" algn="l" rtl="0">
              <a:spcBef>
                <a:spcPts val="0"/>
              </a:spcBef>
              <a:spcAft>
                <a:spcPts val="0"/>
              </a:spcAft>
              <a:buSzPct val="25000"/>
              <a:buNone/>
            </a:pPr>
            <a:endParaRPr/>
          </a:p>
          <a:p>
            <a:pPr marL="0" marR="0" lvl="0" indent="0" algn="l" rtl="0">
              <a:spcBef>
                <a:spcPts val="36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94" name="Shape 19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0" name="Shape 200"/>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60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The most important user story you worked on it. You have to describe this one very well and be proud of that.</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marL="457200" marR="0" lvl="0" indent="-228600" algn="l" rtl="0">
              <a:spcBef>
                <a:spcPts val="360"/>
              </a:spcBef>
              <a:spcAft>
                <a:spcPts val="0"/>
              </a:spcAft>
              <a:buChar char="-"/>
            </a:pPr>
            <a:r>
              <a:rPr lang="en-US"/>
              <a:t>Go into the details of the most important/significant tasks using bullet lists or visual graphs or state chart diagram</a:t>
            </a:r>
          </a:p>
          <a:p>
            <a:pPr marL="457200" marR="0" lvl="0" indent="-228600" algn="l" rtl="0">
              <a:spcBef>
                <a:spcPts val="360"/>
              </a:spcBef>
              <a:spcAft>
                <a:spcPts val="0"/>
              </a:spcAft>
              <a:buChar char="-"/>
            </a:pPr>
            <a:r>
              <a:rPr lang="en-US"/>
              <a:t>Sequence Diagram for this user story is mandatory  (in another separate page if required)</a:t>
            </a:r>
          </a:p>
          <a:p>
            <a:pPr marL="457200" marR="0" lvl="0" indent="-228600" algn="l" rtl="0">
              <a:spcBef>
                <a:spcPts val="360"/>
              </a:spcBef>
              <a:spcAft>
                <a:spcPts val="0"/>
              </a:spcAft>
              <a:buChar char="-"/>
            </a:pPr>
            <a:r>
              <a:rPr lang="en-US"/>
              <a:t>Demo using </a:t>
            </a:r>
            <a:r>
              <a:rPr lang="en-US" b="1"/>
              <a:t>screenshots or GIF</a:t>
            </a:r>
            <a:r>
              <a:rPr lang="en-US"/>
              <a:t> (in another separate page if required)</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01" name="Shape 201"/>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08" name="Shape 20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pic>
        <p:nvPicPr>
          <p:cNvPr id="18" name="Shape 18" descr="Overlay-TitleSlide.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9" name="Shape 19"/>
          <p:cNvSpPr txBox="1">
            <a:spLocks noGrp="1"/>
          </p:cNvSpPr>
          <p:nvPr>
            <p:ph type="ctrTitle"/>
          </p:nvPr>
        </p:nvSpPr>
        <p:spPr>
          <a:xfrm>
            <a:off x="1600200" y="2492375"/>
            <a:ext cx="6762748" cy="1470024"/>
          </a:xfrm>
          <a:prstGeom prst="rect">
            <a:avLst/>
          </a:prstGeom>
          <a:noFill/>
          <a:ln>
            <a:noFill/>
          </a:ln>
        </p:spPr>
        <p:txBody>
          <a:bodyPr lIns="91425" tIns="91425" rIns="91425" bIns="91425" anchor="b" anchorCtr="0"/>
          <a:lstStyle>
            <a:lvl1pPr marL="0" marR="0" lvl="0" indent="0" algn="r" rtl="0">
              <a:spcBef>
                <a:spcPts val="0"/>
              </a:spcBef>
              <a:spcAft>
                <a:spcPts val="0"/>
              </a:spcAft>
              <a:buNone/>
              <a:defRPr sz="44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20" name="Shape 20"/>
          <p:cNvSpPr txBox="1">
            <a:spLocks noGrp="1"/>
          </p:cNvSpPr>
          <p:nvPr>
            <p:ph type="subTitle" idx="1"/>
          </p:nvPr>
        </p:nvSpPr>
        <p:spPr>
          <a:xfrm>
            <a:off x="1600200" y="3966882"/>
            <a:ext cx="6762748" cy="1752600"/>
          </a:xfrm>
          <a:prstGeom prst="rect">
            <a:avLst/>
          </a:prstGeom>
          <a:noFill/>
          <a:ln>
            <a:noFill/>
          </a:ln>
        </p:spPr>
        <p:txBody>
          <a:bodyPr lIns="91425" tIns="91425" rIns="91425" bIns="91425" anchor="t" anchorCtr="0"/>
          <a:lstStyle>
            <a:lvl1pPr marL="0" marR="0" lvl="0" indent="0" algn="r" rtl="0">
              <a:spcBef>
                <a:spcPts val="600"/>
              </a:spcBef>
              <a:spcAft>
                <a:spcPts val="0"/>
              </a:spcAft>
              <a:buClr>
                <a:schemeClr val="lt1"/>
              </a:buClr>
              <a:buFont typeface="Noto Sans Symbols"/>
              <a:buNone/>
              <a:defRPr sz="1800" b="0" i="0" u="none" strike="noStrike" cap="none">
                <a:solidFill>
                  <a:schemeClr val="lt1"/>
                </a:solidFill>
                <a:latin typeface="Trebuchet MS"/>
                <a:ea typeface="Trebuchet MS"/>
                <a:cs typeface="Trebuchet MS"/>
                <a:sym typeface="Trebuchet MS"/>
              </a:defRPr>
            </a:lvl1pPr>
            <a:lvl2pPr marL="457200" marR="0" lvl="1" indent="0" algn="ctr" rtl="0">
              <a:spcBef>
                <a:spcPts val="600"/>
              </a:spcBef>
              <a:spcAft>
                <a:spcPts val="0"/>
              </a:spcAft>
              <a:buClr>
                <a:srgbClr val="888888"/>
              </a:buClr>
              <a:buFont typeface="Noto Sans Symbols"/>
              <a:buNone/>
              <a:defRPr sz="2000" b="0" i="0" u="none" strike="noStrike" cap="none">
                <a:solidFill>
                  <a:srgbClr val="888888"/>
                </a:solidFill>
                <a:latin typeface="Trebuchet MS"/>
                <a:ea typeface="Trebuchet MS"/>
                <a:cs typeface="Trebuchet MS"/>
                <a:sym typeface="Trebuchet MS"/>
              </a:defRPr>
            </a:lvl2pPr>
            <a:lvl3pPr marL="914400" marR="0" lvl="2" indent="0" algn="ctr"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3pPr>
            <a:lvl4pPr marL="1371600" marR="0" lvl="3" indent="0" algn="ctr"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4pPr>
            <a:lvl5pPr marL="1828800" marR="0" lvl="4" indent="0" algn="ctr"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5pPr>
            <a:lvl6pPr marL="2286000" marR="0" lvl="5"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6pPr>
            <a:lvl7pPr marL="2743200" marR="0" lvl="6"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7pPr>
            <a:lvl8pPr marL="3200400" marR="0" lvl="7"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8pPr>
            <a:lvl9pPr marL="3657600" marR="0" lvl="8"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
        <p:nvSpPr>
          <p:cNvPr id="22" name="Shape 22"/>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3"/>
        <p:cNvGrpSpPr/>
        <p:nvPr/>
      </p:nvGrpSpPr>
      <p:grpSpPr>
        <a:xfrm>
          <a:off x="0" y="0"/>
          <a:ext cx="0" cy="0"/>
          <a:chOff x="0" y="0"/>
          <a:chExt cx="0" cy="0"/>
        </a:xfrm>
      </p:grpSpPr>
      <p:pic>
        <p:nvPicPr>
          <p:cNvPr id="94" name="Shape 94"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95" name="Shape 95"/>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6" name="Shape 96"/>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7" name="Shape 97"/>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8"/>
        <p:cNvGrpSpPr/>
        <p:nvPr/>
      </p:nvGrpSpPr>
      <p:grpSpPr>
        <a:xfrm>
          <a:off x="0" y="0"/>
          <a:ext cx="0" cy="0"/>
          <a:chOff x="0" y="0"/>
          <a:chExt cx="0" cy="0"/>
        </a:xfrm>
      </p:grpSpPr>
      <p:pic>
        <p:nvPicPr>
          <p:cNvPr id="99" name="Shape 99" descr="Overlay-ContentCaption.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00" name="Shape 100"/>
          <p:cNvSpPr txBox="1">
            <a:spLocks noGrp="1"/>
          </p:cNvSpPr>
          <p:nvPr>
            <p:ph type="title"/>
          </p:nvPr>
        </p:nvSpPr>
        <p:spPr>
          <a:xfrm>
            <a:off x="779464" y="590550"/>
            <a:ext cx="3657600" cy="1162049"/>
          </a:xfrm>
          <a:prstGeom prst="rect">
            <a:avLst/>
          </a:prstGeom>
          <a:noFill/>
          <a:ln>
            <a:noFill/>
          </a:ln>
        </p:spPr>
        <p:txBody>
          <a:bodyPr lIns="91425" tIns="91425" rIns="91425" bIns="91425" anchor="b" anchorCtr="0"/>
          <a:lstStyle>
            <a:lvl1pPr marL="0" marR="0" lvl="0" indent="0" algn="ctr"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01" name="Shape 101"/>
          <p:cNvSpPr txBox="1">
            <a:spLocks noGrp="1"/>
          </p:cNvSpPr>
          <p:nvPr>
            <p:ph type="body" idx="1"/>
          </p:nvPr>
        </p:nvSpPr>
        <p:spPr>
          <a:xfrm>
            <a:off x="4693023" y="739587"/>
            <a:ext cx="3657600" cy="5308786"/>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body" idx="2"/>
          </p:nvPr>
        </p:nvSpPr>
        <p:spPr>
          <a:xfrm>
            <a:off x="779464" y="1816100"/>
            <a:ext cx="3657600" cy="3822700"/>
          </a:xfrm>
          <a:prstGeom prst="rect">
            <a:avLst/>
          </a:prstGeom>
          <a:noFill/>
          <a:ln>
            <a:noFill/>
          </a:ln>
        </p:spPr>
        <p:txBody>
          <a:bodyPr lIns="91425" tIns="91425" rIns="91425" bIns="91425" anchor="t" anchorCtr="0"/>
          <a:lstStyle>
            <a:lvl1pPr marL="0" marR="0" lvl="0" indent="0" algn="ctr" rtl="0">
              <a:spcBef>
                <a:spcPts val="20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03" name="Shape 103"/>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05" name="Shape 105"/>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6"/>
        <p:cNvGrpSpPr/>
        <p:nvPr/>
      </p:nvGrpSpPr>
      <p:grpSpPr>
        <a:xfrm>
          <a:off x="0" y="0"/>
          <a:ext cx="0" cy="0"/>
          <a:chOff x="0" y="0"/>
          <a:chExt cx="0" cy="0"/>
        </a:xfrm>
      </p:grpSpPr>
      <p:pic>
        <p:nvPicPr>
          <p:cNvPr id="107" name="Shape 107" descr="Overlay-PictureCaption.png"/>
          <p:cNvPicPr preferRelativeResize="0"/>
          <p:nvPr/>
        </p:nvPicPr>
        <p:blipFill rotWithShape="1">
          <a:blip r:embed="rId2">
            <a:alphaModFix/>
          </a:blip>
          <a:srcRect/>
          <a:stretch/>
        </p:blipFill>
        <p:spPr>
          <a:xfrm>
            <a:off x="449262" y="187325"/>
            <a:ext cx="8535987" cy="6483349"/>
          </a:xfrm>
          <a:prstGeom prst="rect">
            <a:avLst/>
          </a:prstGeom>
          <a:noFill/>
          <a:ln>
            <a:noFill/>
          </a:ln>
        </p:spPr>
      </p:pic>
      <p:sp>
        <p:nvSpPr>
          <p:cNvPr id="108" name="Shape 108"/>
          <p:cNvSpPr txBox="1">
            <a:spLocks noGrp="1"/>
          </p:cNvSpPr>
          <p:nvPr>
            <p:ph type="title"/>
          </p:nvPr>
        </p:nvSpPr>
        <p:spPr>
          <a:xfrm>
            <a:off x="3886200" y="533400"/>
            <a:ext cx="4476749" cy="12525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09" name="Shape 109"/>
          <p:cNvSpPr txBox="1">
            <a:spLocks noGrp="1"/>
          </p:cNvSpPr>
          <p:nvPr>
            <p:ph type="body" idx="1"/>
          </p:nvPr>
        </p:nvSpPr>
        <p:spPr>
          <a:xfrm>
            <a:off x="3886123" y="1828800"/>
            <a:ext cx="4474539" cy="3809999"/>
          </a:xfrm>
          <a:prstGeom prst="rect">
            <a:avLst/>
          </a:prstGeom>
          <a:noFill/>
          <a:ln>
            <a:noFill/>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a:spLocks noGrp="1"/>
          </p:cNvSpPr>
          <p:nvPr>
            <p:ph type="pic" idx="2"/>
          </p:nvPr>
        </p:nvSpPr>
        <p:spPr>
          <a:xfrm flipH="1">
            <a:off x="188252" y="179292"/>
            <a:ext cx="3281086" cy="6483095"/>
          </a:xfrm>
          <a:prstGeom prst="round1Rect">
            <a:avLst>
              <a:gd name="adj" fmla="val 17325"/>
            </a:avLst>
          </a:prstGeom>
          <a:blipFill rotWithShape="0">
            <a:blip r:embed="rId3">
              <a:alphaModFix/>
            </a:blip>
            <a:stretch>
              <a:fillRect/>
            </a:stretch>
          </a:blipFill>
          <a:ln w="28575" cap="flat" cmpd="sng">
            <a:solidFill>
              <a:schemeClr val="lt1"/>
            </a:solidFill>
            <a:prstDash val="solid"/>
            <a:round/>
            <a:headEnd type="none" w="med" len="med"/>
            <a:tailEnd type="none" w="med" len="med"/>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11" name="Shape 111"/>
          <p:cNvSpPr txBox="1">
            <a:spLocks noGrp="1"/>
          </p:cNvSpPr>
          <p:nvPr>
            <p:ph type="dt" idx="10"/>
          </p:nvPr>
        </p:nvSpPr>
        <p:spPr>
          <a:xfrm>
            <a:off x="38862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12" name="Shape 112"/>
          <p:cNvSpPr txBox="1">
            <a:spLocks noGrp="1"/>
          </p:cNvSpPr>
          <p:nvPr>
            <p:ph type="ftr" idx="11"/>
          </p:nvPr>
        </p:nvSpPr>
        <p:spPr>
          <a:xfrm>
            <a:off x="5867400" y="6288087"/>
            <a:ext cx="2676525"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13" name="Shape 113"/>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Picture with Caption, Alt.">
    <p:spTree>
      <p:nvGrpSpPr>
        <p:cNvPr id="1" name="Shape 114"/>
        <p:cNvGrpSpPr/>
        <p:nvPr/>
      </p:nvGrpSpPr>
      <p:grpSpPr>
        <a:xfrm>
          <a:off x="0" y="0"/>
          <a:ext cx="0" cy="0"/>
          <a:chOff x="0" y="0"/>
          <a:chExt cx="0" cy="0"/>
        </a:xfrm>
      </p:grpSpPr>
      <p:pic>
        <p:nvPicPr>
          <p:cNvPr id="115" name="Shape 115" descr="Overlay-PictureCaption-Extras.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16" name="Shape 116"/>
          <p:cNvSpPr txBox="1">
            <a:spLocks noGrp="1"/>
          </p:cNvSpPr>
          <p:nvPr>
            <p:ph type="title"/>
          </p:nvPr>
        </p:nvSpPr>
        <p:spPr>
          <a:xfrm>
            <a:off x="4710953" y="533400"/>
            <a:ext cx="3657600" cy="12525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17" name="Shape 117"/>
          <p:cNvSpPr>
            <a:spLocks noGrp="1"/>
          </p:cNvSpPr>
          <p:nvPr>
            <p:ph type="pic" idx="2"/>
          </p:nvPr>
        </p:nvSpPr>
        <p:spPr>
          <a:xfrm flipH="1">
            <a:off x="596153" y="1600199"/>
            <a:ext cx="3657600" cy="3657601"/>
          </a:xfrm>
          <a:prstGeom prst="ellipse">
            <a:avLst/>
          </a:prstGeom>
          <a:blipFill rotWithShape="0">
            <a:blip r:embed="rId3">
              <a:alphaModFix/>
            </a:blip>
            <a:stretch>
              <a:fillRect/>
            </a:stretch>
          </a:blipFill>
          <a:ln w="28575" cap="flat" cmpd="sng">
            <a:solidFill>
              <a:schemeClr val="lt1"/>
            </a:solidFill>
            <a:prstDash val="solid"/>
            <a:round/>
            <a:headEnd type="none" w="med" len="med"/>
            <a:tailEnd type="none" w="med" len="med"/>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18" name="Shape 118"/>
          <p:cNvSpPr txBox="1">
            <a:spLocks noGrp="1"/>
          </p:cNvSpPr>
          <p:nvPr>
            <p:ph type="body" idx="1"/>
          </p:nvPr>
        </p:nvSpPr>
        <p:spPr>
          <a:xfrm>
            <a:off x="4710412" y="1828800"/>
            <a:ext cx="3657600" cy="3809999"/>
          </a:xfrm>
          <a:prstGeom prst="rect">
            <a:avLst/>
          </a:prstGeom>
          <a:noFill/>
          <a:ln>
            <a:noFill/>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19" name="Shape 119"/>
          <p:cNvSpPr txBox="1">
            <a:spLocks noGrp="1"/>
          </p:cNvSpPr>
          <p:nvPr>
            <p:ph type="dt" idx="10"/>
          </p:nvPr>
        </p:nvSpPr>
        <p:spPr>
          <a:xfrm>
            <a:off x="381000" y="6288087"/>
            <a:ext cx="1865312"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0" name="Shape 120"/>
          <p:cNvSpPr txBox="1">
            <a:spLocks noGrp="1"/>
          </p:cNvSpPr>
          <p:nvPr>
            <p:ph type="ftr" idx="11"/>
          </p:nvPr>
        </p:nvSpPr>
        <p:spPr>
          <a:xfrm>
            <a:off x="3325812" y="6288087"/>
            <a:ext cx="5218112"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1" name="Shape 121"/>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Picture above Caption">
    <p:spTree>
      <p:nvGrpSpPr>
        <p:cNvPr id="1" name="Shape 122"/>
        <p:cNvGrpSpPr/>
        <p:nvPr/>
      </p:nvGrpSpPr>
      <p:grpSpPr>
        <a:xfrm>
          <a:off x="0" y="0"/>
          <a:ext cx="0" cy="0"/>
          <a:chOff x="0" y="0"/>
          <a:chExt cx="0" cy="0"/>
        </a:xfrm>
      </p:grpSpPr>
      <p:pic>
        <p:nvPicPr>
          <p:cNvPr id="123" name="Shape 123" descr="Overlay-PictureCaption-Extras.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24" name="Shape 124"/>
          <p:cNvSpPr txBox="1">
            <a:spLocks noGrp="1"/>
          </p:cNvSpPr>
          <p:nvPr>
            <p:ph type="title"/>
          </p:nvPr>
        </p:nvSpPr>
        <p:spPr>
          <a:xfrm>
            <a:off x="808037" y="3778623"/>
            <a:ext cx="7560514" cy="110265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25" name="Shape 125"/>
          <p:cNvSpPr>
            <a:spLocks noGrp="1"/>
          </p:cNvSpPr>
          <p:nvPr>
            <p:ph type="pic" idx="2"/>
          </p:nvPr>
        </p:nvSpPr>
        <p:spPr>
          <a:xfrm flipH="1">
            <a:off x="871583" y="762000"/>
            <a:ext cx="7427726" cy="2989730"/>
          </a:xfrm>
          <a:prstGeom prst="roundRect">
            <a:avLst>
              <a:gd name="adj" fmla="val 7476"/>
            </a:avLst>
          </a:prstGeom>
          <a:blipFill rotWithShape="0">
            <a:blip r:embed="rId3">
              <a:alphaModFix/>
            </a:blip>
            <a:stretch>
              <a:fillRect/>
            </a:stretch>
          </a:blipFill>
          <a:ln w="28575" cap="flat" cmpd="sng">
            <a:solidFill>
              <a:schemeClr val="lt1"/>
            </a:solidFill>
            <a:prstDash val="solid"/>
            <a:round/>
            <a:headEnd type="none" w="med" len="med"/>
            <a:tailEnd type="none" w="med" len="med"/>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body" idx="1"/>
          </p:nvPr>
        </p:nvSpPr>
        <p:spPr>
          <a:xfrm>
            <a:off x="808033" y="4827492"/>
            <a:ext cx="7559977" cy="1220881"/>
          </a:xfrm>
          <a:prstGeom prst="rect">
            <a:avLst/>
          </a:prstGeom>
          <a:noFill/>
          <a:ln>
            <a:noFill/>
          </a:ln>
        </p:spPr>
        <p:txBody>
          <a:bodyPr lIns="91425" tIns="91425" rIns="91425" bIns="91425" anchor="t" anchorCtr="0"/>
          <a:lstStyle>
            <a:lvl1pPr marL="0" marR="0" lvl="0" indent="0" algn="l" rtl="0">
              <a:spcBef>
                <a:spcPts val="6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27" name="Shape 127"/>
          <p:cNvSpPr txBox="1">
            <a:spLocks noGrp="1"/>
          </p:cNvSpPr>
          <p:nvPr>
            <p:ph type="dt" idx="10"/>
          </p:nvPr>
        </p:nvSpPr>
        <p:spPr>
          <a:xfrm>
            <a:off x="381000" y="6288087"/>
            <a:ext cx="1865312"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8" name="Shape 128"/>
          <p:cNvSpPr txBox="1">
            <a:spLocks noGrp="1"/>
          </p:cNvSpPr>
          <p:nvPr>
            <p:ph type="ftr" idx="11"/>
          </p:nvPr>
        </p:nvSpPr>
        <p:spPr>
          <a:xfrm>
            <a:off x="3325812" y="6288087"/>
            <a:ext cx="5218112"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9" name="Shape 129"/>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0"/>
        <p:cNvGrpSpPr/>
        <p:nvPr/>
      </p:nvGrpSpPr>
      <p:grpSpPr>
        <a:xfrm>
          <a:off x="0" y="0"/>
          <a:ext cx="0" cy="0"/>
          <a:chOff x="0" y="0"/>
          <a:chExt cx="0" cy="0"/>
        </a:xfrm>
      </p:grpSpPr>
      <p:pic>
        <p:nvPicPr>
          <p:cNvPr id="131" name="Shape 131"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132" name="Shape 132"/>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33" name="Shape 133"/>
          <p:cNvSpPr txBox="1">
            <a:spLocks noGrp="1"/>
          </p:cNvSpPr>
          <p:nvPr>
            <p:ph type="body" idx="1"/>
          </p:nvPr>
        </p:nvSpPr>
        <p:spPr>
          <a:xfrm rot="5400000">
            <a:off x="2466975" y="141288"/>
            <a:ext cx="4208462" cy="7583486"/>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34" name="Shape 134"/>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5" name="Shape 135"/>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6" name="Shape 136"/>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7"/>
        <p:cNvGrpSpPr/>
        <p:nvPr/>
      </p:nvGrpSpPr>
      <p:grpSpPr>
        <a:xfrm>
          <a:off x="0" y="0"/>
          <a:ext cx="0" cy="0"/>
          <a:chOff x="0" y="0"/>
          <a:chExt cx="0" cy="0"/>
        </a:xfrm>
      </p:grpSpPr>
      <p:pic>
        <p:nvPicPr>
          <p:cNvPr id="138" name="Shape 138"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139" name="Shape 139"/>
          <p:cNvSpPr txBox="1">
            <a:spLocks noGrp="1"/>
          </p:cNvSpPr>
          <p:nvPr>
            <p:ph type="title"/>
          </p:nvPr>
        </p:nvSpPr>
        <p:spPr>
          <a:xfrm rot="5400000">
            <a:off x="5373266" y="2734842"/>
            <a:ext cx="5268912" cy="1358152"/>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40" name="Shape 140"/>
          <p:cNvSpPr txBox="1">
            <a:spLocks noGrp="1"/>
          </p:cNvSpPr>
          <p:nvPr>
            <p:ph type="body" idx="1"/>
          </p:nvPr>
        </p:nvSpPr>
        <p:spPr>
          <a:xfrm rot="5400000">
            <a:off x="1230313" y="328613"/>
            <a:ext cx="5268911" cy="6170612"/>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41" name="Shape 141"/>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2" name="Shape 142"/>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3" name="Shape 143"/>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
        <p:cNvGrpSpPr/>
        <p:nvPr/>
      </p:nvGrpSpPr>
      <p:grpSpPr>
        <a:xfrm>
          <a:off x="0" y="0"/>
          <a:ext cx="0" cy="0"/>
          <a:chOff x="0" y="0"/>
          <a:chExt cx="0" cy="0"/>
        </a:xfrm>
      </p:grpSpPr>
      <p:pic>
        <p:nvPicPr>
          <p:cNvPr id="25" name="Shape 25"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26" name="Shape 26"/>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27" name="Shape 27"/>
          <p:cNvSpPr txBox="1">
            <a:spLocks noGrp="1"/>
          </p:cNvSpPr>
          <p:nvPr>
            <p:ph type="body" idx="1"/>
          </p:nvPr>
        </p:nvSpPr>
        <p:spPr>
          <a:xfrm>
            <a:off x="779462" y="1828800"/>
            <a:ext cx="7583486" cy="4208462"/>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8" name="Shape 28"/>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pic>
        <p:nvPicPr>
          <p:cNvPr id="32" name="Shape 32" descr="Overlay-SectionHeader.png"/>
          <p:cNvPicPr preferRelativeResize="0"/>
          <p:nvPr/>
        </p:nvPicPr>
        <p:blipFill rotWithShape="1">
          <a:blip r:embed="rId2">
            <a:alphaModFix/>
          </a:blip>
          <a:srcRect/>
          <a:stretch/>
        </p:blipFill>
        <p:spPr>
          <a:xfrm>
            <a:off x="381000" y="0"/>
            <a:ext cx="8826499" cy="6483349"/>
          </a:xfrm>
          <a:prstGeom prst="rect">
            <a:avLst/>
          </a:prstGeom>
          <a:noFill/>
          <a:ln>
            <a:noFill/>
          </a:ln>
        </p:spPr>
      </p:pic>
      <p:sp>
        <p:nvSpPr>
          <p:cNvPr id="33" name="Shape 33"/>
          <p:cNvSpPr txBox="1">
            <a:spLocks noGrp="1"/>
          </p:cNvSpPr>
          <p:nvPr>
            <p:ph type="title"/>
          </p:nvPr>
        </p:nvSpPr>
        <p:spPr>
          <a:xfrm>
            <a:off x="779462" y="2591359"/>
            <a:ext cx="7583486" cy="13620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4400" b="1"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34" name="Shape 34"/>
          <p:cNvSpPr txBox="1">
            <a:spLocks noGrp="1"/>
          </p:cNvSpPr>
          <p:nvPr>
            <p:ph type="body" idx="1"/>
          </p:nvPr>
        </p:nvSpPr>
        <p:spPr>
          <a:xfrm>
            <a:off x="779462" y="3950353"/>
            <a:ext cx="7583486" cy="1500187"/>
          </a:xfrm>
          <a:prstGeom prst="rect">
            <a:avLst/>
          </a:prstGeom>
          <a:noFill/>
          <a:ln>
            <a:noFill/>
          </a:ln>
        </p:spPr>
        <p:txBody>
          <a:bodyPr lIns="91425" tIns="91425" rIns="91425" bIns="91425" anchor="t" anchorCtr="0"/>
          <a:lstStyle>
            <a:lvl1pPr marL="0" marR="0" lvl="0"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600"/>
              </a:spcBef>
              <a:spcAft>
                <a:spcPts val="0"/>
              </a:spcAft>
              <a:buClr>
                <a:srgbClr val="888888"/>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600"/>
              </a:spcBef>
              <a:spcAft>
                <a:spcPts val="0"/>
              </a:spcAft>
              <a:buClr>
                <a:srgbClr val="888888"/>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600"/>
              </a:spcBef>
              <a:spcAft>
                <a:spcPts val="0"/>
              </a:spcAft>
              <a:buClr>
                <a:srgbClr val="888888"/>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35" name="Shape 35"/>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8"/>
        <p:cNvGrpSpPr/>
        <p:nvPr/>
      </p:nvGrpSpPr>
      <p:grpSpPr>
        <a:xfrm>
          <a:off x="0" y="0"/>
          <a:ext cx="0" cy="0"/>
          <a:chOff x="0" y="0"/>
          <a:chExt cx="0" cy="0"/>
        </a:xfrm>
      </p:grpSpPr>
      <p:pic>
        <p:nvPicPr>
          <p:cNvPr id="39" name="Shape 39"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40" name="Shape 40"/>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41" name="Shape 41"/>
          <p:cNvSpPr txBox="1">
            <a:spLocks noGrp="1"/>
          </p:cNvSpPr>
          <p:nvPr>
            <p:ph type="body" idx="1"/>
          </p:nvPr>
        </p:nvSpPr>
        <p:spPr>
          <a:xfrm>
            <a:off x="779462" y="1828800"/>
            <a:ext cx="3657600" cy="4219575"/>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42" name="Shape 42"/>
          <p:cNvSpPr txBox="1">
            <a:spLocks noGrp="1"/>
          </p:cNvSpPr>
          <p:nvPr>
            <p:ph type="body" idx="2"/>
          </p:nvPr>
        </p:nvSpPr>
        <p:spPr>
          <a:xfrm>
            <a:off x="4688541" y="1828800"/>
            <a:ext cx="3657600" cy="4219575"/>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6"/>
        <p:cNvGrpSpPr/>
        <p:nvPr/>
      </p:nvGrpSpPr>
      <p:grpSpPr>
        <a:xfrm>
          <a:off x="0" y="0"/>
          <a:ext cx="0" cy="0"/>
          <a:chOff x="0" y="0"/>
          <a:chExt cx="0" cy="0"/>
        </a:xfrm>
      </p:grpSpPr>
      <p:pic>
        <p:nvPicPr>
          <p:cNvPr id="47" name="Shape 47"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w="19050" cap="flat" cmpd="sng">
            <a:solidFill>
              <a:schemeClr val="lt1"/>
            </a:solidFill>
            <a:prstDash val="solid"/>
            <a:round/>
            <a:headEnd type="none" w="med" len="med"/>
            <a:tailEnd type="none" w="med" len="med"/>
          </a:ln>
        </p:spPr>
      </p:cxnSp>
      <p:cxnSp>
        <p:nvCxnSpPr>
          <p:cNvPr id="49" name="Shape 49"/>
          <p:cNvCxnSpPr/>
          <p:nvPr/>
        </p:nvCxnSpPr>
        <p:spPr>
          <a:xfrm>
            <a:off x="4816475" y="2286000"/>
            <a:ext cx="3565525" cy="1587"/>
          </a:xfrm>
          <a:prstGeom prst="straightConnector1">
            <a:avLst/>
          </a:prstGeom>
          <a:noFill/>
          <a:ln w="19050" cap="flat" cmpd="sng">
            <a:solidFill>
              <a:schemeClr val="lt1"/>
            </a:solidFill>
            <a:prstDash val="solid"/>
            <a:round/>
            <a:headEnd type="none" w="med" len="med"/>
            <a:tailEnd type="none" w="med" len="med"/>
          </a:ln>
        </p:spPr>
      </p:cxnSp>
      <p:cxnSp>
        <p:nvCxnSpPr>
          <p:cNvPr id="50" name="Shape 50"/>
          <p:cNvCxnSpPr/>
          <p:nvPr/>
        </p:nvCxnSpPr>
        <p:spPr>
          <a:xfrm>
            <a:off x="874712" y="2286000"/>
            <a:ext cx="3562350" cy="1587"/>
          </a:xfrm>
          <a:prstGeom prst="straightConnector1">
            <a:avLst/>
          </a:prstGeom>
          <a:noFill/>
          <a:ln w="19050" cap="flat" cmpd="sng">
            <a:solidFill>
              <a:schemeClr val="lt1"/>
            </a:solidFill>
            <a:prstDash val="solid"/>
            <a:round/>
            <a:headEnd type="none" w="med" len="med"/>
            <a:tailEnd type="none" w="med" len="med"/>
          </a:ln>
        </p:spPr>
      </p:cxnSp>
      <p:cxnSp>
        <p:nvCxnSpPr>
          <p:cNvPr id="51" name="Shape 51"/>
          <p:cNvCxnSpPr/>
          <p:nvPr/>
        </p:nvCxnSpPr>
        <p:spPr>
          <a:xfrm>
            <a:off x="4816475" y="2286000"/>
            <a:ext cx="3565525" cy="1587"/>
          </a:xfrm>
          <a:prstGeom prst="straightConnector1">
            <a:avLst/>
          </a:prstGeom>
          <a:noFill/>
          <a:ln w="19050" cap="flat" cmpd="sng">
            <a:solidFill>
              <a:schemeClr val="lt1"/>
            </a:solidFill>
            <a:prstDash val="solid"/>
            <a:round/>
            <a:headEnd type="none" w="med" len="med"/>
            <a:tailEnd type="none" w="med" len="med"/>
          </a:ln>
        </p:spPr>
      </p:cxnSp>
      <p:sp>
        <p:nvSpPr>
          <p:cNvPr id="52" name="Shape 52"/>
          <p:cNvSpPr txBox="1">
            <a:spLocks noGrp="1"/>
          </p:cNvSpPr>
          <p:nvPr>
            <p:ph type="title"/>
          </p:nvPr>
        </p:nvSpPr>
        <p:spPr>
          <a:xfrm>
            <a:off x="779462" y="381000"/>
            <a:ext cx="7583486" cy="104438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53" name="Shape 53"/>
          <p:cNvSpPr txBox="1">
            <a:spLocks noGrp="1"/>
          </p:cNvSpPr>
          <p:nvPr>
            <p:ph type="body" idx="1"/>
          </p:nvPr>
        </p:nvSpPr>
        <p:spPr>
          <a:xfrm>
            <a:off x="779462" y="1438834"/>
            <a:ext cx="3657600" cy="789828"/>
          </a:xfrm>
          <a:prstGeom prst="rect">
            <a:avLst/>
          </a:prstGeom>
          <a:noFill/>
          <a:ln>
            <a:noFill/>
          </a:ln>
        </p:spPr>
        <p:txBody>
          <a:bodyPr lIns="91425" tIns="91425" rIns="91425" bIns="91425" anchor="b" anchorCtr="0"/>
          <a:lstStyle>
            <a:lvl1pPr marL="0" marR="0" lvl="0" indent="0" algn="ctr" rtl="0">
              <a:lnSpc>
                <a:spcPct val="107142"/>
              </a:lnSpc>
              <a:spcBef>
                <a:spcPts val="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000" b="1"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800" b="1"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5pPr>
            <a:lvl6pPr marL="2286000" marR="0" lvl="5"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6pPr>
            <a:lvl7pPr marL="2743200" marR="0" lvl="6"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7pPr>
            <a:lvl8pPr marL="3200400" marR="0" lvl="7"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8pPr>
            <a:lvl9pPr marL="3657600" marR="0" lvl="8"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779462" y="2362199"/>
            <a:ext cx="3657600" cy="3686174"/>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9pPr>
          </a:lstStyle>
          <a:p>
            <a:endParaRPr/>
          </a:p>
        </p:txBody>
      </p:sp>
      <p:sp>
        <p:nvSpPr>
          <p:cNvPr id="55" name="Shape 55"/>
          <p:cNvSpPr txBox="1">
            <a:spLocks noGrp="1"/>
          </p:cNvSpPr>
          <p:nvPr>
            <p:ph type="body" idx="3"/>
          </p:nvPr>
        </p:nvSpPr>
        <p:spPr>
          <a:xfrm>
            <a:off x="4705350" y="1438834"/>
            <a:ext cx="3657600" cy="789828"/>
          </a:xfrm>
          <a:prstGeom prst="rect">
            <a:avLst/>
          </a:prstGeom>
          <a:noFill/>
          <a:ln>
            <a:noFill/>
          </a:ln>
        </p:spPr>
        <p:txBody>
          <a:bodyPr lIns="91425" tIns="91425" rIns="91425" bIns="91425" anchor="b" anchorCtr="0"/>
          <a:lstStyle>
            <a:lvl1pPr marL="0" marR="0" lvl="0" indent="0" algn="ctr" rtl="0">
              <a:lnSpc>
                <a:spcPct val="107142"/>
              </a:lnSpc>
              <a:spcBef>
                <a:spcPts val="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000" b="1"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800" b="1"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5pPr>
            <a:lvl6pPr marL="2286000" marR="0" lvl="5"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6pPr>
            <a:lvl7pPr marL="2743200" marR="0" lvl="6"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7pPr>
            <a:lvl8pPr marL="3200400" marR="0" lvl="7"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8pPr>
            <a:lvl9pPr marL="3657600" marR="0" lvl="8"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body" idx="4"/>
          </p:nvPr>
        </p:nvSpPr>
        <p:spPr>
          <a:xfrm>
            <a:off x="4705350" y="2362199"/>
            <a:ext cx="3657600" cy="3686174"/>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Shape 60"/>
        <p:cNvGrpSpPr/>
        <p:nvPr/>
      </p:nvGrpSpPr>
      <p:grpSpPr>
        <a:xfrm>
          <a:off x="0" y="0"/>
          <a:ext cx="0" cy="0"/>
          <a:chOff x="0" y="0"/>
          <a:chExt cx="0" cy="0"/>
        </a:xfrm>
      </p:grpSpPr>
      <p:pic>
        <p:nvPicPr>
          <p:cNvPr id="61" name="Shape 61"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62" name="Shape 62"/>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63" name="Shape 63"/>
          <p:cNvSpPr txBox="1">
            <a:spLocks noGrp="1"/>
          </p:cNvSpPr>
          <p:nvPr>
            <p:ph type="body" idx="1"/>
          </p:nvPr>
        </p:nvSpPr>
        <p:spPr>
          <a:xfrm>
            <a:off x="779462" y="1828800"/>
            <a:ext cx="7585076"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64" name="Shape 64"/>
          <p:cNvSpPr txBox="1">
            <a:spLocks noGrp="1"/>
          </p:cNvSpPr>
          <p:nvPr>
            <p:ph type="body" idx="2"/>
          </p:nvPr>
        </p:nvSpPr>
        <p:spPr>
          <a:xfrm>
            <a:off x="779462" y="3991816"/>
            <a:ext cx="7585076"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3 Content">
    <p:spTree>
      <p:nvGrpSpPr>
        <p:cNvPr id="1" name="Shape 68"/>
        <p:cNvGrpSpPr/>
        <p:nvPr/>
      </p:nvGrpSpPr>
      <p:grpSpPr>
        <a:xfrm>
          <a:off x="0" y="0"/>
          <a:ext cx="0" cy="0"/>
          <a:chOff x="0" y="0"/>
          <a:chExt cx="0" cy="0"/>
        </a:xfrm>
      </p:grpSpPr>
      <p:pic>
        <p:nvPicPr>
          <p:cNvPr id="69" name="Shape 69"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70" name="Shape 70"/>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71" name="Shape 71"/>
          <p:cNvSpPr txBox="1">
            <a:spLocks noGrp="1"/>
          </p:cNvSpPr>
          <p:nvPr>
            <p:ph type="body" idx="1"/>
          </p:nvPr>
        </p:nvSpPr>
        <p:spPr>
          <a:xfrm>
            <a:off x="4710953" y="1828800"/>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2" name="Shape 72"/>
          <p:cNvSpPr txBox="1">
            <a:spLocks noGrp="1"/>
          </p:cNvSpPr>
          <p:nvPr>
            <p:ph type="body" idx="2"/>
          </p:nvPr>
        </p:nvSpPr>
        <p:spPr>
          <a:xfrm>
            <a:off x="4710953" y="3991816"/>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3" name="Shape 73"/>
          <p:cNvSpPr txBox="1">
            <a:spLocks noGrp="1"/>
          </p:cNvSpPr>
          <p:nvPr>
            <p:ph type="body" idx="3"/>
          </p:nvPr>
        </p:nvSpPr>
        <p:spPr>
          <a:xfrm>
            <a:off x="779462" y="1828800"/>
            <a:ext cx="3657600" cy="4219575"/>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4 Content">
    <p:spTree>
      <p:nvGrpSpPr>
        <p:cNvPr id="1" name="Shape 77"/>
        <p:cNvGrpSpPr/>
        <p:nvPr/>
      </p:nvGrpSpPr>
      <p:grpSpPr>
        <a:xfrm>
          <a:off x="0" y="0"/>
          <a:ext cx="0" cy="0"/>
          <a:chOff x="0" y="0"/>
          <a:chExt cx="0" cy="0"/>
        </a:xfrm>
      </p:grpSpPr>
      <p:pic>
        <p:nvPicPr>
          <p:cNvPr id="78" name="Shape 78"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79" name="Shape 79"/>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80" name="Shape 80"/>
          <p:cNvSpPr txBox="1">
            <a:spLocks noGrp="1"/>
          </p:cNvSpPr>
          <p:nvPr>
            <p:ph type="body" idx="1"/>
          </p:nvPr>
        </p:nvSpPr>
        <p:spPr>
          <a:xfrm>
            <a:off x="779462" y="1828800"/>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body" idx="2"/>
          </p:nvPr>
        </p:nvSpPr>
        <p:spPr>
          <a:xfrm>
            <a:off x="779462" y="3991816"/>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body" idx="3"/>
          </p:nvPr>
        </p:nvSpPr>
        <p:spPr>
          <a:xfrm>
            <a:off x="4710953" y="1828800"/>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3" name="Shape 83"/>
          <p:cNvSpPr txBox="1">
            <a:spLocks noGrp="1"/>
          </p:cNvSpPr>
          <p:nvPr>
            <p:ph type="body" idx="4"/>
          </p:nvPr>
        </p:nvSpPr>
        <p:spPr>
          <a:xfrm>
            <a:off x="4710953" y="3991816"/>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4" name="Shape 84"/>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7"/>
        <p:cNvGrpSpPr/>
        <p:nvPr/>
      </p:nvGrpSpPr>
      <p:grpSpPr>
        <a:xfrm>
          <a:off x="0" y="0"/>
          <a:ext cx="0" cy="0"/>
          <a:chOff x="0" y="0"/>
          <a:chExt cx="0" cy="0"/>
        </a:xfrm>
      </p:grpSpPr>
      <p:pic>
        <p:nvPicPr>
          <p:cNvPr id="88" name="Shape 88"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89" name="Shape 89"/>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90" name="Shape 90"/>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1" name="Shape 91"/>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name="adj1" fmla="val 9416"/>
              <a:gd name="adj2" fmla="val 0"/>
            </a:avLst>
          </a:prstGeom>
          <a:gradFill>
            <a:gsLst>
              <a:gs pos="0">
                <a:srgbClr val="B27A00"/>
              </a:gs>
              <a:gs pos="13000">
                <a:srgbClr val="B27A00"/>
              </a:gs>
              <a:gs pos="100000">
                <a:schemeClr val="lt1"/>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Shape 11"/>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2" name="Shape 12"/>
          <p:cNvSpPr txBox="1">
            <a:spLocks noGrp="1"/>
          </p:cNvSpPr>
          <p:nvPr>
            <p:ph type="body" idx="1"/>
          </p:nvPr>
        </p:nvSpPr>
        <p:spPr>
          <a:xfrm>
            <a:off x="779462" y="1828800"/>
            <a:ext cx="7583486" cy="4208462"/>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3" name="Shape 13"/>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pic>
        <p:nvPicPr>
          <p:cNvPr id="16" name="Shape 16" descr="FIULogo_H_CMYK_fx.png"/>
          <p:cNvPicPr preferRelativeResize="0"/>
          <p:nvPr/>
        </p:nvPicPr>
        <p:blipFill rotWithShape="1">
          <a:blip r:embed="rId18">
            <a:alphaModFix/>
          </a:blip>
          <a:srcRect/>
          <a:stretch/>
        </p:blipFill>
        <p:spPr>
          <a:xfrm>
            <a:off x="6103937" y="5959475"/>
            <a:ext cx="2430462" cy="69373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mailto:Jlouro25@gmail.com" TargetMode="External"/><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ctrTitle"/>
          </p:nvPr>
        </p:nvSpPr>
        <p:spPr>
          <a:xfrm>
            <a:off x="135925" y="1510687"/>
            <a:ext cx="8686800" cy="3900900"/>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r>
              <a:rPr lang="en-US"/>
              <a:t>MultiModal Interactive Paint</a:t>
            </a:r>
          </a:p>
          <a:p>
            <a:pPr marL="0" marR="0" lvl="0" indent="0" algn="ctr" rtl="0">
              <a:spcBef>
                <a:spcPts val="0"/>
              </a:spcBef>
              <a:spcAft>
                <a:spcPts val="0"/>
              </a:spcAft>
              <a:buSzPct val="25000"/>
              <a:buNone/>
            </a:pPr>
            <a:endParaRPr sz="2900"/>
          </a:p>
          <a:p>
            <a:pPr marL="0" marR="0" lvl="0" indent="0" algn="ctr" rtl="0">
              <a:spcBef>
                <a:spcPts val="0"/>
              </a:spcBef>
              <a:spcAft>
                <a:spcPts val="0"/>
              </a:spcAft>
              <a:buSzPct val="25000"/>
              <a:buNone/>
            </a:pPr>
            <a:r>
              <a:rPr lang="en-US" sz="2500" b="0" i="0" u="none" strike="noStrike" cap="none">
                <a:solidFill>
                  <a:srgbClr val="001D4D"/>
                </a:solidFill>
                <a:latin typeface="Trebuchet MS"/>
                <a:ea typeface="Trebuchet MS"/>
                <a:cs typeface="Trebuchet MS"/>
                <a:sym typeface="Trebuchet MS"/>
              </a:rPr>
              <a:t>Team Members: </a:t>
            </a:r>
            <a:r>
              <a:rPr lang="en-US" sz="2500"/>
              <a:t>Daniel Mederos, Jim Louro, Camilo Rivirie</a:t>
            </a:r>
            <a:br>
              <a:rPr lang="en-US" sz="2500" b="0" i="0" u="none" strike="noStrike" cap="none">
                <a:solidFill>
                  <a:srgbClr val="001D4D"/>
                </a:solidFill>
                <a:latin typeface="Trebuchet MS"/>
                <a:ea typeface="Trebuchet MS"/>
                <a:cs typeface="Trebuchet MS"/>
                <a:sym typeface="Trebuchet MS"/>
              </a:rPr>
            </a:br>
            <a:r>
              <a:rPr lang="en-US" sz="2500" b="0" i="0" u="none" strike="noStrike" cap="none">
                <a:solidFill>
                  <a:srgbClr val="001D4D"/>
                </a:solidFill>
                <a:latin typeface="Trebuchet MS"/>
                <a:ea typeface="Trebuchet MS"/>
                <a:cs typeface="Trebuchet MS"/>
                <a:sym typeface="Trebuchet MS"/>
              </a:rPr>
              <a:t>Product Owner: Francisco R Ortega</a:t>
            </a:r>
          </a:p>
          <a:p>
            <a:pPr marL="0" marR="0" lvl="0" indent="0" algn="ctr" rtl="0">
              <a:spcBef>
                <a:spcPts val="0"/>
              </a:spcBef>
              <a:spcAft>
                <a:spcPts val="0"/>
              </a:spcAft>
              <a:buSzPct val="25000"/>
              <a:buNone/>
            </a:pPr>
            <a:r>
              <a:rPr lang="en-US" sz="2500"/>
              <a:t>Instructor: Masoud Sadjadi</a:t>
            </a:r>
            <a:br>
              <a:rPr lang="en-US" sz="2800" b="0" i="0" u="none" strike="noStrike" cap="none">
                <a:solidFill>
                  <a:srgbClr val="001D4D"/>
                </a:solidFill>
                <a:latin typeface="Trebuchet MS"/>
                <a:ea typeface="Trebuchet MS"/>
                <a:cs typeface="Trebuchet MS"/>
                <a:sym typeface="Trebuchet MS"/>
              </a:rPr>
            </a:br>
            <a:br>
              <a:rPr lang="en-US" sz="4400" b="0" i="0" u="none" strike="noStrike" cap="none">
                <a:solidFill>
                  <a:srgbClr val="001D4D"/>
                </a:solidFill>
                <a:latin typeface="Trebuchet MS"/>
                <a:ea typeface="Trebuchet MS"/>
                <a:cs typeface="Trebuchet MS"/>
                <a:sym typeface="Trebuchet MS"/>
              </a:rPr>
            </a:br>
            <a:r>
              <a:rPr lang="en-US" sz="1800" b="0" i="0" u="none" strike="noStrike" cap="none">
                <a:solidFill>
                  <a:srgbClr val="001D4D"/>
                </a:solidFill>
                <a:latin typeface="Trebuchet MS"/>
                <a:ea typeface="Trebuchet MS"/>
                <a:cs typeface="Trebuchet MS"/>
                <a:sym typeface="Trebuchet MS"/>
              </a:rPr>
              <a:t>School of Computing and Information Sciences</a:t>
            </a:r>
            <a:br>
              <a:rPr lang="en-US" sz="1800" b="0" i="0" u="none" strike="noStrike" cap="none">
                <a:solidFill>
                  <a:srgbClr val="001D4D"/>
                </a:solidFill>
                <a:latin typeface="Trebuchet MS"/>
                <a:ea typeface="Trebuchet MS"/>
                <a:cs typeface="Trebuchet MS"/>
                <a:sym typeface="Trebuchet MS"/>
              </a:rPr>
            </a:br>
            <a:r>
              <a:rPr lang="en-US" sz="1800" b="0" i="0" u="none" strike="noStrike" cap="none">
                <a:solidFill>
                  <a:srgbClr val="001D4D"/>
                </a:solidFill>
                <a:latin typeface="Trebuchet MS"/>
                <a:ea typeface="Trebuchet MS"/>
                <a:cs typeface="Trebuchet MS"/>
                <a:sym typeface="Trebuchet MS"/>
              </a:rPr>
              <a:t>Florida International University</a:t>
            </a:r>
          </a:p>
        </p:txBody>
      </p:sp>
      <p:sp>
        <p:nvSpPr>
          <p:cNvPr id="150" name="Shape 150"/>
          <p:cNvSpPr txBox="1">
            <a:spLocks noGrp="1"/>
          </p:cNvSpPr>
          <p:nvPr>
            <p:ph type="subTitle" idx="1"/>
          </p:nvPr>
        </p:nvSpPr>
        <p:spPr>
          <a:xfrm>
            <a:off x="228600" y="5643562"/>
            <a:ext cx="8686800" cy="12191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lt1"/>
              </a:buClr>
              <a:buSzPct val="25000"/>
              <a:buFont typeface="Noto Sans Symbols"/>
              <a:buNone/>
            </a:pPr>
            <a:r>
              <a:rPr lang="en-US">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r>
              <a:rPr lang="en-US" sz="3600" b="0" i="0" u="none" strike="noStrike" cap="none">
                <a:solidFill>
                  <a:srgbClr val="001D4D"/>
                </a:solidFill>
                <a:latin typeface="Trebuchet MS"/>
                <a:ea typeface="Trebuchet MS"/>
                <a:cs typeface="Trebuchet MS"/>
                <a:sym typeface="Trebuchet MS"/>
              </a:rPr>
              <a:t>Final Presentation</a:t>
            </a:r>
          </a:p>
          <a:p>
            <a:pPr lvl="0" algn="ctr" rtl="0">
              <a:spcBef>
                <a:spcPts val="0"/>
              </a:spcBef>
              <a:buClr>
                <a:schemeClr val="dk1"/>
              </a:buClr>
              <a:buSzPct val="25000"/>
              <a:buFont typeface="Arial"/>
              <a:buNone/>
            </a:pPr>
            <a:r>
              <a:rPr lang="en-US" sz="2600">
                <a:solidFill>
                  <a:srgbClr val="001D4D"/>
                </a:solidFill>
                <a:latin typeface="Trebuchet MS"/>
                <a:ea typeface="Trebuchet MS"/>
                <a:cs typeface="Trebuchet MS"/>
                <a:sym typeface="Trebuchet MS"/>
              </a:rPr>
              <a:t>Spring 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#320</a:t>
            </a:r>
          </a:p>
        </p:txBody>
      </p:sp>
      <p:sp>
        <p:nvSpPr>
          <p:cNvPr id="227" name="Shape 227"/>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marL="0" lvl="0" indent="-69850" rtl="0">
              <a:lnSpc>
                <a:spcPct val="115000"/>
              </a:lnSpc>
              <a:spcBef>
                <a:spcPts val="0"/>
              </a:spcBef>
              <a:buClr>
                <a:schemeClr val="dk1"/>
              </a:buClr>
              <a:buSzPct val="61111"/>
              <a:buFont typeface="Arial"/>
              <a:buNone/>
            </a:pPr>
            <a:r>
              <a:rPr lang="en-US" sz="1800" b="1">
                <a:solidFill>
                  <a:schemeClr val="dk1"/>
                </a:solidFill>
                <a:latin typeface="Arial"/>
                <a:ea typeface="Arial"/>
                <a:cs typeface="Arial"/>
                <a:sym typeface="Arial"/>
              </a:rPr>
              <a:t>User Story #320 - Implement a line brush to read in mouse movement</a:t>
            </a:r>
          </a:p>
          <a:p>
            <a:pPr marL="0" lvl="0" indent="-69850" rtl="0">
              <a:lnSpc>
                <a:spcPct val="115000"/>
              </a:lnSpc>
              <a:spcBef>
                <a:spcPts val="0"/>
              </a:spcBef>
              <a:buClr>
                <a:schemeClr val="dk1"/>
              </a:buClr>
              <a:buSzPct val="61111"/>
              <a:buFont typeface="Arial"/>
              <a:buNone/>
            </a:pPr>
            <a:r>
              <a:rPr lang="en-US" sz="1800">
                <a:solidFill>
                  <a:schemeClr val="dk1"/>
                </a:solidFill>
                <a:latin typeface="Arial"/>
                <a:ea typeface="Arial"/>
                <a:cs typeface="Arial"/>
                <a:sym typeface="Arial"/>
              </a:rPr>
              <a:t>As a developer, I want to implement a class that allows the user to freehand draw on the painting application.</a:t>
            </a:r>
          </a:p>
          <a:p>
            <a:pPr marL="0" lvl="0" indent="-69850" rtl="0">
              <a:lnSpc>
                <a:spcPct val="115000"/>
              </a:lnSpc>
              <a:spcBef>
                <a:spcPts val="0"/>
              </a:spcBef>
              <a:buClr>
                <a:schemeClr val="dk1"/>
              </a:buClr>
              <a:buSzPct val="61111"/>
              <a:buFont typeface="Arial"/>
              <a:buNone/>
            </a:pPr>
            <a:r>
              <a:rPr lang="en-US" sz="1800" b="1">
                <a:solidFill>
                  <a:schemeClr val="dk1"/>
                </a:solidFill>
                <a:latin typeface="Arial"/>
                <a:ea typeface="Arial"/>
                <a:cs typeface="Arial"/>
                <a:sym typeface="Arial"/>
              </a:rPr>
              <a:t>Acceptance Criteria:</a:t>
            </a:r>
          </a:p>
          <a:p>
            <a:pPr marL="0" lvl="0" indent="-69850" rtl="0">
              <a:lnSpc>
                <a:spcPct val="115000"/>
              </a:lnSpc>
              <a:spcBef>
                <a:spcPts val="0"/>
              </a:spcBef>
              <a:buClr>
                <a:schemeClr val="dk1"/>
              </a:buClr>
              <a:buSzPct val="61111"/>
              <a:buFont typeface="Arial"/>
              <a:buNone/>
            </a:pPr>
            <a:r>
              <a:rPr lang="en-US" sz="1800">
                <a:solidFill>
                  <a:schemeClr val="dk1"/>
                </a:solidFill>
                <a:latin typeface="Arial"/>
                <a:ea typeface="Arial"/>
                <a:cs typeface="Arial"/>
                <a:sym typeface="Arial"/>
              </a:rPr>
              <a:t>1.     Must use Qt Widgets</a:t>
            </a:r>
          </a:p>
          <a:p>
            <a:pPr marL="0" lvl="0" indent="-69850" rtl="0">
              <a:lnSpc>
                <a:spcPct val="115000"/>
              </a:lnSpc>
              <a:spcBef>
                <a:spcPts val="0"/>
              </a:spcBef>
              <a:buClr>
                <a:schemeClr val="dk1"/>
              </a:buClr>
              <a:buSzPct val="61111"/>
              <a:buFont typeface="Arial"/>
              <a:buNone/>
            </a:pPr>
            <a:r>
              <a:rPr lang="en-US" sz="1800">
                <a:solidFill>
                  <a:schemeClr val="dk1"/>
                </a:solidFill>
                <a:latin typeface="Arial"/>
                <a:ea typeface="Arial"/>
                <a:cs typeface="Arial"/>
                <a:sym typeface="Arial"/>
              </a:rPr>
              <a:t>2.     Must not depend on other classes only Qt so it can be extended to host multiple input </a:t>
            </a:r>
          </a:p>
          <a:p>
            <a:pPr marL="0" lvl="0" indent="-69850" rtl="0">
              <a:lnSpc>
                <a:spcPct val="115000"/>
              </a:lnSpc>
              <a:spcBef>
                <a:spcPts val="0"/>
              </a:spcBef>
              <a:buClr>
                <a:schemeClr val="dk1"/>
              </a:buClr>
              <a:buSzPct val="61111"/>
              <a:buFont typeface="Arial"/>
              <a:buNone/>
            </a:pPr>
            <a:r>
              <a:rPr lang="en-US" sz="1800" b="1">
                <a:solidFill>
                  <a:schemeClr val="dk1"/>
                </a:solidFill>
                <a:latin typeface="Arial"/>
                <a:ea typeface="Arial"/>
                <a:cs typeface="Arial"/>
                <a:sym typeface="Arial"/>
              </a:rPr>
              <a:t>Related Task:</a:t>
            </a:r>
          </a:p>
          <a:p>
            <a:pPr marL="457200" lvl="0" indent="-342900" rtl="0">
              <a:lnSpc>
                <a:spcPct val="115000"/>
              </a:lnSpc>
              <a:spcBef>
                <a:spcPts val="0"/>
              </a:spcBef>
              <a:buClr>
                <a:schemeClr val="dk1"/>
              </a:buClr>
              <a:buSzPct val="100000"/>
              <a:buFont typeface="Arial"/>
            </a:pPr>
            <a:r>
              <a:rPr lang="en-US" sz="1800">
                <a:solidFill>
                  <a:schemeClr val="dk1"/>
                </a:solidFill>
                <a:latin typeface="Arial"/>
                <a:ea typeface="Arial"/>
                <a:cs typeface="Arial"/>
                <a:sym typeface="Arial"/>
              </a:rPr>
              <a:t>As a Developer I want to test the line design and trace to match the user input, at different rates, with different colors and different brush sizes</a:t>
            </a:r>
          </a:p>
          <a:p>
            <a:pPr marL="457200" lvl="0" indent="-342900" rtl="0">
              <a:lnSpc>
                <a:spcPct val="115000"/>
              </a:lnSpc>
              <a:spcBef>
                <a:spcPts val="0"/>
              </a:spcBef>
              <a:buClr>
                <a:schemeClr val="dk1"/>
              </a:buClr>
              <a:buSzPct val="100000"/>
              <a:buFont typeface="Arial"/>
            </a:pPr>
            <a:r>
              <a:rPr lang="en-US" sz="1800">
                <a:solidFill>
                  <a:schemeClr val="dk1"/>
                </a:solidFill>
                <a:latin typeface="Arial"/>
                <a:ea typeface="Arial"/>
                <a:cs typeface="Arial"/>
                <a:sym typeface="Arial"/>
              </a:rPr>
              <a:t>As a User I want to be able to draw different freehand lines </a:t>
            </a:r>
          </a:p>
          <a:p>
            <a:pPr marL="0" lvl="0" indent="-69850" rtl="0">
              <a:lnSpc>
                <a:spcPct val="115000"/>
              </a:lnSpc>
              <a:spcBef>
                <a:spcPts val="0"/>
              </a:spcBef>
              <a:buClr>
                <a:schemeClr val="dk1"/>
              </a:buClr>
              <a:buSzPct val="61111"/>
              <a:buFont typeface="Arial"/>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779462" y="381000"/>
            <a:ext cx="7583400" cy="1044600"/>
          </a:xfrm>
          <a:prstGeom prst="rect">
            <a:avLst/>
          </a:prstGeom>
        </p:spPr>
        <p:txBody>
          <a:bodyPr lIns="91425" tIns="91425" rIns="91425" bIns="91425" anchor="b" anchorCtr="0">
            <a:noAutofit/>
          </a:bodyPr>
          <a:lstStyle/>
          <a:p>
            <a:pPr lvl="0">
              <a:spcBef>
                <a:spcPts val="0"/>
              </a:spcBef>
              <a:buNone/>
            </a:pPr>
            <a:r>
              <a:rPr lang="en-US"/>
              <a:t>User Story #320</a:t>
            </a:r>
          </a:p>
        </p:txBody>
      </p:sp>
      <p:sp>
        <p:nvSpPr>
          <p:cNvPr id="234" name="Shape 234"/>
          <p:cNvSpPr txBox="1">
            <a:spLocks noGrp="1"/>
          </p:cNvSpPr>
          <p:nvPr>
            <p:ph type="body" idx="1"/>
          </p:nvPr>
        </p:nvSpPr>
        <p:spPr>
          <a:xfrm>
            <a:off x="779462" y="1828800"/>
            <a:ext cx="7583400" cy="4208400"/>
          </a:xfrm>
          <a:prstGeom prst="rect">
            <a:avLst/>
          </a:prstGeom>
        </p:spPr>
        <p:txBody>
          <a:bodyPr lIns="91425" tIns="91425" rIns="91425" bIns="91425" anchor="t" anchorCtr="0">
            <a:noAutofit/>
          </a:bodyPr>
          <a:lstStyle/>
          <a:p>
            <a:pPr lvl="0">
              <a:spcBef>
                <a:spcPts val="0"/>
              </a:spcBef>
              <a:buNone/>
            </a:pPr>
            <a:endParaRPr/>
          </a:p>
          <a:p>
            <a:pPr lvl="0">
              <a:spcBef>
                <a:spcPts val="0"/>
              </a:spcBef>
              <a:buNone/>
            </a:pPr>
            <a:endParaRPr/>
          </a:p>
        </p:txBody>
      </p:sp>
      <p:pic>
        <p:nvPicPr>
          <p:cNvPr id="235" name="Shape 235"/>
          <p:cNvPicPr preferRelativeResize="0"/>
          <p:nvPr/>
        </p:nvPicPr>
        <p:blipFill>
          <a:blip r:embed="rId3">
            <a:alphaModFix/>
          </a:blip>
          <a:stretch>
            <a:fillRect/>
          </a:stretch>
        </p:blipFill>
        <p:spPr>
          <a:xfrm>
            <a:off x="779475" y="1425600"/>
            <a:ext cx="7169242" cy="43883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Test Suites and Test Cases</a:t>
            </a:r>
          </a:p>
        </p:txBody>
      </p:sp>
      <p:sp>
        <p:nvSpPr>
          <p:cNvPr id="242" name="Shape 242"/>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marL="0" lvl="0" indent="0" rtl="0">
              <a:lnSpc>
                <a:spcPct val="115000"/>
              </a:lnSpc>
              <a:spcBef>
                <a:spcPts val="200"/>
              </a:spcBef>
              <a:buNone/>
            </a:pPr>
            <a:r>
              <a:rPr lang="en-US" b="1">
                <a:solidFill>
                  <a:srgbClr val="001D4D"/>
                </a:solidFill>
              </a:rPr>
              <a:t>Integration Tests</a:t>
            </a:r>
          </a:p>
          <a:p>
            <a:pPr marL="0" lvl="0" indent="0" rtl="0">
              <a:lnSpc>
                <a:spcPct val="115000"/>
              </a:lnSpc>
              <a:spcBef>
                <a:spcPts val="200"/>
              </a:spcBef>
              <a:buNone/>
            </a:pPr>
            <a:r>
              <a:rPr lang="en-US" sz="1800">
                <a:solidFill>
                  <a:srgbClr val="001D4D"/>
                </a:solidFill>
              </a:rPr>
              <a:t>This iteration of Interactive Paint was built as 2 disjoint projects and there was little integration.</a:t>
            </a:r>
          </a:p>
          <a:p>
            <a:pPr marL="0" lvl="0" indent="0" rtl="0">
              <a:lnSpc>
                <a:spcPct val="115000"/>
              </a:lnSpc>
              <a:spcBef>
                <a:spcPts val="200"/>
              </a:spcBef>
              <a:buNone/>
            </a:pPr>
            <a:r>
              <a:rPr lang="en-US" sz="1800">
                <a:solidFill>
                  <a:srgbClr val="001D4D"/>
                </a:solidFill>
              </a:rPr>
              <a:t>The painting application built by Daniel and Jim was tested by multiple users, each testing different features of the application.</a:t>
            </a:r>
          </a:p>
          <a:p>
            <a:pPr marL="0" lvl="0" indent="0" rtl="0">
              <a:lnSpc>
                <a:spcPct val="115000"/>
              </a:lnSpc>
              <a:spcBef>
                <a:spcPts val="200"/>
              </a:spcBef>
              <a:buNone/>
            </a:pPr>
            <a:r>
              <a:rPr lang="en-US" b="1">
                <a:solidFill>
                  <a:srgbClr val="001D4D"/>
                </a:solidFill>
              </a:rPr>
              <a:t>Unit Tests</a:t>
            </a:r>
          </a:p>
          <a:p>
            <a:pPr marL="0" lvl="0" indent="0" rtl="0">
              <a:lnSpc>
                <a:spcPct val="115000"/>
              </a:lnSpc>
              <a:spcBef>
                <a:spcPts val="200"/>
              </a:spcBef>
              <a:buNone/>
            </a:pPr>
            <a:r>
              <a:rPr lang="en-US" sz="1800">
                <a:solidFill>
                  <a:srgbClr val="001D4D"/>
                </a:solidFill>
              </a:rPr>
              <a:t>For the application built by Daniel and Jim, the methods that take that data and adjust it to make drawing easier were tested and the methods that draw to the screen were tested.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779462" y="381000"/>
            <a:ext cx="7583400" cy="1044600"/>
          </a:xfrm>
          <a:prstGeom prst="rect">
            <a:avLst/>
          </a:prstGeom>
        </p:spPr>
        <p:txBody>
          <a:bodyPr lIns="91425" tIns="91425" rIns="91425" bIns="91425" anchor="b" anchorCtr="0">
            <a:noAutofit/>
          </a:bodyPr>
          <a:lstStyle/>
          <a:p>
            <a:pPr lvl="0">
              <a:spcBef>
                <a:spcPts val="0"/>
              </a:spcBef>
              <a:buNone/>
            </a:pPr>
            <a:r>
              <a:rPr lang="en-US">
                <a:solidFill>
                  <a:srgbClr val="001D4D"/>
                </a:solidFill>
              </a:rPr>
              <a:t>Unit Test Case examples Undo</a:t>
            </a:r>
          </a:p>
        </p:txBody>
      </p:sp>
      <p:sp>
        <p:nvSpPr>
          <p:cNvPr id="249" name="Shape 249"/>
          <p:cNvSpPr txBox="1">
            <a:spLocks noGrp="1"/>
          </p:cNvSpPr>
          <p:nvPr>
            <p:ph type="body" idx="1"/>
          </p:nvPr>
        </p:nvSpPr>
        <p:spPr>
          <a:xfrm>
            <a:off x="780300" y="1465425"/>
            <a:ext cx="7583400" cy="5346000"/>
          </a:xfrm>
          <a:prstGeom prst="rect">
            <a:avLst/>
          </a:prstGeom>
        </p:spPr>
        <p:txBody>
          <a:bodyPr lIns="91425" tIns="91425" rIns="91425" bIns="91425" anchor="t" anchorCtr="0">
            <a:noAutofit/>
          </a:bodyPr>
          <a:lstStyle/>
          <a:p>
            <a:pPr marL="0" lvl="0" indent="0" rtl="0">
              <a:lnSpc>
                <a:spcPct val="115000"/>
              </a:lnSpc>
              <a:spcBef>
                <a:spcPts val="0"/>
              </a:spcBef>
              <a:buNone/>
            </a:pPr>
            <a:r>
              <a:rPr lang="en-US" sz="2400" b="1">
                <a:solidFill>
                  <a:srgbClr val="001D4D"/>
                </a:solidFill>
              </a:rPr>
              <a:t>Sunny Day Case:</a:t>
            </a:r>
          </a:p>
          <a:p>
            <a:pPr marL="0" lvl="0" indent="0" rtl="0">
              <a:lnSpc>
                <a:spcPct val="115000"/>
              </a:lnSpc>
              <a:spcBef>
                <a:spcPts val="0"/>
              </a:spcBef>
              <a:buNone/>
            </a:pPr>
            <a:r>
              <a:rPr lang="en-US" sz="1400">
                <a:solidFill>
                  <a:schemeClr val="dk1"/>
                </a:solidFill>
              </a:rPr>
              <a:t>Test case: Undo</a:t>
            </a:r>
          </a:p>
          <a:p>
            <a:pPr marL="0" lvl="0" indent="0" rtl="0">
              <a:lnSpc>
                <a:spcPct val="115000"/>
              </a:lnSpc>
              <a:spcBef>
                <a:spcPts val="0"/>
              </a:spcBef>
              <a:buNone/>
            </a:pPr>
            <a:r>
              <a:rPr lang="en-US" sz="1400">
                <a:solidFill>
                  <a:schemeClr val="dk1"/>
                </a:solidFill>
              </a:rPr>
              <a:t>Purpose:  to test that the undo button appears when user clicks on undo button</a:t>
            </a:r>
            <a:br>
              <a:rPr lang="en-US" sz="1400">
                <a:solidFill>
                  <a:schemeClr val="dk1"/>
                </a:solidFill>
              </a:rPr>
            </a:br>
            <a:r>
              <a:rPr lang="en-US" sz="1400">
                <a:solidFill>
                  <a:schemeClr val="dk1"/>
                </a:solidFill>
              </a:rPr>
              <a:t>Precondition The user must have QT plugin for visual studio and must run the program</a:t>
            </a:r>
            <a:br>
              <a:rPr lang="en-US" sz="1400">
                <a:solidFill>
                  <a:schemeClr val="dk1"/>
                </a:solidFill>
              </a:rPr>
            </a:br>
            <a:r>
              <a:rPr lang="en-US" sz="1400">
                <a:solidFill>
                  <a:schemeClr val="dk1"/>
                </a:solidFill>
              </a:rPr>
              <a:t>Input: User clicks on undo button which then a drop down menu appears</a:t>
            </a:r>
            <a:br>
              <a:rPr lang="en-US" sz="1400">
                <a:solidFill>
                  <a:schemeClr val="dk1"/>
                </a:solidFill>
              </a:rPr>
            </a:br>
            <a:r>
              <a:rPr lang="en-US" sz="1400">
                <a:solidFill>
                  <a:schemeClr val="dk1"/>
                </a:solidFill>
              </a:rPr>
              <a:t>Expected Result: undo button appears on GUI Canvas from a drop down menu</a:t>
            </a:r>
            <a:br>
              <a:rPr lang="en-US" sz="1400">
                <a:solidFill>
                  <a:schemeClr val="dk1"/>
                </a:solidFill>
              </a:rPr>
            </a:br>
            <a:r>
              <a:rPr lang="en-US" sz="1400">
                <a:solidFill>
                  <a:schemeClr val="dk1"/>
                </a:solidFill>
              </a:rPr>
              <a:t>Actual Result: Actual result was found to be the expected result.</a:t>
            </a:r>
            <a:br>
              <a:rPr lang="en-US" sz="1400">
                <a:solidFill>
                  <a:schemeClr val="dk1"/>
                </a:solidFill>
              </a:rPr>
            </a:br>
            <a:r>
              <a:rPr lang="en-US" sz="1400">
                <a:solidFill>
                  <a:schemeClr val="dk1"/>
                </a:solidFill>
              </a:rPr>
              <a:t>Status: PASSED</a:t>
            </a:r>
          </a:p>
          <a:p>
            <a:pPr marL="0" lvl="0" indent="0" rtl="0">
              <a:lnSpc>
                <a:spcPct val="115000"/>
              </a:lnSpc>
              <a:spcBef>
                <a:spcPts val="0"/>
              </a:spcBef>
              <a:buNone/>
            </a:pPr>
            <a:r>
              <a:rPr lang="en-US" sz="2400">
                <a:solidFill>
                  <a:srgbClr val="001D4D"/>
                </a:solidFill>
              </a:rPr>
              <a:t>Rainy Day Case:</a:t>
            </a:r>
          </a:p>
          <a:p>
            <a:pPr marL="0" lvl="0" indent="0" rtl="0">
              <a:lnSpc>
                <a:spcPct val="115000"/>
              </a:lnSpc>
              <a:spcBef>
                <a:spcPts val="0"/>
              </a:spcBef>
              <a:buNone/>
            </a:pPr>
            <a:r>
              <a:rPr lang="en-US" sz="1400">
                <a:solidFill>
                  <a:schemeClr val="dk1"/>
                </a:solidFill>
              </a:rPr>
              <a:t>Test case: Undo</a:t>
            </a:r>
          </a:p>
          <a:p>
            <a:pPr marL="0" lvl="0" indent="0" rtl="0">
              <a:lnSpc>
                <a:spcPct val="115000"/>
              </a:lnSpc>
              <a:spcBef>
                <a:spcPts val="0"/>
              </a:spcBef>
              <a:buNone/>
            </a:pPr>
            <a:r>
              <a:rPr lang="en-US" sz="1400">
                <a:solidFill>
                  <a:schemeClr val="dk1"/>
                </a:solidFill>
              </a:rPr>
              <a:t>Purpose:  to test that the undo button properly lets the user return the canvas to the previous state</a:t>
            </a:r>
            <a:br>
              <a:rPr lang="en-US" sz="1400">
                <a:solidFill>
                  <a:schemeClr val="dk1"/>
                </a:solidFill>
              </a:rPr>
            </a:br>
            <a:r>
              <a:rPr lang="en-US" sz="1400">
                <a:solidFill>
                  <a:schemeClr val="dk1"/>
                </a:solidFill>
              </a:rPr>
              <a:t>Precondition The user must have QT plugin for visual studio and must run the program</a:t>
            </a:r>
            <a:br>
              <a:rPr lang="en-US" sz="1400">
                <a:solidFill>
                  <a:schemeClr val="dk1"/>
                </a:solidFill>
              </a:rPr>
            </a:br>
            <a:r>
              <a:rPr lang="en-US" sz="1400">
                <a:solidFill>
                  <a:schemeClr val="dk1"/>
                </a:solidFill>
              </a:rPr>
              <a:t>Input: User clicks on undo button which then a drop down menu appears and must click undo</a:t>
            </a:r>
            <a:br>
              <a:rPr lang="en-US" sz="1400">
                <a:solidFill>
                  <a:schemeClr val="dk1"/>
                </a:solidFill>
              </a:rPr>
            </a:br>
            <a:r>
              <a:rPr lang="en-US" sz="1400">
                <a:solidFill>
                  <a:schemeClr val="dk1"/>
                </a:solidFill>
              </a:rPr>
              <a:t>Expected Result: returns the canvas to the previous state</a:t>
            </a:r>
            <a:br>
              <a:rPr lang="en-US" sz="1400">
                <a:solidFill>
                  <a:schemeClr val="dk1"/>
                </a:solidFill>
              </a:rPr>
            </a:br>
            <a:r>
              <a:rPr lang="en-US" sz="1400">
                <a:solidFill>
                  <a:schemeClr val="dk1"/>
                </a:solidFill>
              </a:rPr>
              <a:t>Actual Result: Actual result was found to be the expected result.</a:t>
            </a:r>
            <a:br>
              <a:rPr lang="en-US" sz="1400">
                <a:solidFill>
                  <a:schemeClr val="dk1"/>
                </a:solidFill>
              </a:rPr>
            </a:br>
            <a:r>
              <a:rPr lang="en-US" sz="1400">
                <a:solidFill>
                  <a:schemeClr val="dk1"/>
                </a:solidFill>
              </a:rPr>
              <a:t>Status: PASSED</a:t>
            </a:r>
          </a:p>
          <a:p>
            <a:pPr marL="0" lvl="0" indent="0" rtl="0">
              <a:lnSpc>
                <a:spcPct val="115000"/>
              </a:lnSpc>
              <a:spcBef>
                <a:spcPts val="0"/>
              </a:spcBef>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779462" y="381000"/>
            <a:ext cx="7583486" cy="1044575"/>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Summary</a:t>
            </a:r>
          </a:p>
        </p:txBody>
      </p:sp>
      <p:sp>
        <p:nvSpPr>
          <p:cNvPr id="256" name="Shape 256"/>
          <p:cNvSpPr txBox="1">
            <a:spLocks noGrp="1"/>
          </p:cNvSpPr>
          <p:nvPr>
            <p:ph type="body" idx="1"/>
          </p:nvPr>
        </p:nvSpPr>
        <p:spPr>
          <a:xfrm>
            <a:off x="780250" y="1377325"/>
            <a:ext cx="7583400" cy="4641900"/>
          </a:xfrm>
          <a:prstGeom prst="rect">
            <a:avLst/>
          </a:prstGeom>
          <a:noFill/>
          <a:ln>
            <a:noFill/>
          </a:ln>
        </p:spPr>
        <p:txBody>
          <a:bodyPr lIns="91425" tIns="45700" rIns="91425" bIns="45700" anchor="t" anchorCtr="0">
            <a:noAutofit/>
          </a:bodyPr>
          <a:lstStyle/>
          <a:p>
            <a:pPr marL="739775" marR="0" lvl="0" indent="-282575" algn="l" rtl="0">
              <a:spcBef>
                <a:spcPts val="2000"/>
              </a:spcBef>
              <a:spcAft>
                <a:spcPts val="0"/>
              </a:spcAft>
              <a:buClr>
                <a:srgbClr val="001D4D"/>
              </a:buClr>
              <a:buSzPct val="100000"/>
              <a:buFont typeface="Noto Sans Symbols"/>
              <a:buChar char="●"/>
            </a:pPr>
            <a:r>
              <a:rPr lang="en-US"/>
              <a:t>C</a:t>
            </a:r>
            <a:r>
              <a:rPr lang="en-US" sz="2200" b="0" i="0" u="none" strike="noStrike" cap="none">
                <a:solidFill>
                  <a:srgbClr val="001D4D"/>
                </a:solidFill>
                <a:latin typeface="Trebuchet MS"/>
                <a:ea typeface="Trebuchet MS"/>
                <a:cs typeface="Trebuchet MS"/>
                <a:sym typeface="Trebuchet MS"/>
              </a:rPr>
              <a:t>ontact </a:t>
            </a:r>
            <a:r>
              <a:rPr lang="en-US"/>
              <a:t>I</a:t>
            </a:r>
            <a:r>
              <a:rPr lang="en-US" sz="2200" b="0" i="0" u="none" strike="noStrike" cap="none">
                <a:solidFill>
                  <a:srgbClr val="001D4D"/>
                </a:solidFill>
                <a:latin typeface="Trebuchet MS"/>
                <a:ea typeface="Trebuchet MS"/>
                <a:cs typeface="Trebuchet MS"/>
                <a:sym typeface="Trebuchet MS"/>
              </a:rPr>
              <a:t>nformation</a:t>
            </a:r>
          </a:p>
          <a:p>
            <a:pPr marL="1035050" marR="0" lvl="1" indent="-171450" algn="l" rtl="0">
              <a:spcBef>
                <a:spcPts val="2000"/>
              </a:spcBef>
              <a:spcAft>
                <a:spcPts val="0"/>
              </a:spcAft>
            </a:pPr>
            <a:r>
              <a:rPr lang="en-US"/>
              <a:t>Jim Louro                                           </a:t>
            </a:r>
            <a:r>
              <a:rPr lang="en-US">
                <a:solidFill>
                  <a:srgbClr val="000000"/>
                </a:solidFill>
                <a:hlinkClick r:id="rId3"/>
              </a:rPr>
              <a:t>Jlou</a:t>
            </a:r>
            <a:r>
              <a:rPr lang="en-US"/>
              <a:t>r006@fiu.edu</a:t>
            </a:r>
          </a:p>
          <a:p>
            <a:pPr marL="1035050" marR="0" lvl="1" indent="-171450" algn="l" rtl="0">
              <a:spcBef>
                <a:spcPts val="2000"/>
              </a:spcBef>
              <a:spcAft>
                <a:spcPts val="0"/>
              </a:spcAft>
            </a:pPr>
            <a:r>
              <a:rPr lang="en-US"/>
              <a:t>Daniel Mederos                                  dmede001@fiu.edu </a:t>
            </a:r>
          </a:p>
          <a:p>
            <a:pPr marL="1035050" marR="0" lvl="1" indent="-171450" algn="l" rtl="0">
              <a:spcBef>
                <a:spcPts val="2000"/>
              </a:spcBef>
              <a:spcAft>
                <a:spcPts val="0"/>
              </a:spcAft>
            </a:pPr>
            <a:r>
              <a:rPr lang="en-US"/>
              <a:t>Camilo Rivirie                                                 crivi001@fiu.edu</a:t>
            </a:r>
          </a:p>
          <a:p>
            <a:pPr marL="739775" marR="0" lvl="0" indent="-282575" algn="l" rtl="0">
              <a:spcBef>
                <a:spcPts val="2000"/>
              </a:spcBef>
              <a:spcAft>
                <a:spcPts val="0"/>
              </a:spcAft>
              <a:buClr>
                <a:srgbClr val="001D4D"/>
              </a:buClr>
              <a:buSzPct val="100000"/>
              <a:buFont typeface="Noto Sans Symbols"/>
              <a:buChar char="●"/>
            </a:pPr>
            <a:r>
              <a:rPr lang="en-US" sz="2200" b="0" i="0" u="none" strike="noStrike" cap="none">
                <a:solidFill>
                  <a:srgbClr val="001D4D"/>
                </a:solidFill>
                <a:latin typeface="Trebuchet MS"/>
                <a:ea typeface="Trebuchet MS"/>
                <a:cs typeface="Trebuchet MS"/>
                <a:sym typeface="Trebuchet MS"/>
              </a:rPr>
              <a:t>Questions?</a:t>
            </a:r>
          </a:p>
          <a:p>
            <a:pPr marL="739775" marR="0" lvl="0" indent="-282575" algn="l" rtl="0">
              <a:spcBef>
                <a:spcPts val="2000"/>
              </a:spcBef>
              <a:spcAft>
                <a:spcPts val="0"/>
              </a:spcAft>
              <a:buClr>
                <a:srgbClr val="001D4D"/>
              </a:buClr>
              <a:buSzPct val="100000"/>
              <a:buFont typeface="Noto Sans Symbols"/>
              <a:buChar char="●"/>
            </a:pPr>
            <a:r>
              <a:rPr lang="en-US" sz="2200" b="0" i="0" u="none" strike="noStrike" cap="none">
                <a:solidFill>
                  <a:srgbClr val="001D4D"/>
                </a:solidFill>
                <a:latin typeface="Trebuchet MS"/>
                <a:ea typeface="Trebuchet MS"/>
                <a:cs typeface="Trebuchet MS"/>
                <a:sym typeface="Trebuchet MS"/>
              </a:rPr>
              <a:t>Thank You!</a:t>
            </a:r>
          </a:p>
        </p:txBody>
      </p:sp>
      <p:pic>
        <p:nvPicPr>
          <p:cNvPr id="257" name="Shape 257"/>
          <p:cNvPicPr preferRelativeResize="0"/>
          <p:nvPr/>
        </p:nvPicPr>
        <p:blipFill>
          <a:blip r:embed="rId4">
            <a:alphaModFix/>
          </a:blip>
          <a:stretch>
            <a:fillRect/>
          </a:stretch>
        </p:blipFill>
        <p:spPr>
          <a:xfrm>
            <a:off x="6511450" y="1490250"/>
            <a:ext cx="1167075" cy="1167075"/>
          </a:xfrm>
          <a:prstGeom prst="rect">
            <a:avLst/>
          </a:prstGeom>
          <a:noFill/>
          <a:ln>
            <a:noFill/>
          </a:ln>
        </p:spPr>
      </p:pic>
      <p:pic>
        <p:nvPicPr>
          <p:cNvPr id="258" name="Shape 258"/>
          <p:cNvPicPr preferRelativeResize="0"/>
          <p:nvPr/>
        </p:nvPicPr>
        <p:blipFill>
          <a:blip r:embed="rId5">
            <a:alphaModFix/>
          </a:blip>
          <a:stretch>
            <a:fillRect/>
          </a:stretch>
        </p:blipFill>
        <p:spPr>
          <a:xfrm>
            <a:off x="4909925" y="2963749"/>
            <a:ext cx="2176432" cy="561650"/>
          </a:xfrm>
          <a:prstGeom prst="rect">
            <a:avLst/>
          </a:prstGeom>
          <a:noFill/>
          <a:ln>
            <a:noFill/>
          </a:ln>
        </p:spPr>
      </p:pic>
      <p:pic>
        <p:nvPicPr>
          <p:cNvPr id="259" name="Shape 259"/>
          <p:cNvPicPr preferRelativeResize="0"/>
          <p:nvPr/>
        </p:nvPicPr>
        <p:blipFill>
          <a:blip r:embed="rId6">
            <a:alphaModFix/>
          </a:blip>
          <a:stretch>
            <a:fillRect/>
          </a:stretch>
        </p:blipFill>
        <p:spPr>
          <a:xfrm>
            <a:off x="7086349" y="3831812"/>
            <a:ext cx="1642400" cy="561650"/>
          </a:xfrm>
          <a:prstGeom prst="rect">
            <a:avLst/>
          </a:prstGeom>
          <a:noFill/>
          <a:ln>
            <a:noFill/>
          </a:ln>
        </p:spPr>
      </p:pic>
      <p:pic>
        <p:nvPicPr>
          <p:cNvPr id="260" name="Shape 260"/>
          <p:cNvPicPr preferRelativeResize="0"/>
          <p:nvPr/>
        </p:nvPicPr>
        <p:blipFill>
          <a:blip r:embed="rId7">
            <a:alphaModFix/>
          </a:blip>
          <a:stretch>
            <a:fillRect/>
          </a:stretch>
        </p:blipFill>
        <p:spPr>
          <a:xfrm>
            <a:off x="4793925" y="3715825"/>
            <a:ext cx="2292425" cy="2292425"/>
          </a:xfrm>
          <a:prstGeom prst="rect">
            <a:avLst/>
          </a:prstGeom>
          <a:noFill/>
          <a:ln>
            <a:noFill/>
          </a:ln>
        </p:spPr>
      </p:pic>
      <p:pic>
        <p:nvPicPr>
          <p:cNvPr id="261" name="Shape 261"/>
          <p:cNvPicPr preferRelativeResize="0"/>
          <p:nvPr/>
        </p:nvPicPr>
        <p:blipFill>
          <a:blip r:embed="rId8">
            <a:alphaModFix/>
          </a:blip>
          <a:stretch>
            <a:fillRect/>
          </a:stretch>
        </p:blipFill>
        <p:spPr>
          <a:xfrm>
            <a:off x="6968400" y="5187924"/>
            <a:ext cx="1579799" cy="47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779462" y="381000"/>
            <a:ext cx="7583486" cy="1044575"/>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Pro</a:t>
            </a:r>
            <a:r>
              <a:rPr lang="en-US"/>
              <a:t>ject</a:t>
            </a:r>
            <a:r>
              <a:rPr lang="en-US" sz="3800" b="0" i="0" u="none" strike="noStrike" cap="none">
                <a:solidFill>
                  <a:srgbClr val="001D4D"/>
                </a:solidFill>
                <a:latin typeface="Trebuchet MS"/>
                <a:ea typeface="Trebuchet MS"/>
                <a:cs typeface="Trebuchet MS"/>
                <a:sym typeface="Trebuchet MS"/>
              </a:rPr>
              <a:t> definition</a:t>
            </a:r>
          </a:p>
        </p:txBody>
      </p:sp>
      <p:sp>
        <p:nvSpPr>
          <p:cNvPr id="158" name="Shape 158"/>
          <p:cNvSpPr txBox="1">
            <a:spLocks noGrp="1"/>
          </p:cNvSpPr>
          <p:nvPr>
            <p:ph type="body" idx="1"/>
          </p:nvPr>
        </p:nvSpPr>
        <p:spPr>
          <a:xfrm>
            <a:off x="779462" y="1524000"/>
            <a:ext cx="7583486" cy="420846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a:p>
          <a:p>
            <a:pPr marL="0" marR="0" lvl="0" indent="0" algn="l" rtl="0">
              <a:lnSpc>
                <a:spcPct val="100000"/>
              </a:lnSpc>
              <a:spcBef>
                <a:spcPts val="2000"/>
              </a:spcBef>
              <a:spcAft>
                <a:spcPts val="0"/>
              </a:spcAft>
              <a:buNone/>
            </a:pPr>
            <a:endParaRPr sz="1800"/>
          </a:p>
        </p:txBody>
      </p:sp>
      <p:pic>
        <p:nvPicPr>
          <p:cNvPr id="159" name="Shape 159"/>
          <p:cNvPicPr preferRelativeResize="0"/>
          <p:nvPr/>
        </p:nvPicPr>
        <p:blipFill>
          <a:blip r:embed="rId3">
            <a:alphaModFix/>
          </a:blip>
          <a:stretch>
            <a:fillRect/>
          </a:stretch>
        </p:blipFill>
        <p:spPr>
          <a:xfrm>
            <a:off x="4536644" y="2821649"/>
            <a:ext cx="4433329" cy="3008851"/>
          </a:xfrm>
          <a:prstGeom prst="rect">
            <a:avLst/>
          </a:prstGeom>
          <a:noFill/>
          <a:ln>
            <a:noFill/>
          </a:ln>
        </p:spPr>
      </p:pic>
      <p:pic>
        <p:nvPicPr>
          <p:cNvPr id="160" name="Shape 160"/>
          <p:cNvPicPr preferRelativeResize="0"/>
          <p:nvPr/>
        </p:nvPicPr>
        <p:blipFill>
          <a:blip r:embed="rId4">
            <a:alphaModFix/>
          </a:blip>
          <a:stretch>
            <a:fillRect/>
          </a:stretch>
        </p:blipFill>
        <p:spPr>
          <a:xfrm>
            <a:off x="220499" y="1524000"/>
            <a:ext cx="4316141" cy="2725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Pro</a:t>
            </a:r>
            <a:r>
              <a:rPr lang="en-US"/>
              <a:t>ject</a:t>
            </a:r>
            <a:r>
              <a:rPr lang="en-US" sz="3800" b="0" i="0" u="none" strike="noStrike" cap="none">
                <a:solidFill>
                  <a:srgbClr val="001D4D"/>
                </a:solidFill>
                <a:latin typeface="Trebuchet MS"/>
                <a:ea typeface="Trebuchet MS"/>
                <a:cs typeface="Trebuchet MS"/>
                <a:sym typeface="Trebuchet MS"/>
              </a:rPr>
              <a:t> definition</a:t>
            </a:r>
          </a:p>
        </p:txBody>
      </p:sp>
      <p:sp>
        <p:nvSpPr>
          <p:cNvPr id="167" name="Shape 167"/>
          <p:cNvSpPr txBox="1">
            <a:spLocks noGrp="1"/>
          </p:cNvSpPr>
          <p:nvPr>
            <p:ph type="body" idx="1"/>
          </p:nvPr>
        </p:nvSpPr>
        <p:spPr>
          <a:xfrm>
            <a:off x="779462" y="1524000"/>
            <a:ext cx="7583400" cy="4208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a:p>
          <a:p>
            <a:pPr marL="0" marR="0" lvl="0" indent="0" algn="l" rtl="0">
              <a:lnSpc>
                <a:spcPct val="100000"/>
              </a:lnSpc>
              <a:spcBef>
                <a:spcPts val="2000"/>
              </a:spcBef>
              <a:spcAft>
                <a:spcPts val="0"/>
              </a:spcAft>
              <a:buNone/>
            </a:pPr>
            <a:r>
              <a:rPr lang="en-US" sz="1800"/>
              <a:t> </a:t>
            </a:r>
          </a:p>
        </p:txBody>
      </p:sp>
      <p:pic>
        <p:nvPicPr>
          <p:cNvPr id="168" name="Shape 168"/>
          <p:cNvPicPr preferRelativeResize="0"/>
          <p:nvPr/>
        </p:nvPicPr>
        <p:blipFill>
          <a:blip r:embed="rId3">
            <a:alphaModFix/>
          </a:blip>
          <a:stretch>
            <a:fillRect/>
          </a:stretch>
        </p:blipFill>
        <p:spPr>
          <a:xfrm>
            <a:off x="1133799" y="1524000"/>
            <a:ext cx="6125089" cy="4411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Requirements: </a:t>
            </a:r>
            <a:r>
              <a:rPr lang="en-US"/>
              <a:t>Object Design</a:t>
            </a:r>
          </a:p>
        </p:txBody>
      </p:sp>
      <p:pic>
        <p:nvPicPr>
          <p:cNvPr id="175" name="Shape 175" descr="1234123412341234123412341234.jpg"/>
          <p:cNvPicPr preferRelativeResize="0"/>
          <p:nvPr/>
        </p:nvPicPr>
        <p:blipFill>
          <a:blip r:embed="rId3">
            <a:alphaModFix/>
          </a:blip>
          <a:stretch>
            <a:fillRect/>
          </a:stretch>
        </p:blipFill>
        <p:spPr>
          <a:xfrm>
            <a:off x="1411825" y="1537000"/>
            <a:ext cx="6318700" cy="431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System Design: Architecture</a:t>
            </a:r>
          </a:p>
        </p:txBody>
      </p:sp>
      <p:sp>
        <p:nvSpPr>
          <p:cNvPr id="182" name="Shape 182"/>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marL="0" lvl="0" indent="-69850" rtl="0">
              <a:lnSpc>
                <a:spcPct val="115000"/>
              </a:lnSpc>
              <a:spcBef>
                <a:spcPts val="0"/>
              </a:spcBef>
              <a:buClr>
                <a:schemeClr val="dk1"/>
              </a:buClr>
              <a:buSzPct val="73333"/>
              <a:buFont typeface="Arial"/>
              <a:buNone/>
            </a:pPr>
            <a:r>
              <a:rPr lang="en-US" sz="1500" b="1">
                <a:solidFill>
                  <a:schemeClr val="dk1"/>
                </a:solidFill>
                <a:latin typeface="Arial"/>
                <a:ea typeface="Arial"/>
                <a:cs typeface="Arial"/>
                <a:sym typeface="Arial"/>
              </a:rPr>
              <a:t>Actor Model</a:t>
            </a:r>
            <a:r>
              <a:rPr lang="en-US" sz="1500">
                <a:solidFill>
                  <a:schemeClr val="dk1"/>
                </a:solidFill>
                <a:latin typeface="Arial"/>
                <a:ea typeface="Arial"/>
                <a:cs typeface="Arial"/>
                <a:sym typeface="Arial"/>
              </a:rPr>
              <a:t> - Components are independent actors in an application, the end user will chose to have a Single mode with 1 input and 1 actor or multi mode with up to 10 actors(assuming one per brush).</a:t>
            </a:r>
          </a:p>
          <a:p>
            <a:pPr marL="0" lvl="0" indent="-69850" rtl="0">
              <a:lnSpc>
                <a:spcPct val="115000"/>
              </a:lnSpc>
              <a:spcBef>
                <a:spcPts val="0"/>
              </a:spcBef>
              <a:buClr>
                <a:schemeClr val="dk1"/>
              </a:buClr>
              <a:buSzPct val="73333"/>
              <a:buFont typeface="Arial"/>
              <a:buNone/>
            </a:pPr>
            <a:r>
              <a:rPr lang="en-US" sz="1500">
                <a:solidFill>
                  <a:schemeClr val="dk1"/>
                </a:solidFill>
                <a:latin typeface="Arial"/>
                <a:ea typeface="Arial"/>
                <a:cs typeface="Arial"/>
                <a:sym typeface="Arial"/>
              </a:rPr>
              <a:t> </a:t>
            </a:r>
          </a:p>
          <a:p>
            <a:pPr marL="0" lvl="0" indent="-69850" rtl="0">
              <a:lnSpc>
                <a:spcPct val="115000"/>
              </a:lnSpc>
              <a:spcBef>
                <a:spcPts val="0"/>
              </a:spcBef>
              <a:buClr>
                <a:schemeClr val="dk1"/>
              </a:buClr>
              <a:buSzPct val="73333"/>
              <a:buFont typeface="Arial"/>
              <a:buNone/>
            </a:pPr>
            <a:r>
              <a:rPr lang="en-US" sz="1500" b="1">
                <a:solidFill>
                  <a:schemeClr val="dk1"/>
                </a:solidFill>
                <a:latin typeface="Times New Roman"/>
                <a:ea typeface="Times New Roman"/>
                <a:cs typeface="Times New Roman"/>
                <a:sym typeface="Times New Roman"/>
              </a:rPr>
              <a:t>Object Model - </a:t>
            </a:r>
            <a:r>
              <a:rPr lang="en-US" sz="1500">
                <a:solidFill>
                  <a:schemeClr val="dk1"/>
                </a:solidFill>
                <a:latin typeface="Times New Roman"/>
                <a:ea typeface="Times New Roman"/>
                <a:cs typeface="Times New Roman"/>
                <a:sym typeface="Times New Roman"/>
              </a:rPr>
              <a:t>In order to avoid a complex hierarchy we separated the models into two forms a multi and a single where the File features(Save &amp; Open), resize, Exit and minimize all perform a basic operation in both forms. In Single mode the canvas has options to change the brush style by implementing a shape class that includes but is not limited to having a rectangle ellipse free dawr line and an eraser. Along with the option to fill within an image or section and to change the brushes size and color. Single also keeps track of the shapes created in a FIFO order to allow redo and undo features. While Multi has separate event handlers that are always listening to new touch events to create a new brush on the canvas for the drawing. Multi also gives you the options to clear the canvas of all drawings. Seeing as how multiple brushes will have full access to the canvas at every point in time it would be very complicated to implement various styles of pens efficiently in short time or to have a FIFO order at all with the design. </a:t>
            </a:r>
          </a:p>
          <a:p>
            <a:pPr marL="0" marR="0" lvl="0" indent="0" algn="l" rtl="0">
              <a:spcBef>
                <a:spcPts val="20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Minimal Class Diagram</a:t>
            </a:r>
          </a:p>
        </p:txBody>
      </p:sp>
      <p:sp>
        <p:nvSpPr>
          <p:cNvPr id="189" name="Shape 189"/>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marL="0" lvl="0" indent="0" rtl="0">
              <a:lnSpc>
                <a:spcPct val="115000"/>
              </a:lnSpc>
              <a:spcBef>
                <a:spcPts val="0"/>
              </a:spcBef>
              <a:buNone/>
            </a:pPr>
            <a:endParaRPr/>
          </a:p>
          <a:p>
            <a:pPr marL="0" lvl="0" indent="-69850" rtl="0">
              <a:lnSpc>
                <a:spcPct val="115000"/>
              </a:lnSpc>
              <a:spcBef>
                <a:spcPts val="0"/>
              </a:spcBef>
              <a:buClr>
                <a:schemeClr val="dk1"/>
              </a:buClr>
              <a:buSzPct val="50000"/>
              <a:buFont typeface="Arial"/>
              <a:buNone/>
            </a:pPr>
            <a:endParaRPr/>
          </a:p>
        </p:txBody>
      </p:sp>
      <p:pic>
        <p:nvPicPr>
          <p:cNvPr id="190" name="Shape 190"/>
          <p:cNvPicPr preferRelativeResize="0"/>
          <p:nvPr/>
        </p:nvPicPr>
        <p:blipFill>
          <a:blip r:embed="rId3">
            <a:alphaModFix/>
          </a:blip>
          <a:stretch>
            <a:fillRect/>
          </a:stretch>
        </p:blipFill>
        <p:spPr>
          <a:xfrm>
            <a:off x="721350" y="1631200"/>
            <a:ext cx="7217908" cy="420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Stories </a:t>
            </a:r>
          </a:p>
        </p:txBody>
      </p:sp>
      <p:sp>
        <p:nvSpPr>
          <p:cNvPr id="197" name="Shape 197"/>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marL="457200" lvl="0" indent="-381000" rtl="0">
              <a:lnSpc>
                <a:spcPct val="115000"/>
              </a:lnSpc>
              <a:spcBef>
                <a:spcPts val="0"/>
              </a:spcBef>
              <a:buSzPct val="100000"/>
              <a:buAutoNum type="arabicPeriod"/>
            </a:pPr>
            <a:r>
              <a:rPr lang="en-US" sz="2400" dirty="0">
                <a:solidFill>
                  <a:schemeClr val="dk1"/>
                </a:solidFill>
                <a:latin typeface="Arial"/>
                <a:ea typeface="Arial"/>
                <a:cs typeface="Arial"/>
                <a:sym typeface="Arial"/>
              </a:rPr>
              <a:t>User Story #359 - Create </a:t>
            </a:r>
            <a:r>
              <a:rPr lang="en-US" sz="2400" dirty="0" err="1">
                <a:solidFill>
                  <a:schemeClr val="dk1"/>
                </a:solidFill>
                <a:latin typeface="Arial"/>
                <a:ea typeface="Arial"/>
                <a:cs typeface="Arial"/>
                <a:sym typeface="Arial"/>
              </a:rPr>
              <a:t>MultiModal</a:t>
            </a:r>
            <a:r>
              <a:rPr lang="en-US" sz="2400" dirty="0">
                <a:solidFill>
                  <a:schemeClr val="dk1"/>
                </a:solidFill>
                <a:latin typeface="Arial"/>
                <a:ea typeface="Arial"/>
                <a:cs typeface="Arial"/>
                <a:sym typeface="Arial"/>
              </a:rPr>
              <a:t> mode for multiple pen touches</a:t>
            </a:r>
          </a:p>
          <a:p>
            <a:pPr marL="0" lvl="0" indent="0" rtl="0">
              <a:lnSpc>
                <a:spcPct val="115000"/>
              </a:lnSpc>
              <a:spcBef>
                <a:spcPts val="0"/>
              </a:spcBef>
              <a:buNone/>
            </a:pPr>
            <a:endParaRPr sz="2400" dirty="0">
              <a:solidFill>
                <a:schemeClr val="dk1"/>
              </a:solidFill>
              <a:latin typeface="Arial"/>
              <a:ea typeface="Arial"/>
              <a:cs typeface="Arial"/>
              <a:sym typeface="Arial"/>
            </a:endParaRPr>
          </a:p>
          <a:p>
            <a:pPr marL="76200" marR="0" lvl="0" indent="0" algn="l" rtl="0">
              <a:spcBef>
                <a:spcPts val="2000"/>
              </a:spcBef>
              <a:spcAft>
                <a:spcPts val="0"/>
              </a:spcAft>
              <a:buSzPct val="100000"/>
              <a:buNone/>
            </a:pPr>
            <a:r>
              <a:rPr lang="en-US" sz="2400" dirty="0">
                <a:solidFill>
                  <a:schemeClr val="dk1"/>
                </a:solidFill>
                <a:latin typeface="Arial"/>
                <a:ea typeface="Arial"/>
                <a:cs typeface="Arial"/>
                <a:sym typeface="Arial"/>
              </a:rPr>
              <a:t>2. User Story #320 - Implement a line brush to read in   mouse movement</a:t>
            </a:r>
          </a:p>
          <a:p>
            <a:pPr marL="0" marR="0" lvl="0" indent="0" algn="l" rtl="0">
              <a:spcBef>
                <a:spcPts val="2000"/>
              </a:spcBef>
              <a:spcAft>
                <a:spcPts val="0"/>
              </a:spcAft>
              <a:buNone/>
            </a:pPr>
            <a:endParaRPr sz="2400" dirty="0">
              <a:solidFill>
                <a:schemeClr val="dk1"/>
              </a:solidFill>
              <a:latin typeface="Arial"/>
              <a:ea typeface="Arial"/>
              <a:cs typeface="Arial"/>
              <a:sym typeface="Arial"/>
            </a:endParaRPr>
          </a:p>
          <a:p>
            <a:pPr marL="0" marR="0" lvl="0" indent="0" algn="l" rtl="0">
              <a:spcBef>
                <a:spcPts val="2000"/>
              </a:spcBef>
              <a:spcAft>
                <a:spcPts val="0"/>
              </a:spcAft>
              <a:buNone/>
            </a:pPr>
            <a:endParaRPr sz="1800" dirty="0"/>
          </a:p>
          <a:p>
            <a:pPr marL="0" marR="0" lvl="0" indent="0" algn="l" rtl="0">
              <a:spcBef>
                <a:spcPts val="2000"/>
              </a:spcBef>
              <a:spcAft>
                <a:spcPts val="0"/>
              </a:spcAft>
              <a:buNone/>
            </a:pPr>
            <a:endParaRPr sz="1800" dirty="0"/>
          </a:p>
          <a:p>
            <a:pPr marL="0" marR="0" lvl="0" indent="0" algn="l" rtl="0">
              <a:spcBef>
                <a:spcPts val="2000"/>
              </a:spcBef>
              <a:spcAft>
                <a:spcPts val="0"/>
              </a:spcAft>
              <a:buNone/>
            </a:pPr>
            <a:endParaRPr sz="1800" dirty="0"/>
          </a:p>
          <a:p>
            <a:pPr marL="0" marR="0" lvl="0" indent="0" algn="l" rtl="0">
              <a:spcBef>
                <a:spcPts val="2000"/>
              </a:spcBef>
              <a:spcAft>
                <a:spcPts val="0"/>
              </a:spcAft>
              <a:buNone/>
            </a:pPr>
            <a:endParaRPr sz="1800" dirty="0"/>
          </a:p>
          <a:p>
            <a:pPr marL="0" marR="0" lvl="0" indent="0" algn="l" rtl="0">
              <a:spcBef>
                <a:spcPts val="2000"/>
              </a:spcBef>
              <a:spcAft>
                <a:spcPts val="0"/>
              </a:spcAft>
              <a:buNone/>
            </a:pP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a:t>
            </a:r>
            <a:r>
              <a:rPr lang="en-US" sz="3600" b="1">
                <a:solidFill>
                  <a:schemeClr val="dk1"/>
                </a:solidFill>
              </a:rPr>
              <a:t>#359</a:t>
            </a:r>
          </a:p>
        </p:txBody>
      </p:sp>
      <p:sp>
        <p:nvSpPr>
          <p:cNvPr id="204" name="Shape 204"/>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marL="0" lvl="0" indent="-69850" rtl="0">
              <a:lnSpc>
                <a:spcPct val="115000"/>
              </a:lnSpc>
              <a:spcBef>
                <a:spcPts val="0"/>
              </a:spcBef>
              <a:buClr>
                <a:schemeClr val="dk1"/>
              </a:buClr>
              <a:buSzPct val="68750"/>
              <a:buFont typeface="Arial"/>
              <a:buNone/>
            </a:pPr>
            <a:r>
              <a:rPr lang="en-US" sz="1600" b="1">
                <a:solidFill>
                  <a:schemeClr val="dk1"/>
                </a:solidFill>
                <a:latin typeface="Arial"/>
                <a:ea typeface="Arial"/>
                <a:cs typeface="Arial"/>
                <a:sym typeface="Arial"/>
              </a:rPr>
              <a:t>User Story #359 – Create Multimodal mode for multiple Pen Inputs</a:t>
            </a:r>
          </a:p>
          <a:p>
            <a:pPr marL="0" lvl="0" indent="-69850" rtl="0">
              <a:lnSpc>
                <a:spcPct val="115000"/>
              </a:lnSpc>
              <a:spcBef>
                <a:spcPts val="0"/>
              </a:spcBef>
              <a:buClr>
                <a:schemeClr val="dk1"/>
              </a:buClr>
              <a:buSzPct val="68750"/>
              <a:buFont typeface="Arial"/>
              <a:buNone/>
            </a:pPr>
            <a:r>
              <a:rPr lang="en-US" sz="1600">
                <a:solidFill>
                  <a:schemeClr val="dk1"/>
                </a:solidFill>
                <a:latin typeface="Arial"/>
                <a:ea typeface="Arial"/>
                <a:cs typeface="Arial"/>
                <a:sym typeface="Arial"/>
              </a:rPr>
              <a:t>As a developer, I want to create a mode in the Paint application where we can accept multiple inputs from the user on the same canvas at the same time.</a:t>
            </a:r>
          </a:p>
          <a:p>
            <a:pPr marL="0" lvl="0" indent="-69850" rtl="0">
              <a:lnSpc>
                <a:spcPct val="115000"/>
              </a:lnSpc>
              <a:spcBef>
                <a:spcPts val="0"/>
              </a:spcBef>
              <a:buClr>
                <a:schemeClr val="dk1"/>
              </a:buClr>
              <a:buSzPct val="68750"/>
              <a:buFont typeface="Arial"/>
              <a:buNone/>
            </a:pPr>
            <a:r>
              <a:rPr lang="en-US" sz="1600" b="1">
                <a:solidFill>
                  <a:schemeClr val="dk1"/>
                </a:solidFill>
                <a:latin typeface="Arial"/>
                <a:ea typeface="Arial"/>
                <a:cs typeface="Arial"/>
                <a:sym typeface="Arial"/>
              </a:rPr>
              <a:t>Acceptance Criteria:</a:t>
            </a:r>
          </a:p>
          <a:p>
            <a:pPr marL="0" lvl="0" indent="-69850" rtl="0">
              <a:lnSpc>
                <a:spcPct val="115000"/>
              </a:lnSpc>
              <a:spcBef>
                <a:spcPts val="0"/>
              </a:spcBef>
              <a:buClr>
                <a:schemeClr val="dk1"/>
              </a:buClr>
              <a:buSzPct val="68750"/>
              <a:buFont typeface="Arial"/>
              <a:buNone/>
            </a:pPr>
            <a:r>
              <a:rPr lang="en-US" sz="1600">
                <a:solidFill>
                  <a:schemeClr val="dk1"/>
                </a:solidFill>
                <a:latin typeface="Arial"/>
                <a:ea typeface="Arial"/>
                <a:cs typeface="Arial"/>
                <a:sym typeface="Arial"/>
              </a:rPr>
              <a:t>1.     The application must read multiple inputs and treat them all the same way.</a:t>
            </a:r>
          </a:p>
          <a:p>
            <a:pPr marL="0" lvl="0" indent="-69850" rtl="0">
              <a:lnSpc>
                <a:spcPct val="115000"/>
              </a:lnSpc>
              <a:spcBef>
                <a:spcPts val="0"/>
              </a:spcBef>
              <a:buClr>
                <a:schemeClr val="dk1"/>
              </a:buClr>
              <a:buSzPct val="68750"/>
              <a:buFont typeface="Arial"/>
              <a:buNone/>
            </a:pPr>
            <a:r>
              <a:rPr lang="en-US" sz="1600">
                <a:solidFill>
                  <a:schemeClr val="dk1"/>
                </a:solidFill>
                <a:latin typeface="Arial"/>
                <a:ea typeface="Arial"/>
                <a:cs typeface="Arial"/>
                <a:sym typeface="Arial"/>
              </a:rPr>
              <a:t>2.     The mode must have the same file options as the single mode GUI (Save, &amp; Open)</a:t>
            </a:r>
          </a:p>
          <a:p>
            <a:pPr marL="0" lvl="0" indent="-69850" rtl="0">
              <a:lnSpc>
                <a:spcPct val="115000"/>
              </a:lnSpc>
              <a:spcBef>
                <a:spcPts val="0"/>
              </a:spcBef>
              <a:buClr>
                <a:schemeClr val="dk1"/>
              </a:buClr>
              <a:buSzPct val="68750"/>
              <a:buFont typeface="Arial"/>
              <a:buNone/>
            </a:pPr>
            <a:r>
              <a:rPr lang="en-US" sz="1600">
                <a:solidFill>
                  <a:schemeClr val="dk1"/>
                </a:solidFill>
                <a:latin typeface="Arial"/>
                <a:ea typeface="Arial"/>
                <a:cs typeface="Arial"/>
                <a:sym typeface="Arial"/>
              </a:rPr>
              <a:t>3.     The mode must allow the user to clear the canvas and restart the painting</a:t>
            </a:r>
          </a:p>
          <a:p>
            <a:pPr marL="0" lvl="0" indent="-69850" rtl="0">
              <a:lnSpc>
                <a:spcPct val="115000"/>
              </a:lnSpc>
              <a:spcBef>
                <a:spcPts val="0"/>
              </a:spcBef>
              <a:buClr>
                <a:schemeClr val="dk1"/>
              </a:buClr>
              <a:buSzPct val="68750"/>
              <a:buFont typeface="Arial"/>
              <a:buNone/>
            </a:pPr>
            <a:r>
              <a:rPr lang="en-US" sz="1600">
                <a:solidFill>
                  <a:schemeClr val="dk1"/>
                </a:solidFill>
                <a:latin typeface="Arial"/>
                <a:ea typeface="Arial"/>
                <a:cs typeface="Arial"/>
                <a:sym typeface="Arial"/>
              </a:rPr>
              <a:t>4.     The mode must allow the user to begin different touch points at the same and at various times without causing a delay or an issue with the painting style.</a:t>
            </a:r>
          </a:p>
          <a:p>
            <a:pPr marL="0" lvl="0" indent="0" rtl="0">
              <a:lnSpc>
                <a:spcPct val="115000"/>
              </a:lnSpc>
              <a:spcBef>
                <a:spcPts val="0"/>
              </a:spcBef>
              <a:buNone/>
            </a:pPr>
            <a:r>
              <a:rPr lang="en-US" sz="1600" b="1">
                <a:solidFill>
                  <a:schemeClr val="dk1"/>
                </a:solidFill>
                <a:latin typeface="Arial"/>
                <a:ea typeface="Arial"/>
                <a:cs typeface="Arial"/>
                <a:sym typeface="Arial"/>
              </a:rPr>
              <a:t>Related Tasks:</a:t>
            </a:r>
          </a:p>
          <a:p>
            <a:pPr marL="457200" lvl="0" indent="-330200" rtl="0">
              <a:lnSpc>
                <a:spcPct val="115000"/>
              </a:lnSpc>
              <a:spcBef>
                <a:spcPts val="0"/>
              </a:spcBef>
              <a:buClr>
                <a:schemeClr val="dk1"/>
              </a:buClr>
              <a:buSzPct val="100000"/>
              <a:buFont typeface="Arial"/>
            </a:pPr>
            <a:r>
              <a:rPr lang="en-US" sz="1600">
                <a:solidFill>
                  <a:schemeClr val="dk1"/>
                </a:solidFill>
                <a:latin typeface="Arial"/>
                <a:ea typeface="Arial"/>
                <a:cs typeface="Arial"/>
                <a:sym typeface="Arial"/>
              </a:rPr>
              <a:t>As a developer I want to test with multiple pen inputs and different levels of input</a:t>
            </a:r>
          </a:p>
          <a:p>
            <a:pPr marL="457200" lvl="0" indent="-330200" rtl="0">
              <a:lnSpc>
                <a:spcPct val="115000"/>
              </a:lnSpc>
              <a:spcBef>
                <a:spcPts val="0"/>
              </a:spcBef>
              <a:buClr>
                <a:schemeClr val="dk1"/>
              </a:buClr>
              <a:buSzPct val="100000"/>
              <a:buFont typeface="Arial"/>
            </a:pPr>
            <a:r>
              <a:rPr lang="en-US" sz="1600">
                <a:solidFill>
                  <a:schemeClr val="dk1"/>
                </a:solidFill>
                <a:latin typeface="Arial"/>
                <a:ea typeface="Arial"/>
                <a:cs typeface="Arial"/>
                <a:sym typeface="Arial"/>
              </a:rPr>
              <a:t>As a user I want to be able to create the image with collaboration from others and restart if errors were made</a:t>
            </a:r>
          </a:p>
          <a:p>
            <a:pPr marL="0" lvl="0" indent="0" rtl="0">
              <a:lnSpc>
                <a:spcPct val="115000"/>
              </a:lnSpc>
              <a:spcBef>
                <a:spcPts val="0"/>
              </a:spcBef>
              <a:buNone/>
            </a:pPr>
            <a:endParaRPr sz="1600">
              <a:solidFill>
                <a:schemeClr val="dk1"/>
              </a:solidFill>
              <a:latin typeface="Arial"/>
              <a:ea typeface="Arial"/>
              <a:cs typeface="Arial"/>
              <a:sym typeface="Arial"/>
            </a:endParaRPr>
          </a:p>
          <a:p>
            <a:pPr marL="0" marR="0" lvl="0" indent="0" algn="l" rtl="0">
              <a:spcBef>
                <a:spcPts val="20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780300" y="285950"/>
            <a:ext cx="7583400" cy="835200"/>
          </a:xfrm>
          <a:prstGeom prst="rect">
            <a:avLst/>
          </a:prstGeom>
        </p:spPr>
        <p:txBody>
          <a:bodyPr lIns="91425" tIns="91425" rIns="91425" bIns="91425" anchor="b" anchorCtr="0">
            <a:noAutofit/>
          </a:bodyPr>
          <a:lstStyle/>
          <a:p>
            <a:pPr lvl="0">
              <a:spcBef>
                <a:spcPts val="0"/>
              </a:spcBef>
              <a:buNone/>
            </a:pPr>
            <a:r>
              <a:rPr lang="en-US"/>
              <a:t>User Story </a:t>
            </a:r>
            <a:r>
              <a:rPr lang="en-US" sz="3600" b="1">
                <a:solidFill>
                  <a:schemeClr val="dk1"/>
                </a:solidFill>
              </a:rPr>
              <a:t>#359</a:t>
            </a:r>
          </a:p>
        </p:txBody>
      </p:sp>
      <p:pic>
        <p:nvPicPr>
          <p:cNvPr id="211" name="Shape 211"/>
          <p:cNvPicPr preferRelativeResize="0"/>
          <p:nvPr/>
        </p:nvPicPr>
        <p:blipFill>
          <a:blip r:embed="rId3">
            <a:alphaModFix/>
          </a:blip>
          <a:stretch>
            <a:fillRect/>
          </a:stretch>
        </p:blipFill>
        <p:spPr>
          <a:xfrm>
            <a:off x="4607424" y="2536475"/>
            <a:ext cx="4362552" cy="2960821"/>
          </a:xfrm>
          <a:prstGeom prst="rect">
            <a:avLst/>
          </a:prstGeom>
          <a:noFill/>
          <a:ln>
            <a:noFill/>
          </a:ln>
        </p:spPr>
      </p:pic>
      <p:pic>
        <p:nvPicPr>
          <p:cNvPr id="212" name="Shape 212"/>
          <p:cNvPicPr preferRelativeResize="0"/>
          <p:nvPr/>
        </p:nvPicPr>
        <p:blipFill>
          <a:blip r:embed="rId4">
            <a:alphaModFix/>
          </a:blip>
          <a:stretch>
            <a:fillRect/>
          </a:stretch>
        </p:blipFill>
        <p:spPr>
          <a:xfrm>
            <a:off x="437562" y="1121150"/>
            <a:ext cx="4169873" cy="2632874"/>
          </a:xfrm>
          <a:prstGeom prst="rect">
            <a:avLst/>
          </a:prstGeom>
          <a:noFill/>
          <a:ln>
            <a:noFill/>
          </a:ln>
        </p:spPr>
      </p:pic>
      <p:pic>
        <p:nvPicPr>
          <p:cNvPr id="213" name="Shape 213"/>
          <p:cNvPicPr preferRelativeResize="0"/>
          <p:nvPr/>
        </p:nvPicPr>
        <p:blipFill>
          <a:blip r:embed="rId5">
            <a:alphaModFix/>
          </a:blip>
          <a:stretch>
            <a:fillRect/>
          </a:stretch>
        </p:blipFill>
        <p:spPr>
          <a:xfrm>
            <a:off x="950725" y="3785575"/>
            <a:ext cx="3240410" cy="2632875"/>
          </a:xfrm>
          <a:prstGeom prst="rect">
            <a:avLst/>
          </a:prstGeom>
          <a:noFill/>
          <a:ln>
            <a:noFill/>
          </a:ln>
        </p:spPr>
      </p:pic>
    </p:spTree>
  </p:cSld>
  <p:clrMapOvr>
    <a:masterClrMapping/>
  </p:clrMapOvr>
</p:sld>
</file>

<file path=ppt/theme/theme1.xml><?xml version="1.0" encoding="utf-8"?>
<a:theme xmlns:a="http://schemas.openxmlformats.org/drawingml/2006/main"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1242</Words>
  <Application>Microsoft Office PowerPoint</Application>
  <PresentationFormat>On-screen Show (4:3)</PresentationFormat>
  <Paragraphs>122</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Noto Sans Symbols</vt:lpstr>
      <vt:lpstr>Times New Roman</vt:lpstr>
      <vt:lpstr>Trebuchet MS</vt:lpstr>
      <vt:lpstr>gold</vt:lpstr>
      <vt:lpstr>MultiModal Interactive Paint  Team Members: Daniel Mederos, Jim Louro, Camilo Rivirie Product Owner: Francisco R Ortega Instructor: Masoud Sadjadi  School of Computing and Information Sciences Florida International University</vt:lpstr>
      <vt:lpstr>Project definition</vt:lpstr>
      <vt:lpstr>Project definition</vt:lpstr>
      <vt:lpstr>Requirements: Object Design</vt:lpstr>
      <vt:lpstr>System Design: Architecture</vt:lpstr>
      <vt:lpstr>Minimal Class Diagram</vt:lpstr>
      <vt:lpstr>User Stories </vt:lpstr>
      <vt:lpstr>User Story #359</vt:lpstr>
      <vt:lpstr>User Story #359</vt:lpstr>
      <vt:lpstr>User Story #320</vt:lpstr>
      <vt:lpstr>User Story #320</vt:lpstr>
      <vt:lpstr>Test Suites and Test Cases</vt:lpstr>
      <vt:lpstr>Unit Test Case examples Undo</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 Interactive Paint  Team Members: Daniel Mederos, Jim Louro, Camilo Rivirie Product Owner: Francisco R Ortega Instructor: Masoud Sadjadi  School of Computing and Information Sciences Florida International University</dc:title>
  <cp:lastModifiedBy>Jim Louro</cp:lastModifiedBy>
  <cp:revision>2</cp:revision>
  <dcterms:modified xsi:type="dcterms:W3CDTF">2017-04-24T19:24:37Z</dcterms:modified>
</cp:coreProperties>
</file>