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5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6488"/>
    <a:srgbClr val="C296DA"/>
    <a:srgbClr val="C68866"/>
    <a:srgbClr val="A27FAD"/>
    <a:srgbClr val="6E4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ortfolio\Libraries\obsidian\docs\benchmark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Obsidian</c:v>
          </c:tx>
          <c:spPr>
            <a:ln w="25400" cap="flat" cmpd="dbl" algn="ctr">
              <a:solidFill>
                <a:schemeClr val="accent2">
                  <a:alpha val="5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noFill/>
              <a:ln w="34925" cap="flat" cmpd="dbl" algn="ctr">
                <a:solidFill>
                  <a:schemeClr val="accent2">
                    <a:lumMod val="75000"/>
                    <a:alpha val="70000"/>
                  </a:schemeClr>
                </a:solidFill>
                <a:round/>
              </a:ln>
              <a:effectLst/>
            </c:spPr>
          </c:marker>
          <c:trendline>
            <c:spPr>
              <a:ln w="38100" cap="rnd" cmpd="sng" algn="ctr">
                <a:solidFill>
                  <a:schemeClr val="accent2">
                    <a:lumMod val="75000"/>
                    <a:alpha val="25000"/>
                  </a:schemeClr>
                </a:solidFill>
                <a:round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</c:numCache>
            </c:numRef>
          </c:xVal>
          <c:yVal>
            <c:numRef>
              <c:f>Sheet1!$A$2:$A$12</c:f>
              <c:numCache>
                <c:formatCode>General</c:formatCode>
                <c:ptCount val="11"/>
                <c:pt idx="0">
                  <c:v>1.4</c:v>
                </c:pt>
                <c:pt idx="1">
                  <c:v>1.7</c:v>
                </c:pt>
                <c:pt idx="2">
                  <c:v>2.5</c:v>
                </c:pt>
                <c:pt idx="3">
                  <c:v>2.6</c:v>
                </c:pt>
                <c:pt idx="4">
                  <c:v>2.67</c:v>
                </c:pt>
                <c:pt idx="5">
                  <c:v>2.7</c:v>
                </c:pt>
                <c:pt idx="6">
                  <c:v>2.8</c:v>
                </c:pt>
                <c:pt idx="7">
                  <c:v>3.11</c:v>
                </c:pt>
                <c:pt idx="8">
                  <c:v>3.2</c:v>
                </c:pt>
                <c:pt idx="9">
                  <c:v>3.5</c:v>
                </c:pt>
                <c:pt idx="10">
                  <c:v>3.8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1495928"/>
        <c:axId val="361498672"/>
      </c:scatterChart>
      <c:valAx>
        <c:axId val="361495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Draw Calls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498672"/>
        <c:crosses val="autoZero"/>
        <c:crossBetween val="midCat"/>
      </c:valAx>
      <c:valAx>
        <c:axId val="36149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Frame Time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4959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flat" cmpd="dbl" algn="ctr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34925" cap="flat" cmpd="dbl" algn="ctr">
        <a:solidFill>
          <a:schemeClr val="phClr">
            <a:lumMod val="75000"/>
            <a:alpha val="70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kern="1200" spc="0" normalizeH="0" baseline="0"/>
  </cs:title>
  <cs:trendline>
    <cs:lnRef idx="0">
      <cs:styleClr val="0"/>
    </cs:lnRef>
    <cs:fillRef idx="0"/>
    <cs:effectRef idx="0"/>
    <cs:fontRef idx="minor">
      <a:schemeClr val="tx1"/>
    </cs:fontRef>
    <cs:spPr>
      <a:ln w="38100" cap="rnd" cmpd="sng" algn="ctr">
        <a:solidFill>
          <a:schemeClr val="phClr">
            <a:lumMod val="75000"/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b="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791-3E31-4293-BDB3-2FBC42EC80A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F50C-4A43-458F-8AF4-9386185D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2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791-3E31-4293-BDB3-2FBC42EC80A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F50C-4A43-458F-8AF4-9386185D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791-3E31-4293-BDB3-2FBC42EC80A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F50C-4A43-458F-8AF4-9386185D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7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791-3E31-4293-BDB3-2FBC42EC80A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F50C-4A43-458F-8AF4-9386185D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9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791-3E31-4293-BDB3-2FBC42EC80A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F50C-4A43-458F-8AF4-9386185D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7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791-3E31-4293-BDB3-2FBC42EC80A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F50C-4A43-458F-8AF4-9386185D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791-3E31-4293-BDB3-2FBC42EC80A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F50C-4A43-458F-8AF4-9386185D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7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791-3E31-4293-BDB3-2FBC42EC80A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F50C-4A43-458F-8AF4-9386185D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2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791-3E31-4293-BDB3-2FBC42EC80A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F50C-4A43-458F-8AF4-9386185D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6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791-3E31-4293-BDB3-2FBC42EC80A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F50C-4A43-458F-8AF4-9386185D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4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791-3E31-4293-BDB3-2FBC42EC80A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F50C-4A43-458F-8AF4-9386185D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8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49791-3E31-4293-BDB3-2FBC42EC80A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CF50C-4A43-458F-8AF4-9386185D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9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" y="239337"/>
            <a:ext cx="26670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59" y="-97848"/>
            <a:ext cx="2011680" cy="1131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22" y="3063240"/>
            <a:ext cx="5772357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333" y="174682"/>
            <a:ext cx="1723786" cy="4572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524001" y="3794760"/>
            <a:ext cx="9144000" cy="54509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Proxima Nova Th" panose="02000506030000020004" pitchFamily="50" charset="0"/>
              </a:rPr>
              <a:t>A Vulkan Component based Rendering Library</a:t>
            </a:r>
            <a:endParaRPr lang="en-US" sz="2400" dirty="0">
              <a:solidFill>
                <a:schemeClr val="bg1"/>
              </a:solidFill>
              <a:latin typeface="Proxima Nova Th" panose="02000506030000020004" pitchFamily="50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90501" y="5858339"/>
            <a:ext cx="11865618" cy="637453"/>
          </a:xfrm>
        </p:spPr>
        <p:txBody>
          <a:bodyPr numCol="4">
            <a:norm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b="1" u="sng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Author: </a:t>
            </a:r>
            <a:r>
              <a:rPr lang="en-US" sz="1600" u="sng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Alain Galvan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agalvan@fiu.edu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Mentor: </a:t>
            </a:r>
            <a:r>
              <a:rPr lang="en-US" sz="16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Francisco Ortega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fortega@fiu.edu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Proxima Nova Lt" panose="02000506030000020004" pitchFamily="50" charset="0"/>
              </a:rPr>
              <a:t>Instructor:</a:t>
            </a:r>
            <a:r>
              <a:rPr lang="en-US" sz="1600" dirty="0">
                <a:solidFill>
                  <a:schemeClr val="bg1"/>
                </a:solidFill>
                <a:latin typeface="Proxima Nova Lt" panose="02000506030000020004" pitchFamily="50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roxima Nova Lt" panose="02000506030000020004" pitchFamily="50" charset="0"/>
              </a:rPr>
              <a:t>Masoud</a:t>
            </a:r>
            <a:r>
              <a:rPr lang="en-US" sz="1600" dirty="0">
                <a:solidFill>
                  <a:schemeClr val="bg1"/>
                </a:solidFill>
                <a:latin typeface="Proxima Nova Lt" panose="02000506030000020004" pitchFamily="50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roxima Nova Lt" panose="02000506030000020004" pitchFamily="50" charset="0"/>
              </a:rPr>
              <a:t>Sadjadi</a:t>
            </a:r>
            <a:endParaRPr lang="en-US" sz="1600" dirty="0">
              <a:solidFill>
                <a:schemeClr val="bg1"/>
              </a:solidFill>
              <a:latin typeface="Proxima Nova Lt" panose="02000506030000020004" pitchFamily="50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bg1"/>
                </a:solidFill>
                <a:latin typeface="Proxima Nova Lt" panose="02000506030000020004" pitchFamily="50" charset="0"/>
              </a:rPr>
              <a:t>sadjadi@cs.fiu.edu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Proxima Nova Lt" panose="02000506030000020004" pitchFamily="50" charset="0"/>
              </a:rPr>
              <a:t>TA: </a:t>
            </a:r>
            <a:r>
              <a:rPr lang="en-US" sz="1600" dirty="0">
                <a:solidFill>
                  <a:schemeClr val="bg1"/>
                </a:solidFill>
                <a:latin typeface="Proxima Nova Lt" panose="02000506030000020004" pitchFamily="50" charset="0"/>
              </a:rPr>
              <a:t>Mohsen Taheri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bg1"/>
                </a:solidFill>
                <a:latin typeface="Proxima Nova Lt" panose="02000506030000020004" pitchFamily="50" charset="0"/>
              </a:rPr>
              <a:t>mtahe006@fiu.edu</a:t>
            </a:r>
          </a:p>
        </p:txBody>
      </p:sp>
    </p:spTree>
    <p:extLst>
      <p:ext uri="{BB962C8B-B14F-4D97-AF65-F5344CB8AC3E}">
        <p14:creationId xmlns:p14="http://schemas.microsoft.com/office/powerpoint/2010/main" val="255135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/>
        </p:nvSpPr>
        <p:spPr>
          <a:xfrm>
            <a:off x="152400" y="2514600"/>
            <a:ext cx="11887200" cy="1828800"/>
          </a:xfrm>
          <a:prstGeom prst="parallelogram">
            <a:avLst/>
          </a:prstGeom>
          <a:solidFill>
            <a:srgbClr val="B96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Obsidian</a:t>
            </a:r>
            <a:r>
              <a:rPr lang="en-US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is a C++ Vulkan powered component based rendering library inspired by React Native.</a:t>
            </a:r>
            <a:endParaRPr lang="en-US" sz="4000" dirty="0">
              <a:solidFill>
                <a:schemeClr val="bg1"/>
              </a:solidFill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48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831"/>
            <a:ext cx="12192000" cy="63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4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655780" y="1293524"/>
            <a:ext cx="10972800" cy="5029200"/>
          </a:xfrm>
          <a:prstGeom prst="snip2DiagRect">
            <a:avLst/>
          </a:prstGeom>
          <a:solidFill>
            <a:schemeClr val="bg1"/>
          </a:solidFill>
          <a:ln w="19050">
            <a:solidFill>
              <a:srgbClr val="B96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355598" y="507999"/>
            <a:ext cx="4572000" cy="914400"/>
          </a:xfrm>
          <a:prstGeom prst="parallelogram">
            <a:avLst/>
          </a:prstGeom>
          <a:solidFill>
            <a:srgbClr val="B96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5598" y="507999"/>
            <a:ext cx="4572000" cy="9144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roxima Nova Rg" panose="02000506030000020004" pitchFamily="50" charset="0"/>
              </a:rPr>
              <a:t>Prior Art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5164" y="1422399"/>
            <a:ext cx="10418618" cy="4692074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Proxima Nova Lt" panose="02000506030000020004" pitchFamily="50" charset="0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Rg" panose="02000506030000020004" pitchFamily="50" charset="0"/>
              </a:rPr>
              <a:t>Component based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Rg" panose="02000506030000020004" pitchFamily="50" charset="0"/>
              </a:rPr>
              <a:t>Architectures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- Instead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of using a </a:t>
            </a:r>
            <a:r>
              <a:rPr lang="en-US" sz="2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Domain Specific Language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 you </a:t>
            </a:r>
            <a:r>
              <a:rPr lang="en-US" sz="2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compose your application as </a:t>
            </a:r>
            <a:r>
              <a:rPr lang="en-US" sz="2400" u="sng" dirty="0">
                <a:solidFill>
                  <a:srgbClr val="0070C0"/>
                </a:solidFill>
                <a:latin typeface="Proxima Nova Lt" panose="02000506030000020004" pitchFamily="50" charset="0"/>
              </a:rPr>
              <a:t>function</a:t>
            </a: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 Lt" panose="02000506030000020004" pitchFamily="50" charset="0"/>
              </a:rPr>
              <a:t>s</a:t>
            </a:r>
            <a:r>
              <a:rPr lang="en-US" sz="2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which return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factories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that build a descriptor graph. 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Proxima Nova Lt" panose="02000506030000020004" pitchFamily="50" charset="0"/>
            </a:endParaRPr>
          </a:p>
          <a:p>
            <a:pPr lvl="1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React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React Native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Inferno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Ocaml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/ F# Trees</a:t>
            </a:r>
          </a:p>
          <a:p>
            <a:pPr marL="457200" lvl="1" indent="0">
              <a:buNone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oxima Nova Lt" panose="02000506030000020004" pitchFamily="50" charset="0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The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application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renderer is then responsible for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rendering the tree description, and managing propagating updates through nodes.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655780" y="1293524"/>
            <a:ext cx="10972800" cy="5029200"/>
          </a:xfrm>
          <a:prstGeom prst="snip2DiagRect">
            <a:avLst/>
          </a:prstGeom>
          <a:solidFill>
            <a:schemeClr val="bg1"/>
          </a:solidFill>
          <a:ln w="19050">
            <a:solidFill>
              <a:srgbClr val="B96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355598" y="507999"/>
            <a:ext cx="4572000" cy="914400"/>
          </a:xfrm>
          <a:prstGeom prst="parallelogram">
            <a:avLst/>
          </a:prstGeom>
          <a:solidFill>
            <a:srgbClr val="B96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5598" y="507999"/>
            <a:ext cx="4572000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Architecture</a:t>
            </a:r>
            <a:endParaRPr lang="en-US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6181" y="1741888"/>
            <a:ext cx="4988860" cy="383264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Rg" panose="02000506030000020004" pitchFamily="50" charset="0"/>
              </a:rPr>
              <a:t>Package Management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- Conan.io manages all our dependencies.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Rg" panose="02000506030000020004" pitchFamily="50" charset="0"/>
              </a:rPr>
              <a:t>Template programming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- For compile-time type safety , zero runtime, and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variadic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 types.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Rg" panose="02000506030000020004" pitchFamily="50" charset="0"/>
              </a:rPr>
              <a:t>Factory Functions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 - avoid new, allows custom allocation schemes.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Rg" panose="02000506030000020004" pitchFamily="50" charset="0"/>
              </a:rPr>
              <a:t>Actor Model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 - Components are independent actors in an application.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Proxima Nova Lt" panose="02000506030000020004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2834" y="1608463"/>
            <a:ext cx="47372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>
                <a:solidFill>
                  <a:schemeClr val="bg1">
                    <a:lumMod val="50000"/>
                  </a:schemeClr>
                </a:solidFill>
                <a:latin typeface="Roboto Mono Light" pitchFamily="2" charset="0"/>
                <a:ea typeface="Roboto Mono Light" pitchFamily="2" charset="0"/>
              </a:rPr>
              <a:t>|- docs/</a:t>
            </a:r>
            <a:br>
              <a:rPr lang="en-US" sz="2400" baseline="30000" dirty="0">
                <a:solidFill>
                  <a:schemeClr val="bg1">
                    <a:lumMod val="50000"/>
                  </a:schemeClr>
                </a:solidFill>
                <a:latin typeface="Roboto Mono Light" pitchFamily="2" charset="0"/>
                <a:ea typeface="Roboto Mono Light" pitchFamily="2" charset="0"/>
              </a:rPr>
            </a:br>
            <a:r>
              <a:rPr lang="en-US" sz="2400" baseline="30000" dirty="0">
                <a:solidFill>
                  <a:schemeClr val="bg1">
                    <a:lumMod val="50000"/>
                  </a:schemeClr>
                </a:solidFill>
                <a:latin typeface="Roboto Mono Light" pitchFamily="2" charset="0"/>
                <a:ea typeface="Roboto Mono Light" pitchFamily="2" charset="0"/>
              </a:rPr>
              <a:t>|- </a:t>
            </a:r>
            <a:r>
              <a:rPr lang="en-US" sz="2400" baseline="30000" dirty="0" err="1">
                <a:solidFill>
                  <a:schemeClr val="bg1">
                    <a:lumMod val="50000"/>
                  </a:schemeClr>
                </a:solidFill>
                <a:latin typeface="Roboto Mono Light" pitchFamily="2" charset="0"/>
                <a:ea typeface="Roboto Mono Light" pitchFamily="2" charset="0"/>
              </a:rPr>
              <a:t>src</a:t>
            </a:r>
            <a:r>
              <a:rPr lang="en-US" sz="2400" baseline="30000" dirty="0">
                <a:solidFill>
                  <a:schemeClr val="bg1">
                    <a:lumMod val="50000"/>
                  </a:schemeClr>
                </a:solidFill>
                <a:latin typeface="Roboto Mono Light" pitchFamily="2" charset="0"/>
                <a:ea typeface="Roboto Mono Light" pitchFamily="2" charset="0"/>
              </a:rPr>
              <a:t>/</a:t>
            </a:r>
            <a:br>
              <a:rPr lang="en-US" sz="2400" baseline="30000" dirty="0">
                <a:solidFill>
                  <a:schemeClr val="bg1">
                    <a:lumMod val="50000"/>
                  </a:schemeClr>
                </a:solidFill>
                <a:latin typeface="Roboto Mono Light" pitchFamily="2" charset="0"/>
                <a:ea typeface="Roboto Mono Light" pitchFamily="2" charset="0"/>
              </a:rPr>
            </a:br>
            <a:r>
              <a:rPr lang="en-US" sz="2400" baseline="30000" dirty="0">
                <a:solidFill>
                  <a:schemeClr val="bg1">
                    <a:lumMod val="50000"/>
                  </a:schemeClr>
                </a:solidFill>
                <a:latin typeface="Roboto Mono Light" pitchFamily="2" charset="0"/>
                <a:ea typeface="Roboto Mono Light" pitchFamily="2" charset="0"/>
              </a:rPr>
              <a:t>  |- core/</a:t>
            </a:r>
            <a:br>
              <a:rPr lang="en-US" sz="2400" baseline="30000" dirty="0">
                <a:solidFill>
                  <a:schemeClr val="bg1">
                    <a:lumMod val="50000"/>
                  </a:schemeClr>
                </a:solidFill>
                <a:latin typeface="Roboto Mono Light" pitchFamily="2" charset="0"/>
                <a:ea typeface="Roboto Mono Light" pitchFamily="2" charset="0"/>
              </a:rPr>
            </a:br>
            <a:r>
              <a:rPr lang="en-US" sz="2400" baseline="30000" dirty="0">
                <a:solidFill>
                  <a:schemeClr val="bg1">
                    <a:lumMod val="50000"/>
                  </a:schemeClr>
                </a:solidFill>
                <a:latin typeface="Roboto Mono Light" pitchFamily="2" charset="0"/>
                <a:ea typeface="Roboto Mono Light" pitchFamily="2" charset="0"/>
              </a:rPr>
              <a:t>    |- component.hpp</a:t>
            </a:r>
          </a:p>
          <a:p>
            <a:r>
              <a:rPr lang="en-US" sz="2400" baseline="30000" dirty="0">
                <a:solidFill>
                  <a:schemeClr val="bg1">
                    <a:lumMod val="50000"/>
                  </a:schemeClr>
                </a:solidFill>
                <a:latin typeface="Roboto Mono Light" pitchFamily="2" charset="0"/>
                <a:ea typeface="Roboto Mono Light" pitchFamily="2" charset="0"/>
              </a:rPr>
              <a:t>    |- factory.hpp</a:t>
            </a:r>
            <a:br>
              <a:rPr lang="en-US" sz="2400" baseline="30000" dirty="0">
                <a:solidFill>
                  <a:schemeClr val="bg1">
                    <a:lumMod val="50000"/>
                  </a:schemeClr>
                </a:solidFill>
                <a:latin typeface="Roboto Mono Light" pitchFamily="2" charset="0"/>
                <a:ea typeface="Roboto Mono Light" pitchFamily="2" charset="0"/>
              </a:rPr>
            </a:br>
            <a:r>
              <a:rPr lang="en-US" sz="2400" baseline="30000" dirty="0">
                <a:solidFill>
                  <a:schemeClr val="bg1">
                    <a:lumMod val="50000"/>
                  </a:schemeClr>
                </a:solidFill>
                <a:latin typeface="Roboto Mono Light" pitchFamily="2" charset="0"/>
                <a:ea typeface="Roboto Mono Light" pitchFamily="2" charset="0"/>
              </a:rPr>
              <a:t>    |- utils.hpp</a:t>
            </a:r>
          </a:p>
          <a:p>
            <a:r>
              <a:rPr lang="en-US" sz="2400" baseline="30000" dirty="0">
                <a:solidFill>
                  <a:schemeClr val="bg1">
                    <a:lumMod val="50000"/>
                  </a:schemeClr>
                </a:solidFill>
                <a:latin typeface="Roboto Mono Light" pitchFamily="2" charset="0"/>
                <a:ea typeface="Roboto Mono Light" pitchFamily="2" charset="0"/>
              </a:rPr>
              <a:t>  |- components/</a:t>
            </a:r>
            <a:br>
              <a:rPr lang="en-US" sz="2400" baseline="30000" dirty="0">
                <a:solidFill>
                  <a:schemeClr val="bg1">
                    <a:lumMod val="50000"/>
                  </a:schemeClr>
                </a:solidFill>
                <a:latin typeface="Roboto Mono Light" pitchFamily="2" charset="0"/>
                <a:ea typeface="Roboto Mono Light" pitchFamily="2" charset="0"/>
              </a:rPr>
            </a:br>
            <a:r>
              <a:rPr lang="en-US" sz="2400" baseline="30000" dirty="0">
                <a:solidFill>
                  <a:schemeClr val="bg1">
                    <a:lumMod val="50000"/>
                  </a:schemeClr>
                </a:solidFill>
                <a:latin typeface="Roboto Mono Light" pitchFamily="2" charset="0"/>
                <a:ea typeface="Roboto Mono Light" pitchFamily="2" charset="0"/>
              </a:rPr>
              <a:t>    |- win32.hpp</a:t>
            </a:r>
          </a:p>
          <a:p>
            <a:r>
              <a:rPr lang="en-US" sz="2400" baseline="30000" dirty="0">
                <a:solidFill>
                  <a:schemeClr val="bg1">
                    <a:lumMod val="50000"/>
                  </a:schemeClr>
                </a:solidFill>
                <a:latin typeface="Roboto Mono Light" pitchFamily="2" charset="0"/>
                <a:ea typeface="Roboto Mono Light" pitchFamily="2" charset="0"/>
              </a:rPr>
              <a:t>    |- material.hpp</a:t>
            </a:r>
            <a:br>
              <a:rPr lang="en-US" sz="2400" baseline="30000" dirty="0">
                <a:solidFill>
                  <a:schemeClr val="bg1">
                    <a:lumMod val="50000"/>
                  </a:schemeClr>
                </a:solidFill>
                <a:latin typeface="Roboto Mono Light" pitchFamily="2" charset="0"/>
                <a:ea typeface="Roboto Mono Light" pitchFamily="2" charset="0"/>
              </a:rPr>
            </a:br>
            <a:r>
              <a:rPr lang="en-US" sz="2400" baseline="30000" dirty="0">
                <a:solidFill>
                  <a:schemeClr val="bg1">
                    <a:lumMod val="50000"/>
                  </a:schemeClr>
                </a:solidFill>
                <a:latin typeface="Roboto Mono Light" pitchFamily="2" charset="0"/>
                <a:ea typeface="Roboto Mono Light" pitchFamily="2" charset="0"/>
              </a:rPr>
              <a:t>    |- mesh.hpp</a:t>
            </a:r>
            <a:br>
              <a:rPr lang="en-US" sz="2400" baseline="30000" dirty="0">
                <a:solidFill>
                  <a:schemeClr val="bg1">
                    <a:lumMod val="50000"/>
                  </a:schemeClr>
                </a:solidFill>
                <a:latin typeface="Roboto Mono Light" pitchFamily="2" charset="0"/>
                <a:ea typeface="Roboto Mono Light" pitchFamily="2" charset="0"/>
              </a:rPr>
            </a:br>
            <a:r>
              <a:rPr lang="en-US" sz="2400" baseline="30000" dirty="0">
                <a:solidFill>
                  <a:schemeClr val="bg1">
                    <a:lumMod val="50000"/>
                  </a:schemeClr>
                </a:solidFill>
                <a:latin typeface="Roboto Mono Light" pitchFamily="2" charset="0"/>
                <a:ea typeface="Roboto Mono Light" pitchFamily="2" charset="0"/>
              </a:rPr>
              <a:t>    |- view.hpp</a:t>
            </a:r>
            <a:br>
              <a:rPr lang="en-US" sz="2400" baseline="30000" dirty="0">
                <a:solidFill>
                  <a:schemeClr val="bg1">
                    <a:lumMod val="50000"/>
                  </a:schemeClr>
                </a:solidFill>
                <a:latin typeface="Roboto Mono Light" pitchFamily="2" charset="0"/>
                <a:ea typeface="Roboto Mono Light" pitchFamily="2" charset="0"/>
              </a:rPr>
            </a:br>
            <a:r>
              <a:rPr lang="en-US" sz="2400" baseline="30000" dirty="0">
                <a:solidFill>
                  <a:schemeClr val="bg1">
                    <a:lumMod val="50000"/>
                  </a:schemeClr>
                </a:solidFill>
                <a:latin typeface="Roboto Mono Light" pitchFamily="2" charset="0"/>
                <a:ea typeface="Roboto Mono Light" pitchFamily="2" charset="0"/>
              </a:rPr>
              <a:t>  |- config.hpp</a:t>
            </a:r>
            <a:br>
              <a:rPr lang="en-US" sz="2400" baseline="30000" dirty="0">
                <a:solidFill>
                  <a:schemeClr val="bg1">
                    <a:lumMod val="50000"/>
                  </a:schemeClr>
                </a:solidFill>
                <a:latin typeface="Roboto Mono Light" pitchFamily="2" charset="0"/>
                <a:ea typeface="Roboto Mono Light" pitchFamily="2" charset="0"/>
              </a:rPr>
            </a:br>
            <a:r>
              <a:rPr lang="en-US" sz="2400" baseline="30000" dirty="0">
                <a:solidFill>
                  <a:schemeClr val="bg1">
                    <a:lumMod val="50000"/>
                  </a:schemeClr>
                </a:solidFill>
                <a:latin typeface="Roboto Mono Light" pitchFamily="2" charset="0"/>
                <a:ea typeface="Roboto Mono Light" pitchFamily="2" charset="0"/>
              </a:rPr>
              <a:t>  |- provider.hpp</a:t>
            </a:r>
          </a:p>
          <a:p>
            <a:r>
              <a:rPr lang="en-US" sz="2400" baseline="30000" dirty="0">
                <a:solidFill>
                  <a:schemeClr val="bg1">
                    <a:lumMod val="50000"/>
                  </a:schemeClr>
                </a:solidFill>
                <a:latin typeface="Roboto Mono Light" pitchFamily="2" charset="0"/>
                <a:ea typeface="Roboto Mono Light" pitchFamily="2" charset="0"/>
              </a:rPr>
              <a:t>  |- obsidian.hpp</a:t>
            </a:r>
            <a:br>
              <a:rPr lang="en-US" sz="2400" baseline="30000" dirty="0">
                <a:solidFill>
                  <a:schemeClr val="bg1">
                    <a:lumMod val="50000"/>
                  </a:schemeClr>
                </a:solidFill>
                <a:latin typeface="Roboto Mono Light" pitchFamily="2" charset="0"/>
                <a:ea typeface="Roboto Mono Light" pitchFamily="2" charset="0"/>
              </a:rPr>
            </a:br>
            <a:r>
              <a:rPr lang="en-US" sz="2400" baseline="30000" dirty="0">
                <a:solidFill>
                  <a:schemeClr val="bg1">
                    <a:lumMod val="50000"/>
                  </a:schemeClr>
                </a:solidFill>
                <a:latin typeface="Roboto Mono Light" pitchFamily="2" charset="0"/>
                <a:ea typeface="Roboto Mono Light" pitchFamily="2" charset="0"/>
              </a:rPr>
              <a:t>|- tests/</a:t>
            </a:r>
            <a:br>
              <a:rPr lang="en-US" sz="2400" baseline="30000" dirty="0">
                <a:solidFill>
                  <a:schemeClr val="bg1">
                    <a:lumMod val="50000"/>
                  </a:schemeClr>
                </a:solidFill>
                <a:latin typeface="Roboto Mono Light" pitchFamily="2" charset="0"/>
                <a:ea typeface="Roboto Mono Light" pitchFamily="2" charset="0"/>
              </a:rPr>
            </a:br>
            <a:r>
              <a:rPr lang="en-US" sz="2400" baseline="30000" dirty="0">
                <a:solidFill>
                  <a:schemeClr val="bg1">
                    <a:lumMod val="50000"/>
                  </a:schemeClr>
                </a:solidFill>
                <a:latin typeface="Roboto Mono Light" pitchFamily="2" charset="0"/>
                <a:ea typeface="Roboto Mono Light" pitchFamily="2" charset="0"/>
              </a:rPr>
              <a:t>|- conanfile.txt</a:t>
            </a:r>
            <a:br>
              <a:rPr lang="en-US" sz="2400" baseline="30000" dirty="0">
                <a:solidFill>
                  <a:schemeClr val="bg1">
                    <a:lumMod val="50000"/>
                  </a:schemeClr>
                </a:solidFill>
                <a:latin typeface="Roboto Mono Light" pitchFamily="2" charset="0"/>
                <a:ea typeface="Roboto Mono Light" pitchFamily="2" charset="0"/>
              </a:rPr>
            </a:br>
            <a:r>
              <a:rPr lang="en-US" sz="2400" baseline="30000" dirty="0">
                <a:solidFill>
                  <a:schemeClr val="bg1">
                    <a:lumMod val="50000"/>
                  </a:schemeClr>
                </a:solidFill>
                <a:latin typeface="Roboto Mono Light" pitchFamily="2" charset="0"/>
                <a:ea typeface="Roboto Mono Light" pitchFamily="2" charset="0"/>
              </a:rPr>
              <a:t>|- readme.md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Roboto Mono Light" pitchFamily="2" charset="0"/>
              <a:ea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43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655780" y="1293524"/>
            <a:ext cx="10972800" cy="5029200"/>
          </a:xfrm>
          <a:prstGeom prst="snip2DiagRect">
            <a:avLst/>
          </a:prstGeom>
          <a:solidFill>
            <a:schemeClr val="bg1"/>
          </a:solidFill>
          <a:ln w="19050">
            <a:solidFill>
              <a:srgbClr val="B96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355598" y="507999"/>
            <a:ext cx="4572000" cy="914400"/>
          </a:xfrm>
          <a:prstGeom prst="parallelogram">
            <a:avLst/>
          </a:prstGeom>
          <a:solidFill>
            <a:srgbClr val="B96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5598" y="507999"/>
            <a:ext cx="4572000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Results</a:t>
            </a:r>
            <a:endParaRPr lang="en-US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5164" y="1719855"/>
            <a:ext cx="5440552" cy="363434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Obsidian is semantically equivalent to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React, however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for closer integration a “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cppx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” compiler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would be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necessary,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or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integration with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XAML similar to WinRT.cpp.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Vulkan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constructs are composed to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build simple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view components similar to HTML.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Vulkan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constructs can also be used to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make game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engine objects like environments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and models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.</a:t>
            </a:r>
          </a:p>
          <a:p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RenderDoc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debugging proved essential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to profiling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performance and tracking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errors.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Proxima Nova Lt" panose="02000506030000020004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939" y="1852057"/>
            <a:ext cx="2286000" cy="1285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779" y="3137932"/>
            <a:ext cx="4572000" cy="2571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939" y="1852057"/>
            <a:ext cx="22860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655780" y="1293524"/>
            <a:ext cx="10972800" cy="5029200"/>
          </a:xfrm>
          <a:prstGeom prst="snip2DiagRect">
            <a:avLst/>
          </a:prstGeom>
          <a:solidFill>
            <a:schemeClr val="bg1"/>
          </a:solidFill>
          <a:ln w="19050">
            <a:solidFill>
              <a:srgbClr val="B96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355598" y="507999"/>
            <a:ext cx="4572000" cy="914400"/>
          </a:xfrm>
          <a:prstGeom prst="parallelogram">
            <a:avLst/>
          </a:prstGeom>
          <a:solidFill>
            <a:srgbClr val="B96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5598" y="507999"/>
            <a:ext cx="4572000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Benchmarks</a:t>
            </a:r>
            <a:endParaRPr lang="en-US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8" y="5971742"/>
            <a:ext cx="10104582" cy="350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Rg" panose="02000506030000020004" pitchFamily="50" charset="0"/>
              </a:rPr>
              <a:t>Machine Specs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: Alienware Area 51 |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Proxima Nova Lt" panose="02000506030000020004" pitchFamily="50" charset="0"/>
              </a:rPr>
              <a:t>Nvidia 980 GTX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|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Proxima Nova Lt" panose="02000506030000020004" pitchFamily="50" charset="0"/>
              </a:rPr>
              <a:t>i7 5900K @ 3.6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Proxima Nova Lt" panose="02000506030000020004" pitchFamily="50" charset="0"/>
              </a:rPr>
              <a:t>Ghz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Proxima Nova Lt" panose="02000506030000020004" pitchFamily="50" charset="0"/>
              </a:rPr>
              <a:t> Hex Core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| 32 GB Ram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Proxima Nova Lt" panose="02000506030000020004" pitchFamily="50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9384186"/>
              </p:ext>
            </p:extLst>
          </p:nvPr>
        </p:nvGraphicFramePr>
        <p:xfrm>
          <a:off x="3435426" y="1422398"/>
          <a:ext cx="5510269" cy="4408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71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655780" y="1293524"/>
            <a:ext cx="10972800" cy="5029200"/>
          </a:xfrm>
          <a:prstGeom prst="snip2DiagRect">
            <a:avLst/>
          </a:prstGeom>
          <a:solidFill>
            <a:schemeClr val="bg1"/>
          </a:solidFill>
          <a:ln w="19050">
            <a:solidFill>
              <a:srgbClr val="B96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355598" y="507999"/>
            <a:ext cx="4572000" cy="914400"/>
          </a:xfrm>
          <a:prstGeom prst="parallelogram">
            <a:avLst/>
          </a:prstGeom>
          <a:solidFill>
            <a:srgbClr val="B96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5598" y="507999"/>
            <a:ext cx="4572000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Burndown</a:t>
            </a:r>
            <a:endParaRPr lang="en-US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5164" y="1422399"/>
            <a:ext cx="10418618" cy="4692074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Proxima Nova Lt" panose="02000506030000020004" pitchFamily="50" charset="0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Rg" panose="02000506030000020004" pitchFamily="50" charset="0"/>
              </a:rPr>
              <a:t>B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Rg" panose="02000506030000020004" pitchFamily="50" charset="0"/>
              </a:rPr>
              <a:t>urndown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Rg" panose="02000506030000020004" pitchFamily="50" charset="0"/>
              </a:rPr>
              <a:t>Todo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Rg" panose="02000506030000020004" pitchFamily="50" charset="0"/>
              </a:rPr>
              <a:t>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50" charset="0"/>
              </a:rPr>
              <a:t>– setup burndown chart. I guess visit mingle and check?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7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655780" y="1293524"/>
            <a:ext cx="10972800" cy="5029200"/>
          </a:xfrm>
          <a:prstGeom prst="snip2DiagRect">
            <a:avLst/>
          </a:prstGeom>
          <a:solidFill>
            <a:schemeClr val="bg1"/>
          </a:solidFill>
          <a:ln w="19050">
            <a:solidFill>
              <a:srgbClr val="B96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355598" y="507999"/>
            <a:ext cx="4572000" cy="914400"/>
          </a:xfrm>
          <a:prstGeom prst="parallelogram">
            <a:avLst/>
          </a:prstGeom>
          <a:solidFill>
            <a:srgbClr val="B96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5598" y="507999"/>
            <a:ext cx="4572000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Future Work</a:t>
            </a:r>
            <a:endParaRPr lang="en-US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37672" y="1422399"/>
            <a:ext cx="10086109" cy="4692074"/>
          </a:xfrm>
        </p:spPr>
        <p:txBody>
          <a:bodyPr>
            <a:normAutofit fontScale="92500" lnSpcReduction="10000"/>
          </a:bodyPr>
          <a:lstStyle/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Proxima Nova Lt" panose="02000506030000020004" pitchFamily="50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Rg" panose="02000506030000020004" pitchFamily="50" charset="0"/>
              </a:rPr>
              <a:t>Shims for other low level graphics APIs such as OpenGL or DirectX 12.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Rg" panose="02000506030000020004" pitchFamily="50" charset="0"/>
              </a:rPr>
              <a:t>A C++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Rg" panose="02000506030000020004" pitchFamily="50" charset="0"/>
              </a:rPr>
              <a:t>constexpr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Rg" panose="02000506030000020004" pitchFamily="50" charset="0"/>
              </a:rPr>
              <a:t> shader compiler distributed as a part of the library.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Rg" panose="02000506030000020004" pitchFamily="50" charset="0"/>
              </a:rPr>
              <a:t>Cross platform compilation to Android and Linux targets, with other platforms supported with shims.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 Nova Rg" panose="02000506030000020004" pitchFamily="50" charset="0"/>
              </a:rPr>
              <a:t>___________________________________________________________</a:t>
            </a:r>
          </a:p>
          <a:p>
            <a:pPr marL="0" indent="0">
              <a:buNone/>
            </a:pPr>
            <a:r>
              <a:rPr lang="en-US" sz="2400" baseline="30000" dirty="0">
                <a:solidFill>
                  <a:schemeClr val="bg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SHIRAEF, J. 2016. An Exploratory Study of High Performance Graphics Application Programming Interfaces. University of Tennessee.</a:t>
            </a:r>
          </a:p>
          <a:p>
            <a:pPr marL="0" indent="0">
              <a:buNone/>
            </a:pPr>
            <a:r>
              <a:rPr lang="en-US" sz="2400" baseline="30000" dirty="0">
                <a:solidFill>
                  <a:schemeClr val="bg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FISHER, B. 2015. Flux: A Unidirectional Data Flow Architecture for React Apps. Applicative 2015.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04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4832</TotalTime>
  <Words>350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Proxima Nova Lt</vt:lpstr>
      <vt:lpstr>Proxima Nova Rg</vt:lpstr>
      <vt:lpstr>Proxima Nova Th</vt:lpstr>
      <vt:lpstr>Roboto Mono Light</vt:lpstr>
      <vt:lpstr>Roboto Slab</vt:lpstr>
      <vt:lpstr>Office Theme</vt:lpstr>
      <vt:lpstr>A Vulkan Component based Rendering Library</vt:lpstr>
      <vt:lpstr>Obsidian is a C++ Vulkan powered component based rendering library inspired by React Native.</vt:lpstr>
      <vt:lpstr>PowerPoint Presentation</vt:lpstr>
      <vt:lpstr>Prior Art</vt:lpstr>
      <vt:lpstr>Architecture</vt:lpstr>
      <vt:lpstr>Results</vt:lpstr>
      <vt:lpstr>Benchmarks</vt:lpstr>
      <vt:lpstr>Burndown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Alain Galvan</dc:creator>
  <cp:lastModifiedBy>Alain Galvan</cp:lastModifiedBy>
  <cp:revision>29</cp:revision>
  <dcterms:created xsi:type="dcterms:W3CDTF">2016-11-24T18:53:51Z</dcterms:created>
  <dcterms:modified xsi:type="dcterms:W3CDTF">2016-12-01T01:22:06Z</dcterms:modified>
</cp:coreProperties>
</file>