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C0B2"/>
    <a:srgbClr val="FFFFFF"/>
    <a:srgbClr val="F79041"/>
    <a:srgbClr val="EF4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snapToGrid="0">
      <p:cViewPr>
        <p:scale>
          <a:sx n="33" d="100"/>
          <a:sy n="33" d="100"/>
        </p:scale>
        <p:origin x="1344" y="-4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95" name="Shape 95"/>
          <p:cNvSpPr>
            <a:spLocks noGrp="1"/>
          </p:cNvSpPr>
          <p:nvPr>
            <p:ph type="title"/>
          </p:nvPr>
        </p:nvSpPr>
        <p:spPr>
          <a:xfrm>
            <a:off x="1646234" y="1757359"/>
            <a:ext cx="29627514" cy="7315201"/>
          </a:xfrm>
          <a:prstGeom prst="rect">
            <a:avLst/>
          </a:prstGeom>
          <a:extLst>
            <a:ext uri="{C572A759-6A51-4108-AA02-DFA0A04FC94B}">
              <ma14:wrappingTextBoxFlag xmlns:ma14="http://schemas.microsoft.com/office/mac/drawingml/2011/main" xmlns="" val="1"/>
            </a:ext>
          </a:extLst>
        </p:spPr>
        <p:txBody>
          <a:bodyPr>
            <a:normAutofit/>
          </a:bodyPr>
          <a:lstStyle/>
          <a:p>
            <a:r>
              <a:t>Title Text</a:t>
            </a:r>
          </a:p>
        </p:txBody>
      </p:sp>
      <p:sp>
        <p:nvSpPr>
          <p:cNvPr id="96" name="Shape 96"/>
          <p:cNvSpPr>
            <a:spLocks noGrp="1"/>
          </p:cNvSpPr>
          <p:nvPr>
            <p:ph type="body" idx="1"/>
          </p:nvPr>
        </p:nvSpPr>
        <p:spPr>
          <a:xfrm>
            <a:off x="1646234" y="10242550"/>
            <a:ext cx="29627514" cy="28963938"/>
          </a:xfrm>
          <a:prstGeom prst="rect">
            <a:avLst/>
          </a:prstGeom>
          <a:extLst>
            <a:ext uri="{C572A759-6A51-4108-AA02-DFA0A04FC94B}">
              <ma14:wrappingTextBoxFlag xmlns:ma14="http://schemas.microsoft.com/office/mac/drawingml/2011/main" xmlns="" val="1"/>
            </a:ext>
          </a:extLst>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97" name="Shape 97"/>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4" name="Shape 104"/>
          <p:cNvSpPr>
            <a:spLocks noGrp="1"/>
          </p:cNvSpPr>
          <p:nvPr>
            <p:ph type="title"/>
          </p:nvPr>
        </p:nvSpPr>
        <p:spPr>
          <a:xfrm>
            <a:off x="2469357" y="13635319"/>
            <a:ext cx="27979686" cy="9408459"/>
          </a:xfrm>
          <a:prstGeom prst="rect">
            <a:avLst/>
          </a:prstGeom>
          <a:extLst>
            <a:ext uri="{C572A759-6A51-4108-AA02-DFA0A04FC94B}">
              <ma14:wrappingTextBoxFlag xmlns:ma14="http://schemas.microsoft.com/office/mac/drawingml/2011/main" xmlns="" val="1"/>
            </a:ext>
          </a:extLst>
        </p:spPr>
        <p:txBody>
          <a:bodyPr>
            <a:normAutofit/>
          </a:bodyPr>
          <a:lstStyle/>
          <a:p>
            <a:r>
              <a:t>Title Text</a:t>
            </a:r>
          </a:p>
        </p:txBody>
      </p:sp>
      <p:sp>
        <p:nvSpPr>
          <p:cNvPr id="105" name="Shape 105"/>
          <p:cNvSpPr>
            <a:spLocks noGrp="1"/>
          </p:cNvSpPr>
          <p:nvPr>
            <p:ph type="body" sz="quarter" idx="1"/>
          </p:nvPr>
        </p:nvSpPr>
        <p:spPr>
          <a:xfrm>
            <a:off x="4937523" y="24872579"/>
            <a:ext cx="23043355" cy="11214848"/>
          </a:xfrm>
          <a:prstGeom prst="rect">
            <a:avLst/>
          </a:prstGeom>
          <a:extLst>
            <a:ext uri="{C572A759-6A51-4108-AA02-DFA0A04FC94B}">
              <ma14:wrappingTextBoxFlag xmlns:ma14="http://schemas.microsoft.com/office/mac/drawingml/2011/main" xmlns="" val="1"/>
            </a:ext>
          </a:extLst>
        </p:spPr>
        <p:txBody>
          <a:bodyPr>
            <a:normAutofit/>
          </a:bodyPr>
          <a:lstStyle>
            <a:lvl1pPr marL="0" indent="0" algn="ctr">
              <a:buClrTx/>
              <a:buSzTx/>
              <a:buFontTx/>
              <a:buNone/>
            </a:lvl1pPr>
            <a:lvl2pPr marL="0" indent="457200" algn="ctr">
              <a:buClrTx/>
              <a:buSzTx/>
              <a:buFontTx/>
              <a:buNone/>
            </a:lvl2pPr>
            <a:lvl3pPr marL="0" indent="914400" algn="ctr">
              <a:buClrTx/>
              <a:buSzTx/>
              <a:buFontTx/>
              <a:buNone/>
            </a:lvl3pPr>
            <a:lvl4pPr marL="0" indent="1371600" algn="ctr">
              <a:buClrTx/>
              <a:buSzTx/>
              <a:buFontTx/>
              <a:buNone/>
            </a:lvl4pPr>
            <a:lvl5pPr marL="0" indent="1828800" algn="ctr">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06" name="Shape 106"/>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8" name="Shape 18"/>
          <p:cNvSpPr>
            <a:spLocks noGrp="1"/>
          </p:cNvSpPr>
          <p:nvPr>
            <p:ph type="title"/>
          </p:nvPr>
        </p:nvSpPr>
        <p:spPr>
          <a:xfrm rot="5400000">
            <a:off x="8844488" y="16778673"/>
            <a:ext cx="37450059" cy="7406878"/>
          </a:xfrm>
          <a:prstGeom prst="rect">
            <a:avLst/>
          </a:prstGeom>
          <a:extLst>
            <a:ext uri="{C572A759-6A51-4108-AA02-DFA0A04FC94B}">
              <ma14:wrappingTextBoxFlag xmlns:ma14="http://schemas.microsoft.com/office/mac/drawingml/2011/main" xmlns="" val="1"/>
            </a:ext>
          </a:extLst>
        </p:spPr>
        <p:txBody>
          <a:bodyPr>
            <a:normAutofit/>
          </a:bodyPr>
          <a:lstStyle/>
          <a:p>
            <a:r>
              <a:t>Title Text</a:t>
            </a:r>
          </a:p>
        </p:txBody>
      </p:sp>
      <p:sp>
        <p:nvSpPr>
          <p:cNvPr id="19" name="Shape 19"/>
          <p:cNvSpPr>
            <a:spLocks noGrp="1"/>
          </p:cNvSpPr>
          <p:nvPr>
            <p:ph type="body" idx="1"/>
          </p:nvPr>
        </p:nvSpPr>
        <p:spPr>
          <a:xfrm rot="5400000">
            <a:off x="-6026416" y="9428944"/>
            <a:ext cx="37450060" cy="22106335"/>
          </a:xfrm>
          <a:prstGeom prst="rect">
            <a:avLst/>
          </a:prstGeom>
          <a:extLst>
            <a:ext uri="{C572A759-6A51-4108-AA02-DFA0A04FC94B}">
              <ma14:wrappingTextBoxFlag xmlns:ma14="http://schemas.microsoft.com/office/mac/drawingml/2011/main" xmlns="" val="1"/>
            </a:ext>
          </a:extLst>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7" name="Shape 27"/>
          <p:cNvSpPr>
            <a:spLocks noGrp="1"/>
          </p:cNvSpPr>
          <p:nvPr>
            <p:ph type="title"/>
          </p:nvPr>
        </p:nvSpPr>
        <p:spPr>
          <a:xfrm>
            <a:off x="1646234" y="1757359"/>
            <a:ext cx="29627514" cy="7315201"/>
          </a:xfrm>
          <a:prstGeom prst="rect">
            <a:avLst/>
          </a:prstGeom>
          <a:extLst>
            <a:ext uri="{C572A759-6A51-4108-AA02-DFA0A04FC94B}">
              <ma14:wrappingTextBoxFlag xmlns:ma14="http://schemas.microsoft.com/office/mac/drawingml/2011/main" xmlns="" val="1"/>
            </a:ext>
          </a:extLst>
        </p:spPr>
        <p:txBody>
          <a:bodyPr>
            <a:normAutofit/>
          </a:bodyPr>
          <a:lstStyle/>
          <a:p>
            <a:r>
              <a:t>Title Text</a:t>
            </a:r>
          </a:p>
        </p:txBody>
      </p:sp>
      <p:sp>
        <p:nvSpPr>
          <p:cNvPr id="28" name="Shape 28"/>
          <p:cNvSpPr>
            <a:spLocks noGrp="1"/>
          </p:cNvSpPr>
          <p:nvPr>
            <p:ph type="body" idx="1"/>
          </p:nvPr>
        </p:nvSpPr>
        <p:spPr>
          <a:xfrm rot="5400000">
            <a:off x="1978025" y="9910761"/>
            <a:ext cx="28963938" cy="29627514"/>
          </a:xfrm>
          <a:prstGeom prst="rect">
            <a:avLst/>
          </a:prstGeom>
          <a:extLst>
            <a:ext uri="{C572A759-6A51-4108-AA02-DFA0A04FC94B}">
              <ma14:wrappingTextBoxFlag xmlns:ma14="http://schemas.microsoft.com/office/mac/drawingml/2011/main" xmlns="" val="1"/>
            </a:ext>
          </a:extLst>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9" name="Shape 29"/>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6" name="Shape 36"/>
          <p:cNvSpPr>
            <a:spLocks noGrp="1"/>
          </p:cNvSpPr>
          <p:nvPr>
            <p:ph type="title"/>
          </p:nvPr>
        </p:nvSpPr>
        <p:spPr>
          <a:xfrm>
            <a:off x="6451998" y="30724285"/>
            <a:ext cx="19751277" cy="3626223"/>
          </a:xfrm>
          <a:prstGeom prst="rect">
            <a:avLst/>
          </a:prstGeom>
          <a:extLst>
            <a:ext uri="{C572A759-6A51-4108-AA02-DFA0A04FC94B}">
              <ma14:wrappingTextBoxFlag xmlns:ma14="http://schemas.microsoft.com/office/mac/drawingml/2011/main" xmlns="" val="1"/>
            </a:ext>
          </a:extLst>
        </p:spPr>
        <p:txBody>
          <a:bodyPr anchor="b">
            <a:normAutofit/>
          </a:bodyPr>
          <a:lstStyle>
            <a:lvl1pPr algn="l">
              <a:defRPr sz="2000" b="1"/>
            </a:lvl1pPr>
          </a:lstStyle>
          <a:p>
            <a:r>
              <a:t>Title Text</a:t>
            </a:r>
          </a:p>
        </p:txBody>
      </p:sp>
      <p:sp>
        <p:nvSpPr>
          <p:cNvPr id="37" name="Shape 37"/>
          <p:cNvSpPr>
            <a:spLocks noGrp="1"/>
          </p:cNvSpPr>
          <p:nvPr>
            <p:ph type="pic" sz="half" idx="13"/>
          </p:nvPr>
        </p:nvSpPr>
        <p:spPr>
          <a:xfrm>
            <a:off x="6451998" y="3922057"/>
            <a:ext cx="19751277" cy="26333826"/>
          </a:xfrm>
          <a:prstGeom prst="rect">
            <a:avLst/>
          </a:prstGeom>
        </p:spPr>
        <p:txBody>
          <a:bodyPr lIns="91439" tIns="45719" rIns="91439" bIns="45719"/>
          <a:lstStyle/>
          <a:p>
            <a:endParaRPr/>
          </a:p>
        </p:txBody>
      </p:sp>
      <p:sp>
        <p:nvSpPr>
          <p:cNvPr id="38" name="Shape 38"/>
          <p:cNvSpPr>
            <a:spLocks noGrp="1"/>
          </p:cNvSpPr>
          <p:nvPr>
            <p:ph type="body" sz="quarter" idx="1"/>
          </p:nvPr>
        </p:nvSpPr>
        <p:spPr>
          <a:xfrm>
            <a:off x="6451998" y="34350511"/>
            <a:ext cx="19751277" cy="5152465"/>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200"/>
              </a:spcBef>
              <a:buClrTx/>
              <a:buSzTx/>
              <a:buFontTx/>
              <a:buNone/>
              <a:defRPr sz="1400"/>
            </a:lvl1pPr>
            <a:lvl2pPr marL="0" indent="457200">
              <a:spcBef>
                <a:spcPts val="200"/>
              </a:spcBef>
              <a:buClrTx/>
              <a:buSzTx/>
              <a:buFontTx/>
              <a:buNone/>
              <a:defRPr sz="1400"/>
            </a:lvl2pPr>
            <a:lvl3pPr marL="0" indent="914400">
              <a:spcBef>
                <a:spcPts val="200"/>
              </a:spcBef>
              <a:buClrTx/>
              <a:buSzTx/>
              <a:buFontTx/>
              <a:buNone/>
              <a:defRPr sz="1400"/>
            </a:lvl3pPr>
            <a:lvl4pPr marL="0" indent="1371600">
              <a:spcBef>
                <a:spcPts val="200"/>
              </a:spcBef>
              <a:buClrTx/>
              <a:buSzTx/>
              <a:buFontTx/>
              <a:buNone/>
              <a:defRPr sz="1400"/>
            </a:lvl4pPr>
            <a:lvl5pPr marL="0" indent="1828800">
              <a:spcBef>
                <a:spcPts val="20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39"/>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46" name="Shape 46"/>
          <p:cNvSpPr>
            <a:spLocks noGrp="1"/>
          </p:cNvSpPr>
          <p:nvPr>
            <p:ph type="title"/>
          </p:nvPr>
        </p:nvSpPr>
        <p:spPr>
          <a:xfrm>
            <a:off x="1645442" y="1748115"/>
            <a:ext cx="10829927" cy="7436225"/>
          </a:xfrm>
          <a:prstGeom prst="rect">
            <a:avLst/>
          </a:prstGeom>
          <a:extLst>
            <a:ext uri="{C572A759-6A51-4108-AA02-DFA0A04FC94B}">
              <ma14:wrappingTextBoxFlag xmlns:ma14="http://schemas.microsoft.com/office/mac/drawingml/2011/main" xmlns="" val="1"/>
            </a:ext>
          </a:extLst>
        </p:spPr>
        <p:txBody>
          <a:bodyPr anchor="b">
            <a:normAutofit/>
          </a:bodyPr>
          <a:lstStyle>
            <a:lvl1pPr algn="l">
              <a:defRPr sz="2000" b="1"/>
            </a:lvl1pPr>
          </a:lstStyle>
          <a:p>
            <a:r>
              <a:t>Title Text</a:t>
            </a:r>
          </a:p>
        </p:txBody>
      </p:sp>
      <p:sp>
        <p:nvSpPr>
          <p:cNvPr id="47" name="Shape 47"/>
          <p:cNvSpPr>
            <a:spLocks noGrp="1"/>
          </p:cNvSpPr>
          <p:nvPr>
            <p:ph type="body" idx="1"/>
          </p:nvPr>
        </p:nvSpPr>
        <p:spPr>
          <a:xfrm>
            <a:off x="12870656" y="1748115"/>
            <a:ext cx="18402299" cy="37459027"/>
          </a:xfrm>
          <a:prstGeom prst="rect">
            <a:avLst/>
          </a:prstGeom>
          <a:extLst>
            <a:ext uri="{C572A759-6A51-4108-AA02-DFA0A04FC94B}">
              <ma14:wrappingTextBoxFlag xmlns:ma14="http://schemas.microsoft.com/office/mac/drawingml/2011/main" xmlns="" val="1"/>
            </a:ext>
          </a:extLst>
        </p:spPr>
        <p:txBody>
          <a:bodyPr>
            <a:normAutofit/>
          </a:bodyPr>
          <a:lstStyle>
            <a:lvl1pPr marL="1606550" indent="-1200150">
              <a:spcBef>
                <a:spcPts val="600"/>
              </a:spcBef>
              <a:defRPr sz="3200"/>
            </a:lvl1pPr>
            <a:lvl2pPr marL="3623128" indent="-1133928">
              <a:spcBef>
                <a:spcPts val="600"/>
              </a:spcBef>
              <a:defRPr sz="3200"/>
            </a:lvl2pPr>
            <a:lvl3pPr marL="5613400" indent="-1028700">
              <a:spcBef>
                <a:spcPts val="600"/>
              </a:spcBef>
              <a:defRPr sz="3200"/>
            </a:lvl3pPr>
            <a:lvl4pPr marL="7988301" indent="-1308101">
              <a:spcBef>
                <a:spcPts val="600"/>
              </a:spcBef>
              <a:defRPr sz="3200"/>
            </a:lvl4pPr>
            <a:lvl5pPr marL="10137140" indent="-1323340">
              <a:spcBef>
                <a:spcPts val="600"/>
              </a:spcBef>
              <a:defRPr sz="3200"/>
            </a:lvl5pPr>
          </a:lstStyle>
          <a:p>
            <a:r>
              <a:t>Body Level One</a:t>
            </a:r>
          </a:p>
          <a:p>
            <a:pPr lvl="1"/>
            <a:r>
              <a:t>Body Level Two</a:t>
            </a:r>
          </a:p>
          <a:p>
            <a:pPr lvl="2"/>
            <a:r>
              <a:t>Body Level Three</a:t>
            </a:r>
          </a:p>
          <a:p>
            <a:pPr lvl="3"/>
            <a:r>
              <a:t>Body Level Four</a:t>
            </a:r>
          </a:p>
          <a:p>
            <a:pPr lvl="4"/>
            <a:r>
              <a:t>Body Level Five</a:t>
            </a:r>
          </a:p>
        </p:txBody>
      </p:sp>
      <p:sp>
        <p:nvSpPr>
          <p:cNvPr id="48" name="Shape 48"/>
          <p:cNvSpPr>
            <a:spLocks noGrp="1"/>
          </p:cNvSpPr>
          <p:nvPr>
            <p:ph type="body" sz="half" idx="13"/>
          </p:nvPr>
        </p:nvSpPr>
        <p:spPr>
          <a:xfrm>
            <a:off x="1645443" y="9184338"/>
            <a:ext cx="10829926" cy="30022801"/>
          </a:xfrm>
          <a:prstGeom prst="rect">
            <a:avLst/>
          </a:prstGeom>
        </p:spPr>
        <p:txBody>
          <a:bodyPr>
            <a:normAutofit/>
          </a:bodyPr>
          <a:lstStyle/>
          <a:p>
            <a:pPr marL="0" indent="0">
              <a:spcBef>
                <a:spcPts val="200"/>
              </a:spcBef>
              <a:buClrTx/>
              <a:buSzTx/>
              <a:buFontTx/>
              <a:buNone/>
              <a:defRPr sz="1400"/>
            </a:pPr>
            <a:endParaRPr/>
          </a:p>
        </p:txBody>
      </p:sp>
      <p:sp>
        <p:nvSpPr>
          <p:cNvPr id="49" name="Shape 49"/>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xfrm>
            <a:off x="1646234" y="1757359"/>
            <a:ext cx="29627514" cy="7315201"/>
          </a:xfrm>
          <a:prstGeom prst="rect">
            <a:avLst/>
          </a:prstGeom>
          <a:extLst>
            <a:ext uri="{C572A759-6A51-4108-AA02-DFA0A04FC94B}">
              <ma14:wrappingTextBoxFlag xmlns:ma14="http://schemas.microsoft.com/office/mac/drawingml/2011/main" xmlns="" val="1"/>
            </a:ext>
          </a:extLst>
        </p:spPr>
        <p:txBody>
          <a:bodyPr>
            <a:normAutofit/>
          </a:bodyPr>
          <a:lstStyle/>
          <a:p>
            <a:r>
              <a:t>Title Text</a:t>
            </a:r>
          </a:p>
        </p:txBody>
      </p:sp>
      <p:sp>
        <p:nvSpPr>
          <p:cNvPr id="57" name="Shape 57"/>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4" name="Shape 64"/>
          <p:cNvSpPr>
            <a:spLocks noGrp="1"/>
          </p:cNvSpPr>
          <p:nvPr>
            <p:ph type="title"/>
          </p:nvPr>
        </p:nvSpPr>
        <p:spPr>
          <a:xfrm>
            <a:off x="1646234" y="1757359"/>
            <a:ext cx="29627514" cy="7315201"/>
          </a:xfrm>
          <a:prstGeom prst="rect">
            <a:avLst/>
          </a:prstGeom>
          <a:extLst>
            <a:ext uri="{C572A759-6A51-4108-AA02-DFA0A04FC94B}">
              <ma14:wrappingTextBoxFlag xmlns:ma14="http://schemas.microsoft.com/office/mac/drawingml/2011/main" xmlns="" val="1"/>
            </a:ext>
          </a:extLst>
        </p:spPr>
        <p:txBody>
          <a:bodyPr>
            <a:normAutofit/>
          </a:bodyPr>
          <a:lstStyle/>
          <a:p>
            <a:r>
              <a:t>Title Text</a:t>
            </a:r>
          </a:p>
        </p:txBody>
      </p:sp>
      <p:sp>
        <p:nvSpPr>
          <p:cNvPr id="65" name="Shape 65"/>
          <p:cNvSpPr>
            <a:spLocks noGrp="1"/>
          </p:cNvSpPr>
          <p:nvPr>
            <p:ph type="body" sz="quarter" idx="1"/>
          </p:nvPr>
        </p:nvSpPr>
        <p:spPr>
          <a:xfrm>
            <a:off x="1645442" y="9825317"/>
            <a:ext cx="14544676" cy="4094630"/>
          </a:xfrm>
          <a:prstGeom prst="rect">
            <a:avLst/>
          </a:prstGeom>
          <a:extLst>
            <a:ext uri="{C572A759-6A51-4108-AA02-DFA0A04FC94B}">
              <ma14:wrappingTextBoxFlag xmlns:ma14="http://schemas.microsoft.com/office/mac/drawingml/2011/main" xmlns="" val="1"/>
            </a:ext>
          </a:extLst>
        </p:spPr>
        <p:txBody>
          <a:bodyPr anchor="b">
            <a:normAutofit/>
          </a:bodyPr>
          <a:lstStyle>
            <a:lvl1pPr marL="0" indent="0">
              <a:spcBef>
                <a:spcPts val="400"/>
              </a:spcBef>
              <a:buClrTx/>
              <a:buSzTx/>
              <a:buFontTx/>
              <a:buNone/>
              <a:defRPr sz="2400" b="1"/>
            </a:lvl1pPr>
            <a:lvl2pPr marL="0" indent="457200">
              <a:spcBef>
                <a:spcPts val="400"/>
              </a:spcBef>
              <a:buClrTx/>
              <a:buSzTx/>
              <a:buFontTx/>
              <a:buNone/>
              <a:defRPr sz="2400" b="1"/>
            </a:lvl2pPr>
            <a:lvl3pPr marL="0" indent="914400">
              <a:spcBef>
                <a:spcPts val="400"/>
              </a:spcBef>
              <a:buClrTx/>
              <a:buSzTx/>
              <a:buFontTx/>
              <a:buNone/>
              <a:defRPr sz="2400" b="1"/>
            </a:lvl3pPr>
            <a:lvl4pPr marL="0" indent="1371600">
              <a:spcBef>
                <a:spcPts val="400"/>
              </a:spcBef>
              <a:buClrTx/>
              <a:buSzTx/>
              <a:buFontTx/>
              <a:buNone/>
              <a:defRPr sz="2400" b="1"/>
            </a:lvl4pPr>
            <a:lvl5pPr marL="0" indent="1828800">
              <a:spcBef>
                <a:spcPts val="40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6" name="Shape 66"/>
          <p:cNvSpPr>
            <a:spLocks noGrp="1"/>
          </p:cNvSpPr>
          <p:nvPr>
            <p:ph type="body" sz="half" idx="13"/>
          </p:nvPr>
        </p:nvSpPr>
        <p:spPr>
          <a:xfrm>
            <a:off x="1645442" y="13919947"/>
            <a:ext cx="14544676" cy="25287195"/>
          </a:xfrm>
          <a:prstGeom prst="rect">
            <a:avLst/>
          </a:prstGeom>
        </p:spPr>
        <p:txBody>
          <a:bodyPr>
            <a:normAutofit/>
          </a:bodyPr>
          <a:lstStyle/>
          <a:p>
            <a:pPr marL="1606550" indent="-1301750">
              <a:spcBef>
                <a:spcPts val="400"/>
              </a:spcBef>
              <a:defRPr sz="2400"/>
            </a:pPr>
            <a:endParaRPr/>
          </a:p>
        </p:txBody>
      </p:sp>
      <p:sp>
        <p:nvSpPr>
          <p:cNvPr id="67" name="Shape 67"/>
          <p:cNvSpPr>
            <a:spLocks noGrp="1"/>
          </p:cNvSpPr>
          <p:nvPr>
            <p:ph type="body" sz="quarter" idx="14"/>
          </p:nvPr>
        </p:nvSpPr>
        <p:spPr>
          <a:xfrm>
            <a:off x="16722328" y="9825317"/>
            <a:ext cx="14550627" cy="4094630"/>
          </a:xfrm>
          <a:prstGeom prst="rect">
            <a:avLst/>
          </a:prstGeom>
        </p:spPr>
        <p:txBody>
          <a:bodyPr anchor="b">
            <a:normAutofit/>
          </a:bodyPr>
          <a:lstStyle/>
          <a:p>
            <a:pPr marL="0" indent="0">
              <a:spcBef>
                <a:spcPts val="400"/>
              </a:spcBef>
              <a:buClrTx/>
              <a:buSzTx/>
              <a:buFontTx/>
              <a:buNone/>
              <a:defRPr sz="2400" b="1"/>
            </a:pPr>
            <a:endParaRPr/>
          </a:p>
        </p:txBody>
      </p:sp>
      <p:sp>
        <p:nvSpPr>
          <p:cNvPr id="68" name="Shape 68"/>
          <p:cNvSpPr>
            <a:spLocks noGrp="1"/>
          </p:cNvSpPr>
          <p:nvPr>
            <p:ph type="body" sz="half" idx="15"/>
          </p:nvPr>
        </p:nvSpPr>
        <p:spPr>
          <a:xfrm>
            <a:off x="16722328" y="13919947"/>
            <a:ext cx="14550627" cy="25287195"/>
          </a:xfrm>
          <a:prstGeom prst="rect">
            <a:avLst/>
          </a:prstGeom>
        </p:spPr>
        <p:txBody>
          <a:bodyPr>
            <a:normAutofit/>
          </a:bodyPr>
          <a:lstStyle/>
          <a:p>
            <a:pPr marL="1606550" indent="-1301750">
              <a:spcBef>
                <a:spcPts val="400"/>
              </a:spcBef>
              <a:defRPr sz="2400"/>
            </a:pPr>
            <a:endParaRPr/>
          </a:p>
        </p:txBody>
      </p:sp>
      <p:sp>
        <p:nvSpPr>
          <p:cNvPr id="69" name="Shape 69"/>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6" name="Shape 76"/>
          <p:cNvSpPr>
            <a:spLocks noGrp="1"/>
          </p:cNvSpPr>
          <p:nvPr>
            <p:ph type="title"/>
          </p:nvPr>
        </p:nvSpPr>
        <p:spPr>
          <a:xfrm>
            <a:off x="1646234" y="1757359"/>
            <a:ext cx="29627514" cy="7315201"/>
          </a:xfrm>
          <a:prstGeom prst="rect">
            <a:avLst/>
          </a:prstGeom>
          <a:extLst>
            <a:ext uri="{C572A759-6A51-4108-AA02-DFA0A04FC94B}">
              <ma14:wrappingTextBoxFlag xmlns:ma14="http://schemas.microsoft.com/office/mac/drawingml/2011/main" xmlns="" val="1"/>
            </a:ext>
          </a:extLst>
        </p:spPr>
        <p:txBody>
          <a:bodyPr>
            <a:normAutofit/>
          </a:bodyPr>
          <a:lstStyle/>
          <a:p>
            <a:r>
              <a:t>Title Text</a:t>
            </a:r>
          </a:p>
        </p:txBody>
      </p:sp>
      <p:sp>
        <p:nvSpPr>
          <p:cNvPr id="77" name="Shape 77"/>
          <p:cNvSpPr>
            <a:spLocks noGrp="1"/>
          </p:cNvSpPr>
          <p:nvPr>
            <p:ph type="body" sz="half" idx="1"/>
          </p:nvPr>
        </p:nvSpPr>
        <p:spPr>
          <a:xfrm>
            <a:off x="1645442" y="10242177"/>
            <a:ext cx="14756606" cy="28964964"/>
          </a:xfrm>
          <a:prstGeom prst="rect">
            <a:avLst/>
          </a:prstGeom>
          <a:extLst>
            <a:ext uri="{C572A759-6A51-4108-AA02-DFA0A04FC94B}">
              <ma14:wrappingTextBoxFlag xmlns:ma14="http://schemas.microsoft.com/office/mac/drawingml/2011/main" xmlns="" val="1"/>
            </a:ext>
          </a:extLst>
        </p:spPr>
        <p:txBody>
          <a:bodyPr>
            <a:normAutofit/>
          </a:bodyPr>
          <a:lstStyle>
            <a:lvl1pPr marL="1606550" indent="-1250950">
              <a:spcBef>
                <a:spcPts val="500"/>
              </a:spcBef>
              <a:defRPr sz="2800"/>
            </a:lvl1pPr>
            <a:lvl2pPr marL="3655219" indent="-1216818">
              <a:spcBef>
                <a:spcPts val="500"/>
              </a:spcBef>
              <a:defRPr sz="2800"/>
            </a:lvl2pPr>
            <a:lvl3pPr marL="5685154" indent="-1151254">
              <a:spcBef>
                <a:spcPts val="500"/>
              </a:spcBef>
              <a:defRPr sz="2800"/>
            </a:lvl3pPr>
            <a:lvl4pPr marL="7966076" indent="-1311276">
              <a:spcBef>
                <a:spcPts val="500"/>
              </a:spcBef>
              <a:defRPr sz="2800"/>
            </a:lvl4pPr>
            <a:lvl5pPr marL="10114492" indent="-1326092">
              <a:spcBef>
                <a:spcPts val="500"/>
              </a:spcBef>
              <a:defRPr sz="2800"/>
            </a:lvl5pPr>
          </a:lstStyle>
          <a:p>
            <a:r>
              <a:t>Body Level One</a:t>
            </a:r>
          </a:p>
          <a:p>
            <a:pPr lvl="1"/>
            <a:r>
              <a:t>Body Level Two</a:t>
            </a:r>
          </a:p>
          <a:p>
            <a:pPr lvl="2"/>
            <a:r>
              <a:t>Body Level Three</a:t>
            </a:r>
          </a:p>
          <a:p>
            <a:pPr lvl="3"/>
            <a:r>
              <a:t>Body Level Four</a:t>
            </a:r>
          </a:p>
          <a:p>
            <a:pPr lvl="4"/>
            <a:r>
              <a:t>Body Level Five</a:t>
            </a:r>
          </a:p>
        </p:txBody>
      </p:sp>
      <p:sp>
        <p:nvSpPr>
          <p:cNvPr id="78" name="Shape 78"/>
          <p:cNvSpPr>
            <a:spLocks noGrp="1"/>
          </p:cNvSpPr>
          <p:nvPr>
            <p:ph type="body" sz="half" idx="13"/>
          </p:nvPr>
        </p:nvSpPr>
        <p:spPr>
          <a:xfrm>
            <a:off x="16516351" y="10242177"/>
            <a:ext cx="14756606" cy="28964964"/>
          </a:xfrm>
          <a:prstGeom prst="rect">
            <a:avLst/>
          </a:prstGeom>
        </p:spPr>
        <p:txBody>
          <a:bodyPr>
            <a:normAutofit/>
          </a:bodyPr>
          <a:lstStyle/>
          <a:p>
            <a:pPr marL="1606550" indent="-1250950">
              <a:spcBef>
                <a:spcPts val="500"/>
              </a:spcBef>
              <a:defRPr sz="2800"/>
            </a:pPr>
            <a:endParaRPr/>
          </a:p>
        </p:txBody>
      </p:sp>
      <p:sp>
        <p:nvSpPr>
          <p:cNvPr id="79" name="Shape 79"/>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86" name="Shape 86"/>
          <p:cNvSpPr>
            <a:spLocks noGrp="1"/>
          </p:cNvSpPr>
          <p:nvPr>
            <p:ph type="title"/>
          </p:nvPr>
        </p:nvSpPr>
        <p:spPr>
          <a:xfrm>
            <a:off x="2600325" y="28205208"/>
            <a:ext cx="27980879" cy="8715935"/>
          </a:xfrm>
          <a:prstGeom prst="rect">
            <a:avLst/>
          </a:prstGeom>
          <a:extLst>
            <a:ext uri="{C572A759-6A51-4108-AA02-DFA0A04FC94B}">
              <ma14:wrappingTextBoxFlag xmlns:ma14="http://schemas.microsoft.com/office/mac/drawingml/2011/main" xmlns="" val="1"/>
            </a:ext>
          </a:extLst>
        </p:spPr>
        <p:txBody>
          <a:bodyPr anchor="t">
            <a:normAutofit/>
          </a:bodyPr>
          <a:lstStyle>
            <a:lvl1pPr algn="l">
              <a:defRPr sz="4000" b="1"/>
            </a:lvl1pPr>
          </a:lstStyle>
          <a:p>
            <a:r>
              <a:t>Title Text</a:t>
            </a:r>
          </a:p>
        </p:txBody>
      </p:sp>
      <p:sp>
        <p:nvSpPr>
          <p:cNvPr id="87" name="Shape 87"/>
          <p:cNvSpPr>
            <a:spLocks noGrp="1"/>
          </p:cNvSpPr>
          <p:nvPr>
            <p:ph type="body" sz="quarter" idx="1"/>
          </p:nvPr>
        </p:nvSpPr>
        <p:spPr>
          <a:xfrm>
            <a:off x="2600325" y="18604005"/>
            <a:ext cx="27980879" cy="9601201"/>
          </a:xfrm>
          <a:prstGeom prst="rect">
            <a:avLst/>
          </a:prstGeom>
          <a:extLst>
            <a:ext uri="{C572A759-6A51-4108-AA02-DFA0A04FC94B}">
              <ma14:wrappingTextBoxFlag xmlns:ma14="http://schemas.microsoft.com/office/mac/drawingml/2011/main" xmlns="" val="1"/>
            </a:ext>
          </a:extLst>
        </p:spPr>
        <p:txBody>
          <a:bodyPr anchor="b">
            <a:normAutofit/>
          </a:bodyPr>
          <a:lstStyle>
            <a:lvl1pPr marL="0" indent="0">
              <a:spcBef>
                <a:spcPts val="400"/>
              </a:spcBef>
              <a:buClrTx/>
              <a:buSzTx/>
              <a:buFontTx/>
              <a:buNone/>
              <a:defRPr sz="2000"/>
            </a:lvl1pPr>
            <a:lvl2pPr marL="0" indent="457200">
              <a:spcBef>
                <a:spcPts val="400"/>
              </a:spcBef>
              <a:buClrTx/>
              <a:buSzTx/>
              <a:buFontTx/>
              <a:buNone/>
              <a:defRPr sz="2000"/>
            </a:lvl2pPr>
            <a:lvl3pPr marL="0" indent="914400">
              <a:spcBef>
                <a:spcPts val="400"/>
              </a:spcBef>
              <a:buClrTx/>
              <a:buSzTx/>
              <a:buFontTx/>
              <a:buNone/>
              <a:defRPr sz="2000"/>
            </a:lvl3pPr>
            <a:lvl4pPr marL="0" indent="1371600">
              <a:spcBef>
                <a:spcPts val="400"/>
              </a:spcBef>
              <a:buClrTx/>
              <a:buSzTx/>
              <a:buFontTx/>
              <a:buNone/>
              <a:defRPr sz="2000"/>
            </a:lvl4pPr>
            <a:lvl5pPr marL="0" indent="1828800">
              <a:spcBef>
                <a:spcPts val="400"/>
              </a:spcBef>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88" name="Shape 88"/>
          <p:cNvSpPr>
            <a:spLocks noGrp="1"/>
          </p:cNvSpPr>
          <p:nvPr>
            <p:ph type="sldNum" sz="quarter" idx="2"/>
          </p:nvPr>
        </p:nvSpPr>
        <p:spPr>
          <a:xfrm>
            <a:off x="29900263" y="39968487"/>
            <a:ext cx="1373484" cy="1366229"/>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45920" y="589280"/>
            <a:ext cx="29626561" cy="9652001"/>
          </a:xfrm>
          <a:prstGeom prst="rect">
            <a:avLst/>
          </a:prstGeom>
          <a:ln w="12700">
            <a:miter lim="400000"/>
          </a:ln>
        </p:spPr>
        <p:txBody>
          <a:bodyPr lIns="91424" tIns="91424" rIns="91424" bIns="91424" anchor="ctr"/>
          <a:lstStyle/>
          <a:p>
            <a:endParaRPr/>
          </a:p>
        </p:txBody>
      </p:sp>
      <p:sp>
        <p:nvSpPr>
          <p:cNvPr id="3" name="Shape 3"/>
          <p:cNvSpPr>
            <a:spLocks noGrp="1"/>
          </p:cNvSpPr>
          <p:nvPr>
            <p:ph type="body" idx="1"/>
          </p:nvPr>
        </p:nvSpPr>
        <p:spPr>
          <a:xfrm>
            <a:off x="1645920" y="10241280"/>
            <a:ext cx="29626561" cy="33649921"/>
          </a:xfrm>
          <a:prstGeom prst="rect">
            <a:avLst/>
          </a:prstGeom>
          <a:ln w="12700">
            <a:miter lim="400000"/>
          </a:ln>
        </p:spPr>
        <p:txBody>
          <a:bodyPr lIns="91424" tIns="91424" rIns="91424" bIns="91424"/>
          <a:lstStyle/>
          <a:p>
            <a:endParaRPr/>
          </a:p>
        </p:txBody>
      </p:sp>
      <p:sp>
        <p:nvSpPr>
          <p:cNvPr id="4" name="Shape 4"/>
          <p:cNvSpPr>
            <a:spLocks noGrp="1"/>
          </p:cNvSpPr>
          <p:nvPr>
            <p:ph type="sldNum" sz="quarter" idx="2"/>
          </p:nvPr>
        </p:nvSpPr>
        <p:spPr>
          <a:xfrm>
            <a:off x="29900263" y="39968487"/>
            <a:ext cx="1373485" cy="1366229"/>
          </a:xfrm>
          <a:prstGeom prst="rect">
            <a:avLst/>
          </a:prstGeom>
          <a:ln w="12700">
            <a:miter lim="400000"/>
          </a:ln>
        </p:spPr>
        <p:txBody>
          <a:bodyPr wrap="none" lIns="214225" tIns="214225" rIns="214225" bIns="214225">
            <a:spAutoFit/>
          </a:bodyPr>
          <a:lstStyle>
            <a:lvl1pPr algn="r">
              <a:defRPr sz="6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sz="20600" b="0" i="0" u="none" strike="noStrike" cap="none" spc="0" baseline="0">
          <a:ln>
            <a:noFill/>
          </a:ln>
          <a:solidFill>
            <a:srgbClr val="000000"/>
          </a:solidFill>
          <a:uFillTx/>
          <a:latin typeface="Arial"/>
          <a:ea typeface="Arial"/>
          <a:cs typeface="Arial"/>
          <a:sym typeface="Arial"/>
        </a:defRPr>
      </a:lvl9pPr>
    </p:titleStyle>
    <p:bodyStyle>
      <a:lvl1pPr marL="1905000" marR="0" indent="-298450"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1pPr>
      <a:lvl2pPr marL="3835848" marR="0" indent="-354460"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2pPr>
      <a:lvl3pPr marL="5819718" marR="0" indent="-463493"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3pPr>
      <a:lvl4pPr marL="7692820" marR="0" indent="-195057"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4pPr>
      <a:lvl5pPr marL="9820746" marR="0" indent="-179858"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5pPr>
      <a:lvl6pPr marL="10277946" marR="0" indent="-179858"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6pPr>
      <a:lvl7pPr marL="10735146" marR="0" indent="-179858"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7pPr>
      <a:lvl8pPr marL="11192346" marR="0" indent="-179858"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8pPr>
      <a:lvl9pPr marL="11649546" marR="0" indent="-179858" algn="l" defTabSz="914400" rtl="0" latinLnBrk="0">
        <a:lnSpc>
          <a:spcPct val="100000"/>
        </a:lnSpc>
        <a:spcBef>
          <a:spcPts val="3000"/>
        </a:spcBef>
        <a:spcAft>
          <a:spcPts val="0"/>
        </a:spcAft>
        <a:buClr>
          <a:srgbClr val="000000"/>
        </a:buClr>
        <a:buSzPct val="100000"/>
        <a:buFont typeface="Arial"/>
        <a:buChar char="»"/>
        <a:tabLst/>
        <a:defRPr sz="150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6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p:nvPr/>
        </p:nvSpPr>
        <p:spPr>
          <a:xfrm>
            <a:off x="22999696" y="19210896"/>
            <a:ext cx="9006426" cy="11980864"/>
          </a:xfrm>
          <a:prstGeom prst="roundRect">
            <a:avLst>
              <a:gd name="adj" fmla="val 11569"/>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a:p>
            <a:pPr lvl="6"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latin typeface="+mn-lt"/>
                <a:ea typeface="+mn-ea"/>
                <a:cs typeface="+mn-cs"/>
                <a:sym typeface="Helvetica"/>
              </a:defRPr>
            </a:pPr>
            <a:endParaRPr sz="1500" dirty="0"/>
          </a:p>
        </p:txBody>
      </p:sp>
      <p:sp>
        <p:nvSpPr>
          <p:cNvPr id="116" name="Shape 116"/>
          <p:cNvSpPr/>
          <p:nvPr/>
        </p:nvSpPr>
        <p:spPr>
          <a:xfrm>
            <a:off x="13069319" y="13907274"/>
            <a:ext cx="9223623" cy="14362690"/>
          </a:xfrm>
          <a:prstGeom prst="roundRect">
            <a:avLst>
              <a:gd name="adj" fmla="val 12528"/>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endParaRPr dirty="0"/>
          </a:p>
        </p:txBody>
      </p:sp>
      <p:sp>
        <p:nvSpPr>
          <p:cNvPr id="117" name="Shape 117"/>
          <p:cNvSpPr/>
          <p:nvPr/>
        </p:nvSpPr>
        <p:spPr>
          <a:xfrm>
            <a:off x="1909861" y="7137370"/>
            <a:ext cx="10505877" cy="6463904"/>
          </a:xfrm>
          <a:prstGeom prst="roundRect">
            <a:avLst>
              <a:gd name="adj" fmla="val 16120"/>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nchor="ctr"/>
          <a:lstStyle>
            <a:lvl1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lvl1pPr>
          </a:lstStyle>
          <a:p>
            <a:r>
              <a:rPr lang="en-US" sz="4000" dirty="0"/>
              <a:t>A student has a huge gamut of schoolwork to go through: projects, homework, and studying for tests. Knowing how to organize these different assignments can be difficult and lead to anxiousness as the deadline approaches.</a:t>
            </a:r>
            <a:endParaRPr sz="4000" dirty="0"/>
          </a:p>
        </p:txBody>
      </p:sp>
      <p:sp>
        <p:nvSpPr>
          <p:cNvPr id="118" name="Shape 118"/>
          <p:cNvSpPr/>
          <p:nvPr/>
        </p:nvSpPr>
        <p:spPr>
          <a:xfrm>
            <a:off x="10657589" y="702302"/>
            <a:ext cx="12444301" cy="1113906"/>
          </a:xfrm>
          <a:prstGeom prst="rect">
            <a:avLst/>
          </a:prstGeom>
          <a:ln w="12700">
            <a:miter lim="400000"/>
          </a:ln>
          <a:extLst>
            <a:ext uri="{C572A759-6A51-4108-AA02-DFA0A04FC94B}">
              <ma14:wrappingTextBoxFlag xmlns:ma14="http://schemas.microsoft.com/office/mac/drawingml/2011/main" xmlns="" val="1"/>
            </a:ext>
          </a:extLst>
        </p:spPr>
        <p:txBody>
          <a:bodyPr lIns="49324" tIns="49324" rIns="49324" bIns="49324">
            <a:spAutoFit/>
          </a:bodyPr>
          <a:lstStyle>
            <a:lvl1pPr algn="ctr">
              <a:lnSpc>
                <a:spcPct val="30000"/>
              </a:lnSpc>
              <a:defRPr sz="7200" b="1">
                <a:latin typeface="Times New Roman"/>
                <a:ea typeface="Times New Roman"/>
                <a:cs typeface="Times New Roman"/>
                <a:sym typeface="Times New Roman"/>
              </a:defRPr>
            </a:lvl1pPr>
          </a:lstStyle>
          <a:p>
            <a:r>
              <a:t>Senior Project, 2016, Fall</a:t>
            </a:r>
          </a:p>
        </p:txBody>
      </p:sp>
      <p:sp>
        <p:nvSpPr>
          <p:cNvPr id="119" name="Shape 119"/>
          <p:cNvSpPr/>
          <p:nvPr/>
        </p:nvSpPr>
        <p:spPr>
          <a:xfrm>
            <a:off x="6295340" y="2494043"/>
            <a:ext cx="20327720" cy="3177377"/>
          </a:xfrm>
          <a:prstGeom prst="rect">
            <a:avLst/>
          </a:prstGeom>
          <a:ln w="12700">
            <a:miter lim="400000"/>
          </a:ln>
          <a:extLst>
            <a:ext uri="{C572A759-6A51-4108-AA02-DFA0A04FC94B}">
              <ma14:wrappingTextBoxFlag xmlns:ma14="http://schemas.microsoft.com/office/mac/drawingml/2011/main" xmlns="" val="1"/>
            </a:ext>
          </a:extLst>
        </p:spPr>
        <p:txBody>
          <a:bodyPr lIns="49324" tIns="49324" rIns="49324" bIns="49324" anchor="ctr">
            <a:spAutoFit/>
          </a:bodyPr>
          <a:lstStyle/>
          <a:p>
            <a:pPr algn="ctr">
              <a:defRPr sz="6000" b="1">
                <a:solidFill>
                  <a:srgbClr val="3333CC"/>
                </a:solidFill>
              </a:defRPr>
            </a:pPr>
            <a:endParaRPr dirty="0"/>
          </a:p>
          <a:p>
            <a:pPr algn="ctr">
              <a:defRPr sz="3500" b="1"/>
            </a:pPr>
            <a:r>
              <a:rPr dirty="0"/>
              <a:t>Student: </a:t>
            </a:r>
            <a:r>
              <a:rPr lang="en-US" dirty="0"/>
              <a:t>Pierre</a:t>
            </a:r>
            <a:r>
              <a:rPr dirty="0"/>
              <a:t> </a:t>
            </a:r>
            <a:r>
              <a:rPr lang="en-US" dirty="0"/>
              <a:t>Jimenez</a:t>
            </a:r>
            <a:r>
              <a:rPr b="0" dirty="0"/>
              <a:t>, Florida International University</a:t>
            </a:r>
          </a:p>
          <a:p>
            <a:pPr algn="ctr">
              <a:defRPr sz="3500" b="1"/>
            </a:pPr>
            <a:r>
              <a:rPr dirty="0"/>
              <a:t>Mentor:</a:t>
            </a:r>
            <a:r>
              <a:rPr i="1" dirty="0"/>
              <a:t> </a:t>
            </a:r>
            <a:r>
              <a:rPr b="0" dirty="0"/>
              <a:t>Mohsen Taheri,</a:t>
            </a:r>
            <a:r>
              <a:rPr b="0" i="1" dirty="0"/>
              <a:t> </a:t>
            </a:r>
            <a:r>
              <a:rPr b="0" dirty="0"/>
              <a:t>Florida International University</a:t>
            </a:r>
            <a:r>
              <a:rPr lang="en-US" b="0" dirty="0"/>
              <a:t> </a:t>
            </a:r>
          </a:p>
          <a:p>
            <a:pPr algn="ctr">
              <a:defRPr sz="3500" b="1"/>
            </a:pPr>
            <a:r>
              <a:rPr lang="en-US" dirty="0"/>
              <a:t>	      </a:t>
            </a:r>
            <a:r>
              <a:rPr lang="en-US" b="0" dirty="0" err="1"/>
              <a:t>Vladan</a:t>
            </a:r>
            <a:r>
              <a:rPr lang="en-US" b="0" dirty="0"/>
              <a:t> </a:t>
            </a:r>
            <a:r>
              <a:rPr lang="en-US" b="0" dirty="0" err="1"/>
              <a:t>Lavolic</a:t>
            </a:r>
            <a:r>
              <a:rPr lang="en-US" b="0" dirty="0"/>
              <a:t>, Florida International University</a:t>
            </a:r>
          </a:p>
          <a:p>
            <a:pPr algn="ctr">
              <a:defRPr sz="3500" b="1"/>
            </a:pPr>
            <a:r>
              <a:rPr dirty="0"/>
              <a:t>Instructor:</a:t>
            </a:r>
            <a:r>
              <a:rPr i="1" dirty="0"/>
              <a:t> </a:t>
            </a:r>
            <a:r>
              <a:rPr b="0" dirty="0" err="1"/>
              <a:t>Masoud</a:t>
            </a:r>
            <a:r>
              <a:rPr b="0" dirty="0"/>
              <a:t> </a:t>
            </a:r>
            <a:r>
              <a:rPr b="0" dirty="0" err="1"/>
              <a:t>Sadjadi</a:t>
            </a:r>
            <a:r>
              <a:rPr b="0" dirty="0"/>
              <a:t>, Florida International University</a:t>
            </a:r>
          </a:p>
        </p:txBody>
      </p:sp>
      <p:sp>
        <p:nvSpPr>
          <p:cNvPr id="120" name="Shape 120"/>
          <p:cNvSpPr/>
          <p:nvPr/>
        </p:nvSpPr>
        <p:spPr>
          <a:xfrm>
            <a:off x="3887884" y="6610813"/>
            <a:ext cx="6549831" cy="926902"/>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t>Problem</a:t>
            </a:r>
          </a:p>
        </p:txBody>
      </p:sp>
      <p:sp>
        <p:nvSpPr>
          <p:cNvPr id="121" name="Shape 121"/>
          <p:cNvSpPr/>
          <p:nvPr/>
        </p:nvSpPr>
        <p:spPr>
          <a:xfrm>
            <a:off x="3869562" y="802930"/>
            <a:ext cx="4724401" cy="101794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b="1">
                <a:solidFill>
                  <a:schemeClr val="accent2"/>
                </a:solidFill>
              </a:defRPr>
            </a:lvl1pPr>
          </a:lstStyle>
          <a:p>
            <a:r>
              <a:t>School of Computing &amp; Information Sciences</a:t>
            </a:r>
          </a:p>
        </p:txBody>
      </p:sp>
      <p:pic>
        <p:nvPicPr>
          <p:cNvPr id="122" name="image00.png"/>
          <p:cNvPicPr>
            <a:picLocks noChangeAspect="1"/>
          </p:cNvPicPr>
          <p:nvPr/>
        </p:nvPicPr>
        <p:blipFill>
          <a:blip r:embed="rId2">
            <a:extLst/>
          </a:blip>
          <a:stretch>
            <a:fillRect/>
          </a:stretch>
        </p:blipFill>
        <p:spPr>
          <a:xfrm>
            <a:off x="1041400" y="702302"/>
            <a:ext cx="2630400" cy="1219201"/>
          </a:xfrm>
          <a:prstGeom prst="rect">
            <a:avLst/>
          </a:prstGeom>
          <a:ln w="12700">
            <a:miter lim="400000"/>
          </a:ln>
        </p:spPr>
      </p:pic>
      <p:sp>
        <p:nvSpPr>
          <p:cNvPr id="123" name="Shape 123"/>
          <p:cNvSpPr/>
          <p:nvPr/>
        </p:nvSpPr>
        <p:spPr>
          <a:xfrm>
            <a:off x="1723900" y="14683336"/>
            <a:ext cx="9814520" cy="6326982"/>
          </a:xfrm>
          <a:prstGeom prst="roundRect">
            <a:avLst>
              <a:gd name="adj" fmla="val 15217"/>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lstStyle/>
          <a:p>
            <a:pPr algn="ctr">
              <a:defRPr sz="4200">
                <a:latin typeface="+mn-lt"/>
                <a:ea typeface="+mn-ea"/>
                <a:cs typeface="+mn-cs"/>
                <a:sym typeface="Helvetica"/>
              </a:defRPr>
            </a:pPr>
            <a:endParaRPr lang="en-US" sz="800" dirty="0"/>
          </a:p>
          <a:p>
            <a:pPr algn="ctr">
              <a:defRPr sz="4200">
                <a:latin typeface="+mn-lt"/>
                <a:ea typeface="+mn-ea"/>
                <a:cs typeface="+mn-cs"/>
                <a:sym typeface="Helvetica"/>
              </a:defRPr>
            </a:pPr>
            <a:r>
              <a:rPr lang="en-US" sz="4000" dirty="0"/>
              <a:t>The Neat app breaks down assignments into manageable tasks. The key difference with other task management software is that Neat not only tells the user when the assignment is due and how much they have yet to complete, but what assignment needs attention first regardless of due date.</a:t>
            </a:r>
            <a:endParaRPr sz="4000" dirty="0"/>
          </a:p>
        </p:txBody>
      </p:sp>
      <p:sp>
        <p:nvSpPr>
          <p:cNvPr id="124" name="Shape 124"/>
          <p:cNvSpPr/>
          <p:nvPr/>
        </p:nvSpPr>
        <p:spPr>
          <a:xfrm>
            <a:off x="3622902" y="14144854"/>
            <a:ext cx="6549830" cy="926903"/>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t>Solution</a:t>
            </a:r>
          </a:p>
        </p:txBody>
      </p:sp>
      <p:sp>
        <p:nvSpPr>
          <p:cNvPr id="125" name="Shape 125"/>
          <p:cNvSpPr/>
          <p:nvPr/>
        </p:nvSpPr>
        <p:spPr>
          <a:xfrm>
            <a:off x="13212862" y="7188170"/>
            <a:ext cx="9006425" cy="5363886"/>
          </a:xfrm>
          <a:prstGeom prst="roundRect">
            <a:avLst>
              <a:gd name="adj" fmla="val 19756"/>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nchor="ctr"/>
          <a:lstStyle>
            <a:lvl1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lvl1pPr>
          </a:lstStyle>
          <a:p>
            <a:r>
              <a:rPr lang="en-US" sz="3600" dirty="0"/>
              <a:t>The system is ready to be used for a self-driven student. A student can setup their classes, assignments and tasks. The system is also primed for work on the next version which will have teacher-driven assignments and out-of-class help.</a:t>
            </a:r>
            <a:endParaRPr sz="3600" dirty="0"/>
          </a:p>
        </p:txBody>
      </p:sp>
      <p:sp>
        <p:nvSpPr>
          <p:cNvPr id="126" name="Shape 126"/>
          <p:cNvSpPr/>
          <p:nvPr/>
        </p:nvSpPr>
        <p:spPr>
          <a:xfrm>
            <a:off x="14377589" y="6610813"/>
            <a:ext cx="6549830" cy="926902"/>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t>Current System</a:t>
            </a:r>
          </a:p>
        </p:txBody>
      </p:sp>
      <p:sp>
        <p:nvSpPr>
          <p:cNvPr id="127" name="Shape 127"/>
          <p:cNvSpPr/>
          <p:nvPr/>
        </p:nvSpPr>
        <p:spPr>
          <a:xfrm>
            <a:off x="14021940" y="13375156"/>
            <a:ext cx="6549831" cy="926903"/>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t>Object Design</a:t>
            </a:r>
          </a:p>
        </p:txBody>
      </p:sp>
      <p:sp>
        <p:nvSpPr>
          <p:cNvPr id="128" name="Shape 128"/>
          <p:cNvSpPr/>
          <p:nvPr/>
        </p:nvSpPr>
        <p:spPr>
          <a:xfrm>
            <a:off x="13118185" y="29430047"/>
            <a:ext cx="9174758" cy="11289548"/>
          </a:xfrm>
          <a:prstGeom prst="roundRect">
            <a:avLst>
              <a:gd name="adj" fmla="val 11357"/>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15900" tIns="215900" rIns="215900" bIns="215900"/>
          <a:lstStyle/>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defTabSz="457200">
              <a:defRPr sz="1200">
                <a:latin typeface="+mn-lt"/>
                <a:ea typeface="+mn-ea"/>
                <a:cs typeface="+mn-cs"/>
                <a:sym typeface="Helvetica"/>
              </a:defRPr>
            </a:pPr>
            <a:endParaRPr dirty="0"/>
          </a:p>
          <a:p>
            <a:pPr lvl="3" indent="685800" defTabSz="457200">
              <a:defRPr sz="1200">
                <a:latin typeface="+mn-lt"/>
                <a:ea typeface="+mn-ea"/>
                <a:cs typeface="+mn-cs"/>
                <a:sym typeface="Helvetica"/>
              </a:defRPr>
            </a:pPr>
            <a:endParaRPr dirty="0"/>
          </a:p>
          <a:p>
            <a:pPr lvl="4" indent="914400" defTabSz="457200">
              <a:defRPr sz="2400" b="1">
                <a:latin typeface="+mn-lt"/>
                <a:ea typeface="+mn-ea"/>
                <a:cs typeface="+mn-cs"/>
                <a:sym typeface="Helvetica"/>
              </a:defRPr>
            </a:pPr>
            <a:endParaRPr dirty="0"/>
          </a:p>
          <a:p>
            <a:pPr lvl="4" indent="914400" defTabSz="457200">
              <a:defRPr sz="2400" b="1">
                <a:latin typeface="+mn-lt"/>
                <a:ea typeface="+mn-ea"/>
                <a:cs typeface="+mn-cs"/>
                <a:sym typeface="Helvetica"/>
              </a:defRPr>
            </a:pPr>
            <a:r>
              <a:rPr lang="en-US" sz="2400" dirty="0">
                <a:latin typeface="+mn-lt"/>
              </a:rPr>
              <a:t>				Completing A Task</a:t>
            </a:r>
            <a:endParaRPr sz="2400" dirty="0">
              <a:latin typeface="+mn-lt"/>
            </a:endParaRPr>
          </a:p>
          <a:p>
            <a:pPr lvl="4" indent="914400" defTabSz="457200">
              <a:defRPr sz="1200">
                <a:latin typeface="+mn-lt"/>
                <a:ea typeface="+mn-ea"/>
                <a:cs typeface="+mn-cs"/>
                <a:sym typeface="Helvetica"/>
              </a:defRPr>
            </a:pPr>
            <a:endParaRPr sz="4200" dirty="0"/>
          </a:p>
          <a:p>
            <a:pPr lvl="4" indent="914400" defTabSz="457200">
              <a:defRPr sz="1200">
                <a:latin typeface="+mn-lt"/>
                <a:ea typeface="+mn-ea"/>
                <a:cs typeface="+mn-cs"/>
                <a:sym typeface="Helvetica"/>
              </a:defRPr>
            </a:pPr>
            <a:endParaRPr sz="4200" dirty="0"/>
          </a:p>
          <a:p>
            <a:pPr lvl="4" indent="914400" defTabSz="457200">
              <a:defRPr sz="1200">
                <a:latin typeface="+mn-lt"/>
                <a:ea typeface="+mn-ea"/>
                <a:cs typeface="+mn-cs"/>
                <a:sym typeface="Helvetica"/>
              </a:defRPr>
            </a:pPr>
            <a:endParaRPr sz="4200" dirty="0"/>
          </a:p>
          <a:p>
            <a:pPr lvl="4" indent="914400" defTabSz="457200">
              <a:defRPr sz="1200">
                <a:latin typeface="+mn-lt"/>
                <a:ea typeface="+mn-ea"/>
                <a:cs typeface="+mn-cs"/>
                <a:sym typeface="Helvetica"/>
              </a:defRPr>
            </a:pPr>
            <a:endParaRPr sz="4200" dirty="0"/>
          </a:p>
          <a:p>
            <a:pPr lvl="4" indent="914400" defTabSz="457200">
              <a:defRPr sz="1200">
                <a:latin typeface="+mn-lt"/>
                <a:ea typeface="+mn-ea"/>
                <a:cs typeface="+mn-cs"/>
                <a:sym typeface="Helvetica"/>
              </a:defRPr>
            </a:pPr>
            <a:endParaRPr sz="4200" dirty="0"/>
          </a:p>
          <a:p>
            <a:pPr lvl="4" indent="914400" defTabSz="457200">
              <a:defRPr sz="1200">
                <a:latin typeface="+mn-lt"/>
                <a:ea typeface="+mn-ea"/>
                <a:cs typeface="+mn-cs"/>
                <a:sym typeface="Helvetica"/>
              </a:defRPr>
            </a:pPr>
            <a:endParaRPr sz="4200" dirty="0"/>
          </a:p>
          <a:p>
            <a:pPr lvl="4" indent="914400" defTabSz="457200">
              <a:defRPr sz="1200">
                <a:latin typeface="+mn-lt"/>
                <a:ea typeface="+mn-ea"/>
                <a:cs typeface="+mn-cs"/>
                <a:sym typeface="Helvetica"/>
              </a:defRPr>
            </a:pPr>
            <a:endParaRPr sz="4200" dirty="0"/>
          </a:p>
          <a:p>
            <a:pPr lvl="4" indent="914400" defTabSz="457200">
              <a:defRPr sz="1200">
                <a:latin typeface="+mn-lt"/>
                <a:ea typeface="+mn-ea"/>
                <a:cs typeface="+mn-cs"/>
                <a:sym typeface="Helvetica"/>
              </a:defRPr>
            </a:pPr>
            <a:endParaRPr lang="en-US" sz="2400" b="1" dirty="0"/>
          </a:p>
          <a:p>
            <a:pPr lvl="4" indent="914400" defTabSz="457200">
              <a:defRPr sz="1200">
                <a:latin typeface="+mn-lt"/>
                <a:ea typeface="+mn-ea"/>
                <a:cs typeface="+mn-cs"/>
                <a:sym typeface="Helvetica"/>
              </a:defRPr>
            </a:pPr>
            <a:r>
              <a:rPr lang="en-US" sz="2400" b="1" dirty="0"/>
              <a:t>				    Chatroom UI</a:t>
            </a:r>
            <a:endParaRPr sz="4200" dirty="0"/>
          </a:p>
        </p:txBody>
      </p:sp>
      <p:sp>
        <p:nvSpPr>
          <p:cNvPr id="129" name="Shape 129"/>
          <p:cNvSpPr/>
          <p:nvPr/>
        </p:nvSpPr>
        <p:spPr>
          <a:xfrm>
            <a:off x="14364862" y="29042695"/>
            <a:ext cx="6549831" cy="926903"/>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rPr dirty="0"/>
              <a:t>Screenshots</a:t>
            </a:r>
          </a:p>
        </p:txBody>
      </p:sp>
      <p:sp>
        <p:nvSpPr>
          <p:cNvPr id="130" name="Shape 130"/>
          <p:cNvSpPr/>
          <p:nvPr/>
        </p:nvSpPr>
        <p:spPr>
          <a:xfrm>
            <a:off x="2260596" y="30446348"/>
            <a:ext cx="8987551" cy="10322935"/>
          </a:xfrm>
          <a:prstGeom prst="roundRect">
            <a:avLst>
              <a:gd name="adj" fmla="val 12259"/>
            </a:avLst>
          </a:prstGeom>
          <a:solidFill>
            <a:srgbClr val="4DC0B2"/>
          </a:solidFill>
          <a:ln>
            <a:solidFill>
              <a:srgbClr val="000000"/>
            </a:solidFill>
          </a:ln>
          <a:effectLst>
            <a:outerShdw blurRad="38100" dist="20000" dir="5400000" rotWithShape="0">
              <a:srgbClr val="000000">
                <a:alpha val="38000"/>
              </a:srgbClr>
            </a:outerShdw>
          </a:effectLst>
        </p:spPr>
        <p:txBody>
          <a:bodyPr lIns="279400" tIns="279400" rIns="279400" bIns="279400" anchor="ct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endParaRPr/>
          </a:p>
        </p:txBody>
      </p:sp>
      <p:sp>
        <p:nvSpPr>
          <p:cNvPr id="131" name="Shape 131"/>
          <p:cNvSpPr/>
          <p:nvPr/>
        </p:nvSpPr>
        <p:spPr>
          <a:xfrm>
            <a:off x="3449350" y="29995064"/>
            <a:ext cx="6549831" cy="926902"/>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rPr dirty="0"/>
              <a:t>Verification</a:t>
            </a:r>
          </a:p>
        </p:txBody>
      </p:sp>
      <p:sp>
        <p:nvSpPr>
          <p:cNvPr id="132" name="Shape 132"/>
          <p:cNvSpPr/>
          <p:nvPr/>
        </p:nvSpPr>
        <p:spPr>
          <a:xfrm>
            <a:off x="23322061" y="32374383"/>
            <a:ext cx="8472884" cy="8602862"/>
          </a:xfrm>
          <a:prstGeom prst="roundRect">
            <a:avLst>
              <a:gd name="adj" fmla="val 12298"/>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nchor="ctr"/>
          <a:lstStyle/>
          <a:p>
            <a:pPr marL="421105" indent="-421105" defTabSz="457200">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r>
              <a:rPr dirty="0"/>
              <a:t>Task management app for tracking progress based on </a:t>
            </a:r>
            <a:r>
              <a:rPr lang="en-US" dirty="0"/>
              <a:t>priority</a:t>
            </a: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endParaRPr dirty="0"/>
          </a:p>
          <a:p>
            <a:pPr marL="421105" indent="-421105" defTabSz="457200">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r>
              <a:rPr lang="en-US" dirty="0"/>
              <a:t>Users are can signal if they have finished a task</a:t>
            </a: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endParaRPr dirty="0"/>
          </a:p>
          <a:p>
            <a:pPr marL="421105" indent="-421105" defTabSz="457200">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r>
              <a:rPr lang="en-US" dirty="0"/>
              <a:t>Users can save assignment data into their accounts</a:t>
            </a:r>
            <a:endParaRPr dirty="0"/>
          </a:p>
        </p:txBody>
      </p:sp>
      <p:sp>
        <p:nvSpPr>
          <p:cNvPr id="133" name="Shape 133"/>
          <p:cNvSpPr/>
          <p:nvPr/>
        </p:nvSpPr>
        <p:spPr>
          <a:xfrm>
            <a:off x="24283588" y="31742969"/>
            <a:ext cx="6549830" cy="926902"/>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t>Summary</a:t>
            </a:r>
          </a:p>
        </p:txBody>
      </p:sp>
      <p:sp>
        <p:nvSpPr>
          <p:cNvPr id="134" name="Shape 134"/>
          <p:cNvSpPr/>
          <p:nvPr/>
        </p:nvSpPr>
        <p:spPr>
          <a:xfrm>
            <a:off x="24346489" y="18652470"/>
            <a:ext cx="6549831" cy="926903"/>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t>Implementations</a:t>
            </a:r>
          </a:p>
        </p:txBody>
      </p:sp>
      <p:sp>
        <p:nvSpPr>
          <p:cNvPr id="135" name="Shape 135"/>
          <p:cNvSpPr/>
          <p:nvPr/>
        </p:nvSpPr>
        <p:spPr>
          <a:xfrm>
            <a:off x="22889173" y="6864655"/>
            <a:ext cx="8938220" cy="10599739"/>
          </a:xfrm>
          <a:prstGeom prst="roundRect">
            <a:avLst>
              <a:gd name="adj" fmla="val 12298"/>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endParaRPr dirty="0"/>
          </a:p>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endParaRPr lang="en-US" sz="3200" dirty="0">
              <a:latin typeface="+mn-lt"/>
            </a:endParaRPr>
          </a:p>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endParaRPr lang="en-US" sz="3200" dirty="0">
              <a:latin typeface="+mn-lt"/>
            </a:endParaRPr>
          </a:p>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a:latin typeface="Times New Roman"/>
                <a:ea typeface="Times New Roman"/>
                <a:cs typeface="Times New Roman"/>
                <a:sym typeface="Times New Roman"/>
              </a:defRPr>
            </a:pPr>
            <a:r>
              <a:rPr lang="en-US" sz="3200" dirty="0">
                <a:latin typeface="+mn-lt"/>
              </a:rPr>
              <a:t>My Contributions were as a full-stack developer. I constructed the initial model for our repository and the abstraction layer in the backend server. In the front-end I created a chatroom UI in preparation for a forthcoming feature. I also implemented a toggle for tasks so that students can check-off what they have completed.</a:t>
            </a:r>
            <a:endParaRPr sz="3200" dirty="0">
              <a:latin typeface="+mn-lt"/>
            </a:endParaRPr>
          </a:p>
        </p:txBody>
      </p:sp>
      <p:sp>
        <p:nvSpPr>
          <p:cNvPr id="136" name="Shape 136"/>
          <p:cNvSpPr/>
          <p:nvPr/>
        </p:nvSpPr>
        <p:spPr>
          <a:xfrm>
            <a:off x="24083368" y="6438451"/>
            <a:ext cx="6549830" cy="926903"/>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rPr dirty="0"/>
              <a:t>Requirements</a:t>
            </a:r>
          </a:p>
        </p:txBody>
      </p:sp>
      <p:sp>
        <p:nvSpPr>
          <p:cNvPr id="137" name="Shape 137"/>
          <p:cNvSpPr/>
          <p:nvPr/>
        </p:nvSpPr>
        <p:spPr>
          <a:xfrm>
            <a:off x="1723900" y="22136128"/>
            <a:ext cx="9814520" cy="7293919"/>
          </a:xfrm>
          <a:prstGeom prst="roundRect">
            <a:avLst>
              <a:gd name="adj" fmla="val 13129"/>
            </a:avLst>
          </a:prstGeom>
          <a:solidFill>
            <a:srgbClr val="4DC0B2"/>
          </a:solidFill>
          <a:ln>
            <a:solidFill>
              <a:srgbClr val="000000"/>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 val="1"/>
            </a:ext>
          </a:extLst>
        </p:spPr>
        <p:txBody>
          <a:bodyPr lIns="279400" tIns="279400" rIns="279400" bIns="279400"/>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endParaRPr dirty="0"/>
          </a:p>
          <a:p>
            <a:pPr lvl="5" indent="11430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r>
              <a:rPr dirty="0"/>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latin typeface="+mn-lt"/>
                <a:ea typeface="+mn-ea"/>
                <a:cs typeface="+mn-cs"/>
                <a:sym typeface="Helvetica"/>
              </a:defRPr>
            </a:pP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latin typeface="+mn-lt"/>
                <a:ea typeface="+mn-ea"/>
                <a:cs typeface="+mn-cs"/>
                <a:sym typeface="Helvetica"/>
              </a:defRPr>
            </a:pPr>
            <a:endParaRPr dirty="0"/>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latin typeface="+mn-lt"/>
                <a:ea typeface="+mn-ea"/>
                <a:cs typeface="+mn-cs"/>
                <a:sym typeface="Helvetica"/>
              </a:defRPr>
            </a:pPr>
            <a:endParaRPr dirty="0"/>
          </a:p>
        </p:txBody>
      </p:sp>
      <p:sp>
        <p:nvSpPr>
          <p:cNvPr id="138" name="Shape 138"/>
          <p:cNvSpPr/>
          <p:nvPr/>
        </p:nvSpPr>
        <p:spPr>
          <a:xfrm>
            <a:off x="3356244" y="21548800"/>
            <a:ext cx="6549831" cy="926902"/>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6000">
                <a:solidFill>
                  <a:schemeClr val="accent1"/>
                </a:solidFill>
                <a:latin typeface="Bradley Hand ITC TT-Bold"/>
                <a:ea typeface="Bradley Hand ITC TT-Bold"/>
                <a:cs typeface="Bradley Hand ITC TT-Bold"/>
                <a:sym typeface="Bradley Hand ITC TT-Bold"/>
              </a:defRPr>
            </a:lvl1pPr>
          </a:lstStyle>
          <a:p>
            <a:r>
              <a:rPr dirty="0"/>
              <a:t>System Design</a:t>
            </a:r>
          </a:p>
        </p:txBody>
      </p:sp>
      <p:pic>
        <p:nvPicPr>
          <p:cNvPr id="139" name="react2-1024x399.png"/>
          <p:cNvPicPr>
            <a:picLocks noChangeAspect="1"/>
          </p:cNvPicPr>
          <p:nvPr/>
        </p:nvPicPr>
        <p:blipFill>
          <a:blip r:embed="rId3">
            <a:extLst/>
          </a:blip>
          <a:stretch>
            <a:fillRect/>
          </a:stretch>
        </p:blipFill>
        <p:spPr>
          <a:xfrm>
            <a:off x="25034644" y="1120683"/>
            <a:ext cx="5235114" cy="2039855"/>
          </a:xfrm>
          <a:prstGeom prst="rect">
            <a:avLst/>
          </a:prstGeom>
          <a:ln w="12700">
            <a:miter lim="400000"/>
          </a:ln>
        </p:spPr>
      </p:pic>
      <p:pic>
        <p:nvPicPr>
          <p:cNvPr id="142" name="react2-1024x399.png"/>
          <p:cNvPicPr>
            <a:picLocks noChangeAspect="1"/>
          </p:cNvPicPr>
          <p:nvPr/>
        </p:nvPicPr>
        <p:blipFill>
          <a:blip r:embed="rId3">
            <a:extLst/>
          </a:blip>
          <a:stretch>
            <a:fillRect/>
          </a:stretch>
        </p:blipFill>
        <p:spPr>
          <a:xfrm>
            <a:off x="23907746" y="20362802"/>
            <a:ext cx="3549771" cy="1383163"/>
          </a:xfrm>
          <a:prstGeom prst="rect">
            <a:avLst/>
          </a:prstGeom>
          <a:ln w="12700">
            <a:miter lim="400000"/>
          </a:ln>
        </p:spPr>
      </p:pic>
      <p:pic>
        <p:nvPicPr>
          <p:cNvPr id="143" name="mysql-logo.jpg"/>
          <p:cNvPicPr>
            <a:picLocks noChangeAspect="1"/>
          </p:cNvPicPr>
          <p:nvPr/>
        </p:nvPicPr>
        <p:blipFill>
          <a:blip r:embed="rId4">
            <a:extLst/>
          </a:blip>
          <a:stretch>
            <a:fillRect/>
          </a:stretch>
        </p:blipFill>
        <p:spPr>
          <a:xfrm>
            <a:off x="23907746" y="25615733"/>
            <a:ext cx="3549771" cy="1482552"/>
          </a:xfrm>
          <a:prstGeom prst="rect">
            <a:avLst/>
          </a:prstGeom>
          <a:ln w="12700">
            <a:miter lim="400000"/>
          </a:ln>
        </p:spPr>
      </p:pic>
      <p:pic>
        <p:nvPicPr>
          <p:cNvPr id="144" name="mysql-logo.jpg"/>
          <p:cNvPicPr>
            <a:picLocks noChangeAspect="1"/>
          </p:cNvPicPr>
          <p:nvPr/>
        </p:nvPicPr>
        <p:blipFill>
          <a:blip r:embed="rId4">
            <a:extLst/>
          </a:blip>
          <a:stretch>
            <a:fillRect/>
          </a:stretch>
        </p:blipFill>
        <p:spPr>
          <a:xfrm>
            <a:off x="24346489" y="3864212"/>
            <a:ext cx="3111028" cy="1299312"/>
          </a:xfrm>
          <a:prstGeom prst="rect">
            <a:avLst/>
          </a:prstGeom>
          <a:ln w="12700">
            <a:miter lim="400000"/>
          </a:ln>
        </p:spPr>
      </p:pic>
      <p:pic>
        <p:nvPicPr>
          <p:cNvPr id="145" name="django-python.png"/>
          <p:cNvPicPr>
            <a:picLocks noChangeAspect="1"/>
          </p:cNvPicPr>
          <p:nvPr/>
        </p:nvPicPr>
        <p:blipFill>
          <a:blip r:embed="rId5">
            <a:extLst/>
          </a:blip>
          <a:stretch>
            <a:fillRect/>
          </a:stretch>
        </p:blipFill>
        <p:spPr>
          <a:xfrm>
            <a:off x="28032350" y="3199418"/>
            <a:ext cx="2628901" cy="2628901"/>
          </a:xfrm>
          <a:prstGeom prst="rect">
            <a:avLst/>
          </a:prstGeom>
          <a:ln w="12700">
            <a:miter lim="400000"/>
          </a:ln>
        </p:spPr>
      </p:pic>
      <p:pic>
        <p:nvPicPr>
          <p:cNvPr id="146" name="django-python.png"/>
          <p:cNvPicPr>
            <a:picLocks noChangeAspect="1"/>
          </p:cNvPicPr>
          <p:nvPr/>
        </p:nvPicPr>
        <p:blipFill>
          <a:blip r:embed="rId5">
            <a:extLst/>
          </a:blip>
          <a:stretch>
            <a:fillRect/>
          </a:stretch>
        </p:blipFill>
        <p:spPr>
          <a:xfrm>
            <a:off x="23907746" y="22289495"/>
            <a:ext cx="2628901" cy="2628901"/>
          </a:xfrm>
          <a:prstGeom prst="rect">
            <a:avLst/>
          </a:prstGeom>
          <a:ln w="12700">
            <a:miter lim="400000"/>
          </a:ln>
        </p:spPr>
      </p:pic>
      <p:pic>
        <p:nvPicPr>
          <p:cNvPr id="147" name="Logo_Neat.png"/>
          <p:cNvPicPr>
            <a:picLocks noChangeAspect="1"/>
          </p:cNvPicPr>
          <p:nvPr/>
        </p:nvPicPr>
        <p:blipFill>
          <a:blip r:embed="rId6">
            <a:extLst/>
          </a:blip>
          <a:stretch>
            <a:fillRect/>
          </a:stretch>
        </p:blipFill>
        <p:spPr>
          <a:xfrm>
            <a:off x="5537412" y="2149187"/>
            <a:ext cx="4086688" cy="4198347"/>
          </a:xfrm>
          <a:prstGeom prst="rect">
            <a:avLst/>
          </a:prstGeom>
          <a:ln w="12700">
            <a:miter lim="400000"/>
          </a:ln>
        </p:spPr>
      </p:pic>
      <p:pic>
        <p:nvPicPr>
          <p:cNvPr id="150" name="UseCaseDiagram.png"/>
          <p:cNvPicPr>
            <a:picLocks noChangeAspect="1"/>
          </p:cNvPicPr>
          <p:nvPr/>
        </p:nvPicPr>
        <p:blipFill>
          <a:blip r:embed="rId7">
            <a:extLst/>
          </a:blip>
          <a:stretch>
            <a:fillRect/>
          </a:stretch>
        </p:blipFill>
        <p:spPr>
          <a:xfrm>
            <a:off x="24633961" y="7655857"/>
            <a:ext cx="5635797" cy="4823194"/>
          </a:xfrm>
          <a:prstGeom prst="rect">
            <a:avLst/>
          </a:prstGeom>
          <a:ln w="12700">
            <a:miter lim="400000"/>
          </a:ln>
        </p:spPr>
      </p:pic>
      <p:sp>
        <p:nvSpPr>
          <p:cNvPr id="153" name="Shape 153"/>
          <p:cNvSpPr/>
          <p:nvPr/>
        </p:nvSpPr>
        <p:spPr>
          <a:xfrm>
            <a:off x="1353440" y="41492326"/>
            <a:ext cx="30502326" cy="1497980"/>
          </a:xfrm>
          <a:prstGeom prst="roundRect">
            <a:avLst>
              <a:gd name="adj" fmla="val 50000"/>
            </a:avLst>
          </a:prstGeom>
          <a:solidFill>
            <a:srgbClr val="4DC0B2"/>
          </a:solidFill>
          <a:ln>
            <a:solidFill>
              <a:srgbClr val="000000"/>
            </a:solidFill>
          </a:ln>
          <a:effectLst>
            <a:outerShdw blurRad="38100" dist="20000" dir="5400000" rotWithShape="0">
              <a:srgbClr val="000000">
                <a:alpha val="38000"/>
              </a:srgbClr>
            </a:outerShdw>
          </a:effectLst>
        </p:spPr>
        <p:txBody>
          <a:bodyPr lIns="279400" tIns="279400" rIns="279400" bIns="279400" anchor="ct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atin typeface="+mn-lt"/>
                <a:ea typeface="+mn-ea"/>
                <a:cs typeface="+mn-cs"/>
                <a:sym typeface="Helvetica"/>
              </a:defRPr>
            </a:pPr>
            <a:endParaRPr/>
          </a:p>
        </p:txBody>
      </p:sp>
      <p:sp>
        <p:nvSpPr>
          <p:cNvPr id="154" name="Shape 154"/>
          <p:cNvSpPr/>
          <p:nvPr/>
        </p:nvSpPr>
        <p:spPr>
          <a:xfrm>
            <a:off x="2185753" y="41073892"/>
            <a:ext cx="5235115" cy="761868"/>
          </a:xfrm>
          <a:prstGeom prst="rect">
            <a:avLst/>
          </a:prstGeom>
          <a:solidFill>
            <a:srgbClr val="2A2A2A"/>
          </a:solidFill>
          <a:ln w="12700">
            <a:miter lim="400000"/>
          </a:ln>
          <a:extLst>
            <a:ext uri="{C572A759-6A51-4108-AA02-DFA0A04FC94B}">
              <ma14:wrappingTextBoxFlag xmlns:ma14="http://schemas.microsoft.com/office/mac/drawingml/2011/main" xmlns="" val="1"/>
            </a:ext>
          </a:extLst>
        </p:spPr>
        <p:txBody>
          <a:bodyPr lIns="49324" tIns="49324" rIns="49324" bIns="49324"/>
          <a:lstStyle>
            <a:lvl1pPr algn="ctr">
              <a:defRPr sz="4100">
                <a:solidFill>
                  <a:schemeClr val="accent1"/>
                </a:solidFill>
                <a:latin typeface="Bradley Hand ITC TT-Bold"/>
                <a:ea typeface="Bradley Hand ITC TT-Bold"/>
                <a:cs typeface="Bradley Hand ITC TT-Bold"/>
                <a:sym typeface="Bradley Hand ITC TT-Bold"/>
              </a:defRPr>
            </a:lvl1pPr>
          </a:lstStyle>
          <a:p>
            <a:r>
              <a:t>Acknowledgement</a:t>
            </a:r>
          </a:p>
        </p:txBody>
      </p:sp>
      <p:sp>
        <p:nvSpPr>
          <p:cNvPr id="155" name="Shape 155"/>
          <p:cNvSpPr/>
          <p:nvPr/>
        </p:nvSpPr>
        <p:spPr>
          <a:xfrm>
            <a:off x="1098871" y="41867131"/>
            <a:ext cx="30632400" cy="1022941"/>
          </a:xfrm>
          <a:prstGeom prst="rect">
            <a:avLst/>
          </a:prstGeom>
          <a:noFill/>
          <a:ln w="12700">
            <a:miter lim="400000"/>
          </a:ln>
          <a:extLst>
            <a:ext uri="{C572A759-6A51-4108-AA02-DFA0A04FC94B}">
              <ma14:wrappingTextBoxFlag xmlns:ma14="http://schemas.microsoft.com/office/mac/drawingml/2011/main" xmlns="" val="1"/>
            </a:ext>
          </a:extLst>
        </p:spPr>
        <p:txBody>
          <a:bodyPr lIns="49324" tIns="49324" rIns="49324" bIns="49324">
            <a:spAutoFit/>
          </a:bodyPr>
          <a:lstStyle>
            <a:lvl1pPr marL="493712" indent="-493712" algn="ctr">
              <a:defRPr sz="3000"/>
            </a:lvl1pPr>
          </a:lstStyle>
          <a:p>
            <a:r>
              <a:rPr dirty="0"/>
              <a:t>The material presented in this poster is based on the work of </a:t>
            </a:r>
            <a:r>
              <a:rPr lang="en-US" dirty="0"/>
              <a:t>Giselle Pacheco</a:t>
            </a:r>
            <a:r>
              <a:rPr dirty="0"/>
              <a:t>, Justin Lopez,</a:t>
            </a:r>
            <a:r>
              <a:rPr lang="en-US" dirty="0"/>
              <a:t> </a:t>
            </a:r>
            <a:r>
              <a:rPr lang="en-US" dirty="0" err="1"/>
              <a:t>Pachev</a:t>
            </a:r>
            <a:r>
              <a:rPr lang="en-US" dirty="0"/>
              <a:t> Joseph, Nelson Cruz,</a:t>
            </a:r>
            <a:r>
              <a:rPr dirty="0"/>
              <a:t> Fernando Campo, and Gabriel Fernandez. </a:t>
            </a:r>
            <a:endParaRPr lang="en-US" dirty="0"/>
          </a:p>
          <a:p>
            <a:r>
              <a:rPr dirty="0"/>
              <a:t>I am thankful to the help that I received from my </a:t>
            </a:r>
            <a:r>
              <a:rPr lang="en-US" dirty="0"/>
              <a:t>fellow developers and the start-up team at large.</a:t>
            </a:r>
            <a:endParaRPr dirty="0"/>
          </a:p>
        </p:txBody>
      </p:sp>
      <p:pic>
        <p:nvPicPr>
          <p:cNvPr id="156" name="backend-2.png"/>
          <p:cNvPicPr>
            <a:picLocks noChangeAspect="1"/>
          </p:cNvPicPr>
          <p:nvPr/>
        </p:nvPicPr>
        <p:blipFill>
          <a:blip r:embed="rId8">
            <a:extLst/>
          </a:blip>
          <a:stretch>
            <a:fillRect/>
          </a:stretch>
        </p:blipFill>
        <p:spPr>
          <a:xfrm>
            <a:off x="15114656" y="14669199"/>
            <a:ext cx="5132948" cy="2530327"/>
          </a:xfrm>
          <a:prstGeom prst="rect">
            <a:avLst/>
          </a:prstGeom>
          <a:solidFill>
            <a:schemeClr val="accent3">
              <a:lumOff val="44000"/>
            </a:schemeClr>
          </a:solidFill>
          <a:ln w="12700">
            <a:miter lim="400000"/>
          </a:ln>
        </p:spPr>
      </p:pic>
      <p:pic>
        <p:nvPicPr>
          <p:cNvPr id="157" name="reactNativeClass.png"/>
          <p:cNvPicPr>
            <a:picLocks noChangeAspect="1"/>
          </p:cNvPicPr>
          <p:nvPr/>
        </p:nvPicPr>
        <p:blipFill>
          <a:blip r:embed="rId9">
            <a:extLst/>
          </a:blip>
          <a:stretch>
            <a:fillRect/>
          </a:stretch>
        </p:blipFill>
        <p:spPr>
          <a:xfrm>
            <a:off x="13375718" y="17827706"/>
            <a:ext cx="8647694" cy="4603808"/>
          </a:xfrm>
          <a:prstGeom prst="rect">
            <a:avLst/>
          </a:prstGeom>
          <a:solidFill>
            <a:schemeClr val="accent3">
              <a:lumOff val="44000"/>
            </a:schemeClr>
          </a:solidFill>
          <a:ln w="12700">
            <a:miter lim="400000"/>
          </a:ln>
        </p:spPr>
      </p:pic>
      <p:sp>
        <p:nvSpPr>
          <p:cNvPr id="3" name="TextBox 2"/>
          <p:cNvSpPr txBox="1"/>
          <p:nvPr/>
        </p:nvSpPr>
        <p:spPr>
          <a:xfrm>
            <a:off x="14630400" y="1554480"/>
            <a:ext cx="4478331" cy="1846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1400" b="0" i="0" u="none" strike="noStrike" cap="none" spc="0" normalizeH="0" baseline="0" dirty="0">
                <a:ln>
                  <a:noFill/>
                </a:ln>
                <a:solidFill>
                  <a:srgbClr val="000000"/>
                </a:solidFill>
                <a:effectLst/>
                <a:uFillTx/>
                <a:latin typeface="+mn-lt"/>
                <a:ea typeface="Arial"/>
                <a:cs typeface="Arial"/>
                <a:sym typeface="Arial"/>
              </a:rPr>
              <a:t>NEAT</a:t>
            </a:r>
          </a:p>
        </p:txBody>
      </p:sp>
      <p:sp>
        <p:nvSpPr>
          <p:cNvPr id="2" name="TextBox 1"/>
          <p:cNvSpPr txBox="1"/>
          <p:nvPr/>
        </p:nvSpPr>
        <p:spPr>
          <a:xfrm>
            <a:off x="27779125" y="20761996"/>
            <a:ext cx="401439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3200" dirty="0"/>
              <a:t>Hybrid Front-End</a:t>
            </a:r>
            <a:endParaRPr kumimoji="0" lang="en-US" sz="3200" b="0" i="0" u="none" strike="noStrike" cap="none" spc="0" normalizeH="0" baseline="0" dirty="0">
              <a:ln>
                <a:noFill/>
              </a:ln>
              <a:solidFill>
                <a:srgbClr val="000000"/>
              </a:solidFill>
              <a:effectLst/>
              <a:uFillTx/>
              <a:latin typeface="Arial"/>
              <a:ea typeface="Arial"/>
              <a:cs typeface="Arial"/>
              <a:sym typeface="Arial"/>
            </a:endParaRPr>
          </a:p>
        </p:txBody>
      </p:sp>
      <p:sp>
        <p:nvSpPr>
          <p:cNvPr id="4" name="TextBox 3"/>
          <p:cNvSpPr txBox="1"/>
          <p:nvPr/>
        </p:nvSpPr>
        <p:spPr>
          <a:xfrm>
            <a:off x="27841373" y="23173975"/>
            <a:ext cx="3889898"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Arial"/>
                <a:ea typeface="Arial"/>
                <a:cs typeface="Arial"/>
                <a:sym typeface="Arial"/>
              </a:rPr>
              <a:t>Back-End</a:t>
            </a:r>
            <a:r>
              <a:rPr kumimoji="0" lang="en-US" sz="3200" b="0" i="0" u="none" strike="noStrike" cap="none" spc="0" normalizeH="0" dirty="0">
                <a:ln>
                  <a:noFill/>
                </a:ln>
                <a:solidFill>
                  <a:srgbClr val="000000"/>
                </a:solidFill>
                <a:effectLst/>
                <a:uFillTx/>
                <a:latin typeface="Arial"/>
                <a:ea typeface="Arial"/>
                <a:cs typeface="Arial"/>
                <a:sym typeface="Arial"/>
              </a:rPr>
              <a:t> </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dirty="0">
                <a:ln>
                  <a:noFill/>
                </a:ln>
                <a:solidFill>
                  <a:srgbClr val="000000"/>
                </a:solidFill>
                <a:effectLst/>
                <a:uFillTx/>
                <a:latin typeface="Arial"/>
                <a:ea typeface="Arial"/>
                <a:cs typeface="Arial"/>
                <a:sym typeface="Arial"/>
              </a:rPr>
              <a:t>Server Code</a:t>
            </a:r>
            <a:endParaRPr kumimoji="0" lang="en-US" sz="32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extBox 4"/>
          <p:cNvSpPr txBox="1"/>
          <p:nvPr/>
        </p:nvSpPr>
        <p:spPr>
          <a:xfrm>
            <a:off x="27841373" y="26064622"/>
            <a:ext cx="319060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Arial"/>
                <a:ea typeface="Arial"/>
                <a:cs typeface="Arial"/>
                <a:sym typeface="Arial"/>
              </a:rPr>
              <a:t>Repository</a:t>
            </a:r>
          </a:p>
        </p:txBody>
      </p:sp>
      <p:pic>
        <p:nvPicPr>
          <p:cNvPr id="7" name="Picture 6" descr="IOS : https://itunes.apple.com/app/pixlr-express-plus/id526783584?mt=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85639" y="28097839"/>
            <a:ext cx="3571877" cy="2348509"/>
          </a:xfrm>
          <a:prstGeom prst="rect">
            <a:avLst/>
          </a:prstGeom>
        </p:spPr>
      </p:pic>
      <p:sp>
        <p:nvSpPr>
          <p:cNvPr id="8" name="TextBox 7"/>
          <p:cNvSpPr txBox="1"/>
          <p:nvPr/>
        </p:nvSpPr>
        <p:spPr>
          <a:xfrm>
            <a:off x="27841373" y="28979706"/>
            <a:ext cx="368637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Arial"/>
                <a:ea typeface="Arial"/>
                <a:cs typeface="Arial"/>
                <a:sym typeface="Arial"/>
              </a:rPr>
              <a:t>Operating System</a:t>
            </a: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75718" y="23059694"/>
            <a:ext cx="8742349" cy="4208850"/>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3038" y="24204645"/>
            <a:ext cx="3354695" cy="3029134"/>
          </a:xfrm>
          <a:prstGeom prst="rect">
            <a:avLst/>
          </a:prstGeom>
        </p:spPr>
      </p:pic>
      <p:sp>
        <p:nvSpPr>
          <p:cNvPr id="11" name="TextBox 10"/>
          <p:cNvSpPr txBox="1"/>
          <p:nvPr/>
        </p:nvSpPr>
        <p:spPr>
          <a:xfrm>
            <a:off x="6434545" y="23040719"/>
            <a:ext cx="4223044" cy="550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3200" dirty="0"/>
              <a:t>The system is based on a client server model. The back-end takes care of accessing the database and the front-end takes care of rendering the data supplied by the backend and receiving user input</a:t>
            </a:r>
            <a:endParaRPr kumimoji="0" lang="en-US" sz="3200" b="0" i="0" u="none" strike="noStrike" cap="none" spc="0" normalizeH="0" baseline="0" dirty="0">
              <a:ln>
                <a:noFill/>
              </a:ln>
              <a:solidFill>
                <a:srgbClr val="000000"/>
              </a:solidFill>
              <a:effectLst/>
              <a:uFillTx/>
              <a:latin typeface="Arial"/>
              <a:ea typeface="Arial"/>
              <a:cs typeface="Arial"/>
              <a:sym typeface="Arial"/>
            </a:endParaRP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364862" y="30253996"/>
            <a:ext cx="2367653" cy="4281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613771" y="30253996"/>
            <a:ext cx="2330367" cy="4281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6493958" y="35653876"/>
            <a:ext cx="2317091" cy="4182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p:cNvSpPr txBox="1"/>
          <p:nvPr/>
        </p:nvSpPr>
        <p:spPr>
          <a:xfrm>
            <a:off x="2852589" y="31437047"/>
            <a:ext cx="8030379" cy="9017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mn-lt"/>
              </a:rPr>
              <a:t>Test Case 1 (Sunny Day)</a:t>
            </a:r>
          </a:p>
          <a:p>
            <a:endParaRPr lang="en-US" sz="2000" dirty="0">
              <a:latin typeface="+mn-lt"/>
            </a:endParaRPr>
          </a:p>
          <a:p>
            <a:r>
              <a:rPr lang="en-US" sz="2000" b="1" dirty="0">
                <a:latin typeface="+mn-lt"/>
              </a:rPr>
              <a:t>Purpose</a:t>
            </a:r>
            <a:endParaRPr lang="en-US" sz="2000" dirty="0">
              <a:latin typeface="+mn-lt"/>
            </a:endParaRPr>
          </a:p>
          <a:p>
            <a:pPr fontAlgn="base"/>
            <a:r>
              <a:rPr lang="en-US" sz="2000" dirty="0">
                <a:latin typeface="+mn-lt"/>
              </a:rPr>
              <a:t>Ensure user can type input and have it appear in chat</a:t>
            </a:r>
          </a:p>
          <a:p>
            <a:r>
              <a:rPr lang="en-US" sz="2000" b="1" dirty="0">
                <a:latin typeface="+mn-lt"/>
              </a:rPr>
              <a:t>Precondition</a:t>
            </a:r>
            <a:endParaRPr lang="en-US" sz="2000" dirty="0">
              <a:latin typeface="+mn-lt"/>
            </a:endParaRPr>
          </a:p>
          <a:p>
            <a:pPr fontAlgn="base"/>
            <a:r>
              <a:rPr lang="en-US" sz="2000" dirty="0">
                <a:latin typeface="+mn-lt"/>
              </a:rPr>
              <a:t>User logged in and user in chatroom UI</a:t>
            </a:r>
          </a:p>
          <a:p>
            <a:r>
              <a:rPr lang="en-US" sz="2000" b="1" dirty="0">
                <a:latin typeface="+mn-lt"/>
              </a:rPr>
              <a:t>Input</a:t>
            </a:r>
            <a:endParaRPr lang="en-US" sz="2000" dirty="0">
              <a:latin typeface="+mn-lt"/>
            </a:endParaRPr>
          </a:p>
          <a:p>
            <a:pPr fontAlgn="base"/>
            <a:r>
              <a:rPr lang="en-US" sz="2000" dirty="0">
                <a:latin typeface="+mn-lt"/>
              </a:rPr>
              <a:t>Keyboard presses</a:t>
            </a:r>
          </a:p>
          <a:p>
            <a:r>
              <a:rPr lang="en-US" sz="2000" b="1" dirty="0">
                <a:latin typeface="+mn-lt"/>
              </a:rPr>
              <a:t>Expected Result</a:t>
            </a:r>
            <a:endParaRPr lang="en-US" sz="2000" dirty="0">
              <a:latin typeface="+mn-lt"/>
            </a:endParaRPr>
          </a:p>
          <a:p>
            <a:pPr fontAlgn="base"/>
            <a:r>
              <a:rPr lang="en-US" sz="2000" dirty="0">
                <a:latin typeface="+mn-lt"/>
              </a:rPr>
              <a:t>Keyboard strokes appear on the screen after pressing enter</a:t>
            </a:r>
          </a:p>
          <a:p>
            <a:r>
              <a:rPr lang="en-US" sz="2000" b="1" dirty="0">
                <a:latin typeface="+mn-lt"/>
              </a:rPr>
              <a:t>Actual Result</a:t>
            </a:r>
            <a:endParaRPr lang="en-US" sz="2000" dirty="0">
              <a:latin typeface="+mn-lt"/>
            </a:endParaRPr>
          </a:p>
          <a:p>
            <a:pPr fontAlgn="base"/>
            <a:r>
              <a:rPr lang="en-US" sz="2000" dirty="0">
                <a:latin typeface="+mn-lt"/>
              </a:rPr>
              <a:t>Keyboard strokes appear on the screen after pressing enter</a:t>
            </a:r>
          </a:p>
          <a:p>
            <a:endParaRPr lang="en-US" sz="2000" dirty="0">
              <a:latin typeface="+mn-lt"/>
            </a:endParaRPr>
          </a:p>
          <a:p>
            <a:br>
              <a:rPr lang="en-US" sz="2000" dirty="0">
                <a:latin typeface="+mn-lt"/>
              </a:rPr>
            </a:br>
            <a:endParaRPr lang="en-US" sz="2000" dirty="0">
              <a:latin typeface="+mn-lt"/>
            </a:endParaRPr>
          </a:p>
          <a:p>
            <a:r>
              <a:rPr lang="en-US" sz="2000" b="1" dirty="0">
                <a:latin typeface="+mn-lt"/>
              </a:rPr>
              <a:t>Test Case 2 (Rainy Day)</a:t>
            </a:r>
          </a:p>
          <a:p>
            <a:endParaRPr lang="en-US" sz="2000" dirty="0">
              <a:latin typeface="+mn-lt"/>
            </a:endParaRPr>
          </a:p>
          <a:p>
            <a:r>
              <a:rPr lang="en-US" sz="2000" b="1" dirty="0">
                <a:latin typeface="+mn-lt"/>
              </a:rPr>
              <a:t>Purpose</a:t>
            </a:r>
            <a:endParaRPr lang="en-US" sz="2000" dirty="0">
              <a:latin typeface="+mn-lt"/>
            </a:endParaRPr>
          </a:p>
          <a:p>
            <a:pPr fontAlgn="base"/>
            <a:r>
              <a:rPr lang="en-US" sz="2000" dirty="0">
                <a:latin typeface="+mn-lt"/>
              </a:rPr>
              <a:t>Ensure that if a user presses the chatroom icon while in the chatroom, the chat is not reset</a:t>
            </a:r>
          </a:p>
          <a:p>
            <a:r>
              <a:rPr lang="en-US" sz="2000" b="1" dirty="0">
                <a:latin typeface="+mn-lt"/>
              </a:rPr>
              <a:t>Precondition</a:t>
            </a:r>
            <a:endParaRPr lang="en-US" sz="2000" dirty="0">
              <a:latin typeface="+mn-lt"/>
            </a:endParaRPr>
          </a:p>
          <a:p>
            <a:pPr fontAlgn="base"/>
            <a:r>
              <a:rPr lang="en-US" sz="2000" dirty="0">
                <a:latin typeface="+mn-lt"/>
              </a:rPr>
              <a:t>User logged in and in chatroom</a:t>
            </a:r>
          </a:p>
          <a:p>
            <a:r>
              <a:rPr lang="en-US" sz="2000" b="1" dirty="0">
                <a:latin typeface="+mn-lt"/>
              </a:rPr>
              <a:t>Input</a:t>
            </a:r>
            <a:endParaRPr lang="en-US" sz="2000" dirty="0">
              <a:latin typeface="+mn-lt"/>
            </a:endParaRPr>
          </a:p>
          <a:p>
            <a:pPr fontAlgn="base"/>
            <a:r>
              <a:rPr lang="en-US" sz="2000" dirty="0">
                <a:latin typeface="+mn-lt"/>
              </a:rPr>
              <a:t>Click chatroom icon</a:t>
            </a:r>
          </a:p>
          <a:p>
            <a:r>
              <a:rPr lang="en-US" sz="2000" b="1" dirty="0">
                <a:latin typeface="+mn-lt"/>
              </a:rPr>
              <a:t>Expected Result</a:t>
            </a:r>
            <a:endParaRPr lang="en-US" sz="2000" dirty="0">
              <a:latin typeface="+mn-lt"/>
            </a:endParaRPr>
          </a:p>
          <a:p>
            <a:pPr fontAlgn="base"/>
            <a:r>
              <a:rPr lang="en-US" sz="2000" dirty="0">
                <a:latin typeface="+mn-lt"/>
              </a:rPr>
              <a:t>No change in view</a:t>
            </a:r>
          </a:p>
          <a:p>
            <a:r>
              <a:rPr lang="en-US" sz="2000" b="1" dirty="0">
                <a:latin typeface="+mn-lt"/>
              </a:rPr>
              <a:t>Actual Result</a:t>
            </a:r>
            <a:endParaRPr lang="en-US" sz="2000" dirty="0">
              <a:latin typeface="+mn-lt"/>
            </a:endParaRPr>
          </a:p>
          <a:p>
            <a:pPr fontAlgn="base"/>
            <a:r>
              <a:rPr lang="en-US" sz="2000" dirty="0">
                <a:latin typeface="+mn-lt"/>
              </a:rPr>
              <a:t>No change in view</a:t>
            </a:r>
          </a:p>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mn-lt"/>
              <a:sym typeface="Arial"/>
            </a:endParaRPr>
          </a:p>
        </p:txBody>
      </p:sp>
      <p:pic>
        <p:nvPicPr>
          <p:cNvPr id="6" name="Picture 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41400" y="3935590"/>
            <a:ext cx="3921179" cy="1230012"/>
          </a:xfrm>
          <a:prstGeom prst="rect">
            <a:avLst/>
          </a:prstGeom>
        </p:spPr>
      </p:pic>
      <p:sp>
        <p:nvSpPr>
          <p:cNvPr id="16" name="TextBox 15"/>
          <p:cNvSpPr txBox="1"/>
          <p:nvPr/>
        </p:nvSpPr>
        <p:spPr>
          <a:xfrm>
            <a:off x="15563850" y="17199526"/>
            <a:ext cx="445770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mn-lt"/>
                <a:ea typeface="Arial"/>
                <a:cs typeface="Arial"/>
                <a:sym typeface="Arial"/>
              </a:rPr>
              <a:t>	     Back-</a:t>
            </a:r>
            <a:r>
              <a:rPr lang="en-US" sz="2400" b="1" dirty="0">
                <a:latin typeface="+mn-lt"/>
              </a:rPr>
              <a:t>e</a:t>
            </a:r>
            <a:r>
              <a:rPr kumimoji="0" lang="en-US" sz="2400" b="1" i="0" u="none" strike="noStrike" cap="none" spc="0" normalizeH="0" baseline="0" dirty="0">
                <a:ln>
                  <a:noFill/>
                </a:ln>
                <a:solidFill>
                  <a:srgbClr val="000000"/>
                </a:solidFill>
                <a:effectLst/>
                <a:uFillTx/>
                <a:latin typeface="+mn-lt"/>
                <a:ea typeface="Arial"/>
                <a:cs typeface="Arial"/>
                <a:sym typeface="Arial"/>
              </a:rPr>
              <a:t>nd</a:t>
            </a:r>
          </a:p>
        </p:txBody>
      </p:sp>
      <p:sp>
        <p:nvSpPr>
          <p:cNvPr id="17" name="TextBox 16"/>
          <p:cNvSpPr txBox="1"/>
          <p:nvPr/>
        </p:nvSpPr>
        <p:spPr>
          <a:xfrm>
            <a:off x="16040100" y="22475702"/>
            <a:ext cx="329693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mn-lt"/>
                <a:ea typeface="Arial"/>
                <a:cs typeface="Arial"/>
                <a:sym typeface="Arial"/>
              </a:rPr>
              <a:t>	Front-end</a:t>
            </a:r>
          </a:p>
        </p:txBody>
      </p:sp>
      <p:sp>
        <p:nvSpPr>
          <p:cNvPr id="18" name="TextBox 17"/>
          <p:cNvSpPr txBox="1"/>
          <p:nvPr/>
        </p:nvSpPr>
        <p:spPr>
          <a:xfrm>
            <a:off x="15114656" y="27268544"/>
            <a:ext cx="513294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mn-lt"/>
                <a:ea typeface="Arial"/>
                <a:cs typeface="Arial"/>
                <a:sym typeface="Arial"/>
              </a:rPr>
              <a:t>	Chatroom UI Sequence</a:t>
            </a:r>
          </a:p>
        </p:txBody>
      </p:sp>
    </p:spTree>
  </p:cSld>
  <p:clrMapOvr>
    <a:masterClrMapping/>
  </p:clrMapOvr>
  <p:transition spd="med"/>
</p:sld>
</file>

<file path=ppt/theme/theme1.xml><?xml version="1.0" encoding="utf-8"?>
<a:theme xmlns:a="http://schemas.openxmlformats.org/drawingml/2006/main"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iseño predeterminado">
      <a:majorFont>
        <a:latin typeface="Helvetica Neue"/>
        <a:ea typeface="Helvetica Neue"/>
        <a:cs typeface="Helvetica Neue"/>
      </a:majorFont>
      <a:minorFont>
        <a:latin typeface="Helvetica"/>
        <a:ea typeface="Helvetica"/>
        <a:cs typeface="Helvetica"/>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iseño predeterminado">
      <a:majorFont>
        <a:latin typeface="Helvetica Neue"/>
        <a:ea typeface="Helvetica Neue"/>
        <a:cs typeface="Helvetica Neue"/>
      </a:majorFont>
      <a:minorFont>
        <a:latin typeface="Helvetica"/>
        <a:ea typeface="Helvetica"/>
        <a:cs typeface="Helvetica"/>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5534</TotalTime>
  <Words>409</Words>
  <Application>Microsoft Office PowerPoint</Application>
  <PresentationFormat>Custom</PresentationFormat>
  <Paragraphs>119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Bradley Hand ITC TT-Bold</vt:lpstr>
      <vt:lpstr>Helvetica</vt:lpstr>
      <vt:lpstr>Helvetica Neue</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Pierre Jimenez</cp:lastModifiedBy>
  <cp:revision>25</cp:revision>
  <dcterms:modified xsi:type="dcterms:W3CDTF">2016-11-27T23:28:36Z</dcterms:modified>
</cp:coreProperties>
</file>