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  <a:srgbClr val="0095F5"/>
    <a:srgbClr val="72B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52" autoAdjust="0"/>
    <p:restoredTop sz="94660"/>
  </p:normalViewPr>
  <p:slideViewPr>
    <p:cSldViewPr snapToGrid="0">
      <p:cViewPr>
        <p:scale>
          <a:sx n="33" d="100"/>
          <a:sy n="33" d="100"/>
        </p:scale>
        <p:origin x="1842" y="-3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2143125" y="685800"/>
            <a:ext cx="257174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323864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 dirty="0"/>
          </a:p>
        </p:txBody>
      </p:sp>
      <p:sp>
        <p:nvSpPr>
          <p:cNvPr id="87" name="Shape 87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8749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2469358" y="13635320"/>
            <a:ext cx="27979685" cy="94084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4937523" y="24872579"/>
            <a:ext cx="23043355" cy="11214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 rot="5400000">
            <a:off x="8844488" y="16778673"/>
            <a:ext cx="37450057" cy="74068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 rot="5400000">
            <a:off x="-6026415" y="9428945"/>
            <a:ext cx="37450057" cy="221063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 rot="5400000">
            <a:off x="1978025" y="9910762"/>
            <a:ext cx="28963937" cy="296275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451998" y="30724287"/>
            <a:ext cx="19751276" cy="36262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pic" idx="2"/>
          </p:nvPr>
        </p:nvSpPr>
        <p:spPr>
          <a:xfrm>
            <a:off x="6451998" y="3922057"/>
            <a:ext cx="19751276" cy="26333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451998" y="34350512"/>
            <a:ext cx="19751276" cy="51524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645443" y="1748116"/>
            <a:ext cx="10829926" cy="7436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2870656" y="1748116"/>
            <a:ext cx="18402298" cy="37459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001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992187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771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1756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1645443" y="9184339"/>
            <a:ext cx="10829926" cy="3002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645442" y="9825317"/>
            <a:ext cx="14544675" cy="4094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1645442" y="13919948"/>
            <a:ext cx="14544675" cy="25287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301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937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477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6836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6722328" y="9825317"/>
            <a:ext cx="14550627" cy="4094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4"/>
          </p:nvPr>
        </p:nvSpPr>
        <p:spPr>
          <a:xfrm>
            <a:off x="16722328" y="13919948"/>
            <a:ext cx="14550627" cy="25287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301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937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477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6836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645443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50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429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22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429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16516351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50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429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22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429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600325" y="28205209"/>
            <a:ext cx="27980878" cy="87159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600325" y="18604006"/>
            <a:ext cx="27980878" cy="960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emf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microsoft.com/office/2007/relationships/hdphoto" Target="../media/hdphoto1.wdp"/><Relationship Id="rId14" Type="http://schemas.openxmlformats.org/officeDocument/2006/relationships/image" Target="../media/image11.png"/><Relationship Id="rId2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914400" y="42062400"/>
            <a:ext cx="31089600" cy="1371598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10237050" y="2847454"/>
            <a:ext cx="12444300" cy="1077900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72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Senior Project, </a:t>
            </a:r>
            <a:r>
              <a:rPr lang="en-US" sz="7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2016</a:t>
            </a:r>
            <a:r>
              <a:rPr lang="en-US" sz="7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7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Fall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6560400" y="3671344"/>
            <a:ext cx="19797600" cy="2452800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6000" b="1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NEAT v. 1.0</a:t>
            </a:r>
            <a:endParaRPr lang="en-US" sz="60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Student: </a:t>
            </a:r>
            <a:r>
              <a:rPr lang="en-US" sz="35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Fernando Campo, </a:t>
            </a:r>
            <a:r>
              <a:rPr lang="en-US" sz="35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Florida International University</a:t>
            </a:r>
          </a:p>
          <a:p>
            <a:pPr lvl="0" algn="ctr">
              <a:buClr>
                <a:srgbClr val="3333CC"/>
              </a:buClr>
              <a:buSzPct val="25000"/>
            </a:pPr>
            <a:r>
              <a:rPr lang="en-US" sz="35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Mentor:</a:t>
            </a:r>
            <a:r>
              <a:rPr lang="en-US" sz="3500" b="1" i="1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u="none" strike="noStrike" cap="none" dirty="0" err="1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Moshen</a:t>
            </a:r>
            <a:r>
              <a:rPr lang="en-US" sz="3500" b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Taheri</a:t>
            </a:r>
            <a:r>
              <a:rPr lang="en-US" sz="35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3500" b="0" i="1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dirty="0" err="1">
                <a:solidFill>
                  <a:schemeClr val="tx1"/>
                </a:solidFill>
              </a:rPr>
              <a:t>Ranjeet</a:t>
            </a:r>
            <a:r>
              <a:rPr lang="en-US" sz="3500" dirty="0">
                <a:solidFill>
                  <a:schemeClr val="tx1"/>
                </a:solidFill>
              </a:rPr>
              <a:t> </a:t>
            </a:r>
            <a:r>
              <a:rPr lang="en-US" sz="3500" dirty="0" err="1" smtClean="0">
                <a:solidFill>
                  <a:schemeClr val="tx1"/>
                </a:solidFill>
              </a:rPr>
              <a:t>Deshmukh</a:t>
            </a:r>
            <a:r>
              <a:rPr lang="en-US" sz="3500" dirty="0">
                <a:solidFill>
                  <a:schemeClr val="tx1"/>
                </a:solidFill>
              </a:rPr>
              <a:t>, </a:t>
            </a:r>
            <a:r>
              <a:rPr lang="en-US" sz="3500" dirty="0" err="1">
                <a:solidFill>
                  <a:schemeClr val="tx1"/>
                </a:solidFill>
              </a:rPr>
              <a:t>Vladan</a:t>
            </a:r>
            <a:r>
              <a:rPr lang="en-US" sz="3500" dirty="0">
                <a:solidFill>
                  <a:schemeClr val="tx1"/>
                </a:solidFill>
              </a:rPr>
              <a:t> </a:t>
            </a:r>
            <a:r>
              <a:rPr lang="en-US" sz="3500" dirty="0" err="1" smtClean="0">
                <a:solidFill>
                  <a:schemeClr val="tx1"/>
                </a:solidFill>
              </a:rPr>
              <a:t>Lavolic</a:t>
            </a:r>
            <a:r>
              <a:rPr lang="en-US" sz="3500" dirty="0" smtClean="0">
                <a:solidFill>
                  <a:schemeClr val="tx1"/>
                </a:solidFill>
              </a:rPr>
              <a:t> </a:t>
            </a:r>
            <a:endParaRPr lang="en-US" sz="35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Instructor:</a:t>
            </a:r>
            <a:r>
              <a:rPr lang="en-US" sz="3500" b="1" i="1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Masoud</a:t>
            </a:r>
            <a:r>
              <a:rPr lang="en-US" sz="35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Sadjadi</a:t>
            </a:r>
            <a:r>
              <a:rPr lang="en-US" sz="35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, Florida International University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1219200" y="42335450"/>
            <a:ext cx="30632400" cy="1066800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493712" lvl="0" indent="-493712" algn="ctr">
              <a:buClr>
                <a:schemeClr val="dk1"/>
              </a:buClr>
              <a:buSzPct val="25000"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material presented in this poster is based upon the work supported by </a:t>
            </a:r>
            <a:r>
              <a:rPr lang="en-US" sz="3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Fernando Campo. I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 thankful to the help that I received from my group members, </a:t>
            </a:r>
            <a:r>
              <a:rPr lang="en-US" sz="3000" dirty="0">
                <a:solidFill>
                  <a:schemeClr val="dk1"/>
                </a:solidFill>
              </a:rPr>
              <a:t>Giselle Pacheco, Gabriel Fernandez, </a:t>
            </a:r>
            <a:r>
              <a:rPr lang="en-US" sz="3000" dirty="0" err="1">
                <a:solidFill>
                  <a:schemeClr val="dk1"/>
                </a:solidFill>
              </a:rPr>
              <a:t>Pachev</a:t>
            </a:r>
            <a:r>
              <a:rPr lang="en-US" sz="3000" dirty="0">
                <a:solidFill>
                  <a:schemeClr val="dk1"/>
                </a:solidFill>
              </a:rPr>
              <a:t> Joseph, Nelson Cruz, </a:t>
            </a:r>
            <a:r>
              <a:rPr lang="en-US" sz="3000" dirty="0" smtClean="0">
                <a:solidFill>
                  <a:schemeClr val="dk1"/>
                </a:solidFill>
              </a:rPr>
              <a:t>and </a:t>
            </a:r>
            <a:r>
              <a:rPr lang="en-US" sz="3000" dirty="0">
                <a:solidFill>
                  <a:schemeClr val="dk1"/>
                </a:solidFill>
              </a:rPr>
              <a:t>Pierre </a:t>
            </a:r>
            <a:r>
              <a:rPr lang="en-US" sz="3000" dirty="0" smtClean="0">
                <a:solidFill>
                  <a:schemeClr val="dk1"/>
                </a:solidFill>
              </a:rPr>
              <a:t>Jimenez</a:t>
            </a:r>
            <a:r>
              <a:rPr lang="en-US" sz="3000" dirty="0">
                <a:solidFill>
                  <a:schemeClr val="dk1"/>
                </a:solidFill>
              </a:rPr>
              <a:t>, as well as the support received from Mohsen Taheri, </a:t>
            </a:r>
            <a:r>
              <a:rPr lang="en-US" sz="3000" dirty="0" err="1">
                <a:solidFill>
                  <a:schemeClr val="dk1"/>
                </a:solidFill>
              </a:rPr>
              <a:t>Vladan</a:t>
            </a:r>
            <a:r>
              <a:rPr lang="en-US" sz="3000" dirty="0">
                <a:solidFill>
                  <a:schemeClr val="dk1"/>
                </a:solidFill>
              </a:rPr>
              <a:t> </a:t>
            </a:r>
            <a:r>
              <a:rPr lang="en-US" sz="3000" dirty="0" err="1">
                <a:solidFill>
                  <a:schemeClr val="dk1"/>
                </a:solidFill>
              </a:rPr>
              <a:t>Lalovic</a:t>
            </a:r>
            <a:r>
              <a:rPr lang="en-US" sz="3000" dirty="0">
                <a:solidFill>
                  <a:schemeClr val="dk1"/>
                </a:solidFill>
              </a:rPr>
              <a:t> and </a:t>
            </a:r>
            <a:r>
              <a:rPr lang="en-US" sz="3000" dirty="0" err="1">
                <a:solidFill>
                  <a:schemeClr val="dk1"/>
                </a:solidFill>
              </a:rPr>
              <a:t>Ranjeet</a:t>
            </a:r>
            <a:r>
              <a:rPr lang="en-US" sz="3000" dirty="0">
                <a:solidFill>
                  <a:schemeClr val="dk1"/>
                </a:solidFill>
              </a:rPr>
              <a:t> </a:t>
            </a:r>
            <a:r>
              <a:rPr lang="en-US" sz="3000" dirty="0" err="1">
                <a:solidFill>
                  <a:schemeClr val="dk1"/>
                </a:solidFill>
              </a:rPr>
              <a:t>Deshmukh</a:t>
            </a:r>
            <a:r>
              <a:rPr lang="en-US" sz="3000" dirty="0">
                <a:solidFill>
                  <a:schemeClr val="dk1"/>
                </a:solidFill>
              </a:rPr>
              <a:t>.</a:t>
            </a:r>
            <a:endParaRPr lang="en-US" sz="3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990600" y="6762750"/>
            <a:ext cx="31089600" cy="34222928"/>
          </a:xfrm>
          <a:prstGeom prst="rect">
            <a:avLst/>
          </a:prstGeom>
          <a:noFill/>
          <a:ln w="63500" cap="flat" cmpd="sng">
            <a:solidFill>
              <a:schemeClr val="accent3">
                <a:lumMod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1512914" y="7220302"/>
            <a:ext cx="9015973" cy="4828013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 cap="flat" cmpd="sng">
            <a:noFill/>
            <a:prstDash val="solid"/>
            <a:miter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 smtClean="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Problem</a:t>
            </a:r>
          </a:p>
          <a:p>
            <a:pPr lvl="0" algn="ctr">
              <a:buClr>
                <a:srgbClr val="336699"/>
              </a:buClr>
              <a:buSzPct val="100000"/>
            </a:pPr>
            <a:r>
              <a:rPr lang="en-US" sz="3600" dirty="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we teach children a mindset for breaking down complexity in the classroom? Neat study will empower students to own and re-create their learning experience making it more fun, meaningful and engaging using Agile and Lean principles.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</a:pPr>
            <a:endParaRPr lang="en-US" sz="4100" b="0" i="0" u="none" strike="noStrike" cap="none" dirty="0">
              <a:solidFill>
                <a:srgbClr val="336699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801600" y="745961"/>
            <a:ext cx="7467600" cy="1219200"/>
            <a:chOff x="13182600" y="381000"/>
            <a:chExt cx="7467600" cy="1219200"/>
          </a:xfrm>
        </p:grpSpPr>
        <p:sp>
          <p:nvSpPr>
            <p:cNvPr id="96" name="Shape 96"/>
            <p:cNvSpPr txBox="1"/>
            <p:nvPr/>
          </p:nvSpPr>
          <p:spPr>
            <a:xfrm>
              <a:off x="15925800" y="446087"/>
              <a:ext cx="4724400" cy="1077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ct val="25000"/>
                <a:buFont typeface="Arial"/>
                <a:buNone/>
              </a:pPr>
              <a:r>
                <a:rPr lang="en-US" sz="3200" b="1" i="0" u="none" strike="noStrike" cap="none" dirty="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School of Computing &amp; Information Sciences</a:t>
              </a:r>
            </a:p>
          </p:txBody>
        </p:sp>
        <p:pic>
          <p:nvPicPr>
            <p:cNvPr id="97" name="Shape 9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3182600" y="381000"/>
              <a:ext cx="2630400" cy="1219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8" name="Shape 98"/>
          <p:cNvSpPr txBox="1"/>
          <p:nvPr/>
        </p:nvSpPr>
        <p:spPr>
          <a:xfrm>
            <a:off x="11325196" y="7220302"/>
            <a:ext cx="11852397" cy="38833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 cap="flat" cmpd="sng">
            <a:noFill/>
            <a:prstDash val="solid"/>
            <a:miter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 smtClean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Current System</a:t>
            </a:r>
          </a:p>
          <a:p>
            <a:pPr lvl="0" algn="ctr">
              <a:buClr>
                <a:srgbClr val="336699"/>
              </a:buClr>
            </a:pPr>
            <a:r>
              <a:rPr lang="en-US" sz="3600" dirty="0">
                <a:solidFill>
                  <a:srgbClr val="336699"/>
                </a:solidFill>
              </a:rPr>
              <a:t>The system is ready to be used for a </a:t>
            </a:r>
            <a:r>
              <a:rPr lang="en-US" sz="3600" dirty="0" smtClean="0">
                <a:solidFill>
                  <a:srgbClr val="336699"/>
                </a:solidFill>
              </a:rPr>
              <a:t>NEAT student</a:t>
            </a:r>
            <a:r>
              <a:rPr lang="en-US" sz="3600" dirty="0">
                <a:solidFill>
                  <a:srgbClr val="336699"/>
                </a:solidFill>
              </a:rPr>
              <a:t>. A student can setup their classes, assignments and tasks. The system </a:t>
            </a:r>
            <a:r>
              <a:rPr lang="en-US" sz="3600" dirty="0" smtClean="0">
                <a:solidFill>
                  <a:srgbClr val="336699"/>
                </a:solidFill>
              </a:rPr>
              <a:t>also works for NEAT classes which </a:t>
            </a:r>
            <a:r>
              <a:rPr lang="en-US" sz="3600" dirty="0">
                <a:solidFill>
                  <a:srgbClr val="336699"/>
                </a:solidFill>
              </a:rPr>
              <a:t>will have teacher-driven assignments and out-of-class help</a:t>
            </a:r>
            <a:r>
              <a:rPr lang="en-US" sz="3600" dirty="0" smtClean="0">
                <a:solidFill>
                  <a:srgbClr val="336699"/>
                </a:solidFill>
              </a:rPr>
              <a:t>.</a:t>
            </a:r>
            <a:endParaRPr lang="en-US" sz="3600" dirty="0">
              <a:solidFill>
                <a:srgbClr val="336699"/>
              </a:solidFill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23809890" y="7301998"/>
            <a:ext cx="7707086" cy="12570234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 cap="flat" cmpd="sng">
            <a:noFill/>
            <a:prstDash val="solid"/>
            <a:miter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</a:p>
          <a:p>
            <a:pPr lvl="0" algn="ctr">
              <a:buClr>
                <a:srgbClr val="336699"/>
              </a:buClr>
              <a:buSzPct val="25000"/>
            </a:pPr>
            <a:r>
              <a:rPr lang="en-US" sz="3600" dirty="0">
                <a:solidFill>
                  <a:srgbClr val="336699"/>
                </a:solidFill>
              </a:rPr>
              <a:t>Provided Functionality to </a:t>
            </a:r>
            <a:r>
              <a:rPr lang="en-US" sz="3600" dirty="0" smtClean="0">
                <a:solidFill>
                  <a:srgbClr val="336699"/>
                </a:solidFill>
              </a:rPr>
              <a:t>Users</a:t>
            </a:r>
            <a:r>
              <a:rPr lang="en-US" sz="3600" dirty="0" smtClean="0">
                <a:solidFill>
                  <a:srgbClr val="336699"/>
                </a:solidFill>
              </a:rPr>
              <a:t>:</a:t>
            </a:r>
          </a:p>
          <a:p>
            <a:pPr marL="571500" indent="-571500" algn="ctr">
              <a:buClr>
                <a:srgbClr val="336699"/>
              </a:buClr>
              <a:buSzPct val="250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336699"/>
                </a:solidFill>
              </a:rPr>
              <a:t>Create Class and Join NEAT </a:t>
            </a:r>
            <a:r>
              <a:rPr lang="en-US" sz="3600" dirty="0" smtClean="0">
                <a:solidFill>
                  <a:srgbClr val="336699"/>
                </a:solidFill>
              </a:rPr>
              <a:t>classes</a:t>
            </a:r>
            <a:endParaRPr lang="en-US" sz="3600" dirty="0" smtClean="0">
              <a:solidFill>
                <a:srgbClr val="336699"/>
              </a:solidFill>
            </a:endParaRPr>
          </a:p>
          <a:p>
            <a:pPr marL="571500" lvl="0" indent="-571500" algn="ctr">
              <a:buClr>
                <a:srgbClr val="336699"/>
              </a:buClr>
              <a:buSzPct val="250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336699"/>
                </a:solidFill>
              </a:rPr>
              <a:t>Create Assignments</a:t>
            </a:r>
          </a:p>
          <a:p>
            <a:pPr marL="571500" lvl="0" indent="-571500" algn="ctr">
              <a:buClr>
                <a:srgbClr val="336699"/>
              </a:buClr>
              <a:buSzPct val="250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336699"/>
                </a:solidFill>
              </a:rPr>
              <a:t>View </a:t>
            </a:r>
            <a:r>
              <a:rPr lang="en-US" sz="3600" dirty="0" smtClean="0">
                <a:solidFill>
                  <a:srgbClr val="336699"/>
                </a:solidFill>
              </a:rPr>
              <a:t>Assignments</a:t>
            </a:r>
            <a:endParaRPr lang="en-US" sz="3600" dirty="0" smtClean="0">
              <a:solidFill>
                <a:srgbClr val="336699"/>
              </a:solidFill>
            </a:endParaRPr>
          </a:p>
          <a:p>
            <a:pPr marL="571500" lvl="0" indent="-571500" algn="ctr">
              <a:buClr>
                <a:srgbClr val="336699"/>
              </a:buClr>
              <a:buSzPct val="25000"/>
              <a:buFont typeface="Arial" panose="020B0604020202020204" pitchFamily="34" charset="0"/>
              <a:buChar char="•"/>
            </a:pPr>
            <a:r>
              <a:rPr lang="en-US" sz="3600" i="0" u="none" strike="noStrike" cap="none" dirty="0" smtClean="0">
                <a:solidFill>
                  <a:srgbClr val="336699"/>
                </a:solidFill>
                <a:sym typeface="Arial"/>
              </a:rPr>
              <a:t>Create Tasks</a:t>
            </a:r>
            <a:endParaRPr lang="en-US" sz="3600" i="0" u="none" strike="noStrike" cap="none" dirty="0" smtClean="0">
              <a:solidFill>
                <a:srgbClr val="336699"/>
              </a:solidFill>
              <a:sym typeface="Arial"/>
            </a:endParaRPr>
          </a:p>
          <a:p>
            <a:pPr marL="571500" lvl="0" indent="-571500" algn="ctr">
              <a:buClr>
                <a:srgbClr val="336699"/>
              </a:buClr>
              <a:buSzPct val="25000"/>
              <a:buFont typeface="Arial" panose="020B0604020202020204" pitchFamily="34" charset="0"/>
              <a:buChar char="•"/>
            </a:pPr>
            <a:r>
              <a:rPr lang="en-US" sz="3600" i="0" u="none" strike="noStrike" cap="none" dirty="0" smtClean="0">
                <a:solidFill>
                  <a:srgbClr val="336699"/>
                </a:solidFill>
                <a:sym typeface="Arial"/>
              </a:rPr>
              <a:t>Mark </a:t>
            </a:r>
            <a:r>
              <a:rPr lang="en-US" sz="3600" i="0" u="none" strike="noStrike" cap="none" dirty="0" smtClean="0">
                <a:solidFill>
                  <a:srgbClr val="336699"/>
                </a:solidFill>
                <a:sym typeface="Arial"/>
              </a:rPr>
              <a:t>Task Done</a:t>
            </a:r>
          </a:p>
          <a:p>
            <a:pPr marL="571500" lvl="0" indent="-571500" algn="ctr">
              <a:buClr>
                <a:srgbClr val="336699"/>
              </a:buClr>
              <a:buSzPct val="25000"/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336699"/>
                </a:solidFill>
              </a:rPr>
              <a:t>Show </a:t>
            </a:r>
            <a:r>
              <a:rPr lang="en-US" sz="3600" dirty="0" smtClean="0">
                <a:solidFill>
                  <a:srgbClr val="336699"/>
                </a:solidFill>
              </a:rPr>
              <a:t>Progress</a:t>
            </a:r>
          </a:p>
          <a:p>
            <a:pPr lvl="0" algn="ctr">
              <a:buClr>
                <a:srgbClr val="336699"/>
              </a:buClr>
              <a:buSzPct val="25000"/>
            </a:pPr>
            <a:endParaRPr lang="en-US" sz="3600" dirty="0">
              <a:solidFill>
                <a:srgbClr val="336699"/>
              </a:solidFill>
            </a:endParaRPr>
          </a:p>
          <a:p>
            <a:pPr lvl="0" algn="ctr">
              <a:buClr>
                <a:srgbClr val="336699"/>
              </a:buClr>
              <a:buSzPct val="25000"/>
            </a:pPr>
            <a:r>
              <a:rPr lang="en-US" sz="4100" b="1" dirty="0" smtClean="0">
                <a:solidFill>
                  <a:srgbClr val="336699"/>
                </a:solidFill>
              </a:rPr>
              <a:t>Contributions</a:t>
            </a:r>
          </a:p>
          <a:p>
            <a:pPr marL="571500" lvl="0" indent="-571500" algn="ctr">
              <a:buClr>
                <a:srgbClr val="336699"/>
              </a:buClr>
              <a:buSzPct val="25000"/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336699"/>
                </a:solidFill>
              </a:rPr>
              <a:t>Overall </a:t>
            </a:r>
            <a:r>
              <a:rPr lang="en-US" sz="3600" dirty="0">
                <a:solidFill>
                  <a:srgbClr val="336699"/>
                </a:solidFill>
              </a:rPr>
              <a:t>system architecture design and technology </a:t>
            </a:r>
            <a:r>
              <a:rPr lang="en-US" sz="3600" dirty="0" smtClean="0">
                <a:solidFill>
                  <a:srgbClr val="336699"/>
                </a:solidFill>
              </a:rPr>
              <a:t>selection. </a:t>
            </a:r>
          </a:p>
          <a:p>
            <a:pPr marL="571500" lvl="0" indent="-571500" algn="ctr">
              <a:buClr>
                <a:srgbClr val="336699"/>
              </a:buClr>
              <a:buSzPct val="25000"/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336699"/>
                </a:solidFill>
              </a:rPr>
              <a:t>Selection of React Native was crucial for native mobile app for iOS and Android. </a:t>
            </a:r>
          </a:p>
          <a:p>
            <a:pPr marL="571500" lvl="0" indent="-571500" algn="ctr">
              <a:buClr>
                <a:srgbClr val="336699"/>
              </a:buClr>
              <a:buSzPct val="25000"/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336699"/>
                </a:solidFill>
              </a:rPr>
              <a:t>Utilizing stateless functional component to ease testing and leverage proper best practices for React Native.</a:t>
            </a:r>
          </a:p>
          <a:p>
            <a:pPr marL="571500" lvl="0" indent="-571500" algn="ctr">
              <a:buClr>
                <a:srgbClr val="336699"/>
              </a:buClr>
              <a:buSzPct val="25000"/>
              <a:buFont typeface="Arial" panose="020B0604020202020204" pitchFamily="34" charset="0"/>
              <a:buChar char="•"/>
            </a:pPr>
            <a:r>
              <a:rPr lang="en-US" sz="3600" i="0" u="none" strike="noStrike" cap="none" dirty="0" smtClean="0">
                <a:solidFill>
                  <a:srgbClr val="336699"/>
                </a:solidFill>
                <a:sym typeface="Arial"/>
              </a:rPr>
              <a:t>Separation of presentational and functional components.</a:t>
            </a:r>
            <a:endParaRPr sz="3600" i="0" u="none" strike="noStrike" cap="none" dirty="0">
              <a:solidFill>
                <a:srgbClr val="336699"/>
              </a:solidFill>
              <a:sym typeface="Arial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11325196" y="11565226"/>
            <a:ext cx="11852397" cy="13037574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 cap="flat" cmpd="sng">
            <a:noFill/>
            <a:prstDash val="solid"/>
            <a:miter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Object Design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1512914" y="28357851"/>
            <a:ext cx="9076737" cy="11728264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 cap="flat" cmpd="sng">
            <a:noFill/>
            <a:prstDash val="solid"/>
            <a:miter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 smtClean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Verification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1" dirty="0">
              <a:solidFill>
                <a:srgbClr val="336699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3600" i="0" u="none" strike="noStrike" cap="none" dirty="0" smtClean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Verification and validation of some of the inputs are done on the mobile app, which cause errors to appear as red text. For example, during Login and Registration.</a:t>
            </a:r>
            <a:endParaRPr lang="en-US" sz="360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11325198" y="25146770"/>
            <a:ext cx="11852396" cy="1493934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 cap="flat" cmpd="sng">
            <a:noFill/>
            <a:prstDash val="solid"/>
            <a:miter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 smtClean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Screenshots</a:t>
            </a:r>
            <a:endParaRPr lang="en-US"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23809890" y="33089001"/>
            <a:ext cx="7707086" cy="6997113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 cap="flat" cmpd="sng">
            <a:noFill/>
            <a:prstDash val="solid"/>
            <a:miter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 smtClean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1" i="0" u="none" strike="noStrike" cap="none" dirty="0" smtClean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ctr">
              <a:buClr>
                <a:srgbClr val="336699"/>
              </a:buClr>
              <a:buSzPct val="25000"/>
            </a:pPr>
            <a:r>
              <a:rPr lang="en-US" sz="3600" dirty="0">
                <a:solidFill>
                  <a:srgbClr val="336699"/>
                </a:solidFill>
              </a:rPr>
              <a:t>Neat Study puts a new spin on Task Management, allowing you to complete task while staying on track in the long term. Neat </a:t>
            </a:r>
            <a:r>
              <a:rPr lang="en-US" sz="3600" dirty="0" smtClean="0">
                <a:solidFill>
                  <a:srgbClr val="336699"/>
                </a:solidFill>
              </a:rPr>
              <a:t>gives </a:t>
            </a:r>
            <a:r>
              <a:rPr lang="en-US" sz="3600" dirty="0">
                <a:solidFill>
                  <a:srgbClr val="336699"/>
                </a:solidFill>
              </a:rPr>
              <a:t>the user the flexibility to break down assignments and Collect performance in electronic portfolio to find the most efficient way to study based on your data.</a:t>
            </a:r>
            <a:endParaRPr lang="en-US" sz="3600" i="0" u="none" strike="noStrike" cap="none" dirty="0">
              <a:solidFill>
                <a:srgbClr val="336699"/>
              </a:solidFill>
              <a:sym typeface="Arial"/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1552690" y="12636048"/>
            <a:ext cx="9015973" cy="6411274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 cap="flat" cmpd="sng">
            <a:noFill/>
            <a:prstDash val="solid"/>
            <a:miter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 smtClean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</a:p>
          <a:p>
            <a:pPr algn="ctr">
              <a:buClr>
                <a:srgbClr val="336699"/>
              </a:buClr>
              <a:buSzPct val="25000"/>
            </a:pPr>
            <a:r>
              <a:rPr lang="en-US" sz="3600" dirty="0" smtClean="0">
                <a:solidFill>
                  <a:srgbClr val="336699"/>
                </a:solidFill>
              </a:rPr>
              <a:t>Our solution provides </a:t>
            </a:r>
            <a:r>
              <a:rPr lang="en-US" sz="3600" dirty="0" smtClean="0">
                <a:solidFill>
                  <a:srgbClr val="336699"/>
                </a:solidFill>
              </a:rPr>
              <a:t>students with a framework that helps break down complex projects into smaller, manageable tasks for better classroom engagement and higher learning outcomes. </a:t>
            </a:r>
            <a:endParaRPr sz="3600" b="0" i="0" u="none" strike="noStrike" cap="none" dirty="0">
              <a:solidFill>
                <a:srgbClr val="336699"/>
              </a:solidFill>
              <a:sym typeface="Arial"/>
            </a:endParaRPr>
          </a:p>
          <a:p>
            <a:pPr lvl="0" algn="ctr">
              <a:buClr>
                <a:srgbClr val="336699"/>
              </a:buClr>
            </a:pPr>
            <a:r>
              <a:rPr lang="en-US" sz="3600" dirty="0">
                <a:solidFill>
                  <a:srgbClr val="336699"/>
                </a:solidFill>
              </a:rPr>
              <a:t>With our smart algorithm, assignments are given statuses based various metrics and notifies the user on their likelihood of due date </a:t>
            </a:r>
            <a:r>
              <a:rPr lang="en-US" sz="3600" dirty="0" smtClean="0">
                <a:solidFill>
                  <a:srgbClr val="336699"/>
                </a:solidFill>
              </a:rPr>
              <a:t>completion.</a:t>
            </a:r>
            <a:endParaRPr sz="3600" b="0" i="0" u="none" strike="noStrike" cap="none" dirty="0">
              <a:solidFill>
                <a:srgbClr val="336699"/>
              </a:solidFill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362734"/>
            <a:ext cx="9466334" cy="29694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5173" y="228763"/>
            <a:ext cx="5836168" cy="5995626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531703" y="19549773"/>
            <a:ext cx="9057948" cy="8257908"/>
            <a:chOff x="2208014" y="17961500"/>
            <a:chExt cx="9057948" cy="8257908"/>
          </a:xfrm>
        </p:grpSpPr>
        <p:sp>
          <p:nvSpPr>
            <p:cNvPr id="100" name="Shape 100"/>
            <p:cNvSpPr txBox="1"/>
            <p:nvPr/>
          </p:nvSpPr>
          <p:spPr>
            <a:xfrm>
              <a:off x="2208014" y="17961500"/>
              <a:ext cx="9057948" cy="8257908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12700" cap="flat" cmpd="sng">
              <a:noFill/>
              <a:prstDash val="solid"/>
              <a:miter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8650" tIns="49325" rIns="98650" bIns="493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6699"/>
                </a:buClr>
                <a:buSzPct val="25000"/>
                <a:buFont typeface="Arial"/>
                <a:buNone/>
              </a:pPr>
              <a:r>
                <a:rPr lang="en-US" sz="4100" b="1" i="0" u="none" strike="noStrike" cap="none" dirty="0">
                  <a:solidFill>
                    <a:srgbClr val="336699"/>
                  </a:solidFill>
                  <a:latin typeface="Arial"/>
                  <a:ea typeface="Arial"/>
                  <a:cs typeface="Arial"/>
                  <a:sym typeface="Arial"/>
                </a:rPr>
                <a:t>System </a:t>
              </a:r>
              <a:r>
                <a:rPr lang="en-US" sz="4100" b="1" i="0" u="none" strike="noStrike" cap="none" dirty="0" smtClean="0">
                  <a:solidFill>
                    <a:srgbClr val="336699"/>
                  </a:solidFill>
                  <a:latin typeface="Arial"/>
                  <a:ea typeface="Arial"/>
                  <a:cs typeface="Arial"/>
                  <a:sym typeface="Arial"/>
                </a:rPr>
                <a:t>Design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6699"/>
                </a:buClr>
                <a:buSzPct val="25000"/>
                <a:buFont typeface="Arial"/>
                <a:buNone/>
              </a:pPr>
              <a:endPara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TextBox 10"/>
            <p:cNvSpPr txBox="1"/>
            <p:nvPr/>
          </p:nvSpPr>
          <p:spPr>
            <a:xfrm>
              <a:off x="3021600" y="22408559"/>
              <a:ext cx="7619849" cy="3416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1pPr>
              <a:lvl2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2pPr>
              <a:lvl3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3pPr>
              <a:lvl4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4pPr>
              <a:lvl5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5pPr>
              <a:lvl6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6pPr>
              <a:lvl7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7pPr>
              <a:lvl8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8pPr>
              <a:lvl9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600" dirty="0">
                  <a:solidFill>
                    <a:srgbClr val="336699"/>
                  </a:solidFill>
                </a:rPr>
                <a:t>The system is based on a client server model. The back-end takes care of accessing the database and the front-end takes care of rendering the data supplied by the backend and receiving user </a:t>
              </a:r>
              <a:r>
                <a:rPr lang="en-US" sz="3600" dirty="0" smtClean="0">
                  <a:solidFill>
                    <a:srgbClr val="336699"/>
                  </a:solidFill>
                </a:rPr>
                <a:t>input.</a:t>
              </a:r>
              <a:endParaRPr lang="en-US" sz="3600" dirty="0">
                <a:solidFill>
                  <a:srgbClr val="336699"/>
                </a:solidFill>
              </a:endParaRP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443" b="-5986"/>
            <a:stretch/>
          </p:blipFill>
          <p:spPr>
            <a:xfrm>
              <a:off x="2840799" y="18495148"/>
              <a:ext cx="7981452" cy="3922902"/>
            </a:xfrm>
            <a:prstGeom prst="rect">
              <a:avLst/>
            </a:prstGeom>
          </p:spPr>
        </p:pic>
      </p:grpSp>
      <p:grpSp>
        <p:nvGrpSpPr>
          <p:cNvPr id="46" name="Group 45"/>
          <p:cNvGrpSpPr/>
          <p:nvPr/>
        </p:nvGrpSpPr>
        <p:grpSpPr>
          <a:xfrm>
            <a:off x="23722423" y="20588013"/>
            <a:ext cx="7707086" cy="11947547"/>
            <a:chOff x="23809890" y="13244724"/>
            <a:chExt cx="7707086" cy="10684998"/>
          </a:xfrm>
        </p:grpSpPr>
        <p:sp>
          <p:nvSpPr>
            <p:cNvPr id="102" name="Shape 102"/>
            <p:cNvSpPr txBox="1"/>
            <p:nvPr/>
          </p:nvSpPr>
          <p:spPr>
            <a:xfrm>
              <a:off x="23809890" y="13244724"/>
              <a:ext cx="7707086" cy="10684998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12700" cap="flat" cmpd="sng">
              <a:noFill/>
              <a:prstDash val="solid"/>
              <a:miter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8650" tIns="49325" rIns="98650" bIns="493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6699"/>
                </a:buClr>
                <a:buSzPct val="25000"/>
                <a:buFont typeface="Arial"/>
                <a:buNone/>
              </a:pPr>
              <a:r>
                <a:rPr lang="en-US" sz="4100" b="1" i="0" u="none" strike="noStrike" cap="none" dirty="0" smtClean="0">
                  <a:solidFill>
                    <a:srgbClr val="336699"/>
                  </a:solidFill>
                  <a:latin typeface="Arial"/>
                  <a:ea typeface="Arial"/>
                  <a:cs typeface="Arial"/>
                  <a:sym typeface="Arial"/>
                </a:rPr>
                <a:t>Implementation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6699"/>
                </a:buClr>
                <a:buSzPct val="25000"/>
                <a:buFont typeface="Arial"/>
                <a:buNone/>
              </a:pPr>
              <a:endParaRPr lang="en-US" sz="4100" b="1" i="0" u="none" strike="noStrike" cap="none" dirty="0" smtClean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6699"/>
                </a:buClr>
                <a:buSzPct val="25000"/>
                <a:buFont typeface="Arial"/>
                <a:buNone/>
              </a:pPr>
              <a:r>
                <a:rPr lang="en-US" sz="3600" b="1" dirty="0" smtClean="0">
                  <a:solidFill>
                    <a:srgbClr val="336699"/>
                  </a:solidFill>
                </a:rPr>
                <a:t>Hybrid Mobile App: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6699"/>
                </a:buClr>
                <a:buSzPct val="25000"/>
                <a:buFont typeface="Arial"/>
                <a:buNone/>
              </a:pPr>
              <a:endParaRPr lang="en-US" sz="3600" b="1" dirty="0" smtClean="0">
                <a:solidFill>
                  <a:srgbClr val="336699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6699"/>
                </a:buClr>
                <a:buSzPct val="25000"/>
                <a:buFont typeface="Arial"/>
                <a:buNone/>
              </a:pPr>
              <a:endParaRPr lang="en-US" sz="3600" b="1" dirty="0" smtClean="0">
                <a:solidFill>
                  <a:srgbClr val="336699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6699"/>
                </a:buClr>
                <a:buSzPct val="25000"/>
                <a:buFont typeface="Arial"/>
                <a:buNone/>
              </a:pPr>
              <a:endParaRPr lang="en-US" sz="3600" b="1" dirty="0" smtClean="0">
                <a:solidFill>
                  <a:srgbClr val="336699"/>
                </a:solidFill>
              </a:endParaRPr>
            </a:p>
            <a:p>
              <a:pPr algn="ctr">
                <a:buClr>
                  <a:srgbClr val="336699"/>
                </a:buClr>
                <a:buSzPct val="25000"/>
              </a:pPr>
              <a:r>
                <a:rPr lang="en-US" sz="3600" b="1" dirty="0" smtClean="0">
                  <a:solidFill>
                    <a:srgbClr val="336699"/>
                  </a:solidFill>
                </a:rPr>
                <a:t>Mobile </a:t>
              </a:r>
              <a:r>
                <a:rPr lang="en-US" sz="3600" b="1" dirty="0">
                  <a:solidFill>
                    <a:srgbClr val="336699"/>
                  </a:solidFill>
                </a:rPr>
                <a:t>OS</a:t>
              </a:r>
              <a:r>
                <a:rPr lang="en-US" sz="3600" b="1" dirty="0" smtClean="0">
                  <a:solidFill>
                    <a:srgbClr val="336699"/>
                  </a:solidFill>
                </a:rPr>
                <a:t>:</a:t>
              </a:r>
            </a:p>
            <a:p>
              <a:pPr algn="ctr">
                <a:buClr>
                  <a:srgbClr val="336699"/>
                </a:buClr>
                <a:buSzPct val="25000"/>
              </a:pPr>
              <a:endParaRPr lang="en-US" sz="3600" b="1" dirty="0">
                <a:solidFill>
                  <a:srgbClr val="336699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6699"/>
                </a:buClr>
                <a:buSzPct val="25000"/>
                <a:buFont typeface="Arial"/>
                <a:buNone/>
              </a:pPr>
              <a:endParaRPr lang="en-US" sz="3600" b="1" dirty="0" smtClean="0">
                <a:solidFill>
                  <a:srgbClr val="336699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6699"/>
                </a:buClr>
                <a:buSzPct val="25000"/>
                <a:buFont typeface="Arial"/>
                <a:buNone/>
              </a:pPr>
              <a:endParaRPr lang="en-US" sz="3600" b="1" dirty="0">
                <a:solidFill>
                  <a:srgbClr val="336699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6699"/>
                </a:buClr>
                <a:buSzPct val="25000"/>
                <a:buFont typeface="Arial"/>
                <a:buNone/>
              </a:pPr>
              <a:endParaRPr lang="en-US" sz="3600" b="1" dirty="0" smtClean="0">
                <a:solidFill>
                  <a:srgbClr val="336699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6699"/>
                </a:buClr>
                <a:buSzPct val="25000"/>
                <a:buFont typeface="Arial"/>
                <a:buNone/>
              </a:pPr>
              <a:r>
                <a:rPr lang="en-US" sz="3600" b="1" dirty="0" smtClean="0">
                  <a:solidFill>
                    <a:srgbClr val="336699"/>
                  </a:solidFill>
                </a:rPr>
                <a:t>Backend Server: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6699"/>
                </a:buClr>
                <a:buSzPct val="25000"/>
                <a:buFont typeface="Arial"/>
                <a:buNone/>
              </a:pPr>
              <a:endParaRPr lang="en-US" sz="3600" b="1" dirty="0" smtClean="0">
                <a:solidFill>
                  <a:srgbClr val="336699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6699"/>
                </a:buClr>
                <a:buSzPct val="25000"/>
                <a:buFont typeface="Arial"/>
                <a:buNone/>
              </a:pPr>
              <a:endParaRPr lang="en-US" sz="3600" b="1" dirty="0" smtClean="0">
                <a:solidFill>
                  <a:srgbClr val="336699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6699"/>
                </a:buClr>
                <a:buSzPct val="25000"/>
                <a:buFont typeface="Arial"/>
                <a:buNone/>
              </a:pPr>
              <a:endParaRPr lang="en-US" sz="3600" b="1" dirty="0" smtClean="0">
                <a:solidFill>
                  <a:srgbClr val="336699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6699"/>
                </a:buClr>
                <a:buSzPct val="25000"/>
                <a:buFont typeface="Arial"/>
                <a:buNone/>
              </a:pPr>
              <a:endParaRPr lang="en-US" sz="3600" b="1" i="0" u="none" strike="noStrike" cap="none" dirty="0" smtClean="0">
                <a:solidFill>
                  <a:srgbClr val="336699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6699"/>
                </a:buClr>
                <a:buSzPct val="25000"/>
                <a:buFont typeface="Arial"/>
                <a:buNone/>
              </a:pPr>
              <a:r>
                <a:rPr lang="en-US" sz="3600" b="1" i="0" u="none" strike="noStrike" cap="none" dirty="0" smtClean="0">
                  <a:solidFill>
                    <a:srgbClr val="336699"/>
                  </a:solidFill>
                  <a:sym typeface="Arial"/>
                </a:rPr>
                <a:t>Database:</a:t>
              </a: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91695" y="14970375"/>
              <a:ext cx="7143475" cy="1366189"/>
            </a:xfrm>
            <a:prstGeom prst="rect">
              <a:avLst/>
            </a:prstGeom>
          </p:spPr>
        </p:pic>
        <p:grpSp>
          <p:nvGrpSpPr>
            <p:cNvPr id="15" name="Group 14"/>
            <p:cNvGrpSpPr/>
            <p:nvPr/>
          </p:nvGrpSpPr>
          <p:grpSpPr>
            <a:xfrm>
              <a:off x="25206738" y="19549773"/>
              <a:ext cx="5658482" cy="1527983"/>
              <a:chOff x="24091255" y="15819177"/>
              <a:chExt cx="5277697" cy="1417199"/>
            </a:xfrm>
          </p:grpSpPr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0" b="100000" l="0" r="100000">
                            <a14:foregroundMark x1="13750" y1="14115" x2="14500" y2="57656"/>
                            <a14:foregroundMark x1="24333" y1="34450" x2="22250" y2="81818"/>
                            <a14:foregroundMark x1="22250" y1="10048" x2="24667" y2="5024"/>
                            <a14:foregroundMark x1="32417" y1="51675" x2="36667" y2="47608"/>
                            <a14:foregroundMark x1="48667" y1="39474" x2="48667" y2="63636"/>
                            <a14:foregroundMark x1="84250" y1="47608" x2="87417" y2="3038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091255" y="16154229"/>
                <a:ext cx="2144773" cy="747096"/>
              </a:xfrm>
              <a:prstGeom prst="rect">
                <a:avLst/>
              </a:prstGeom>
            </p:spPr>
          </p:pic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703006" y="15819177"/>
                <a:ext cx="2665946" cy="1417199"/>
              </a:xfrm>
              <a:prstGeom prst="rect">
                <a:avLst/>
              </a:prstGeom>
            </p:spPr>
          </p:pic>
        </p:grp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45467" y="17189286"/>
              <a:ext cx="2559900" cy="1399411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87663" y="21991247"/>
              <a:ext cx="3326121" cy="1720228"/>
            </a:xfrm>
            <a:prstGeom prst="rect">
              <a:avLst/>
            </a:prstGeom>
          </p:spPr>
        </p:pic>
      </p:grpSp>
      <p:sp>
        <p:nvSpPr>
          <p:cNvPr id="95" name="Shape 95"/>
          <p:cNvSpPr txBox="1"/>
          <p:nvPr/>
        </p:nvSpPr>
        <p:spPr>
          <a:xfrm>
            <a:off x="1192212" y="41605200"/>
            <a:ext cx="4979987" cy="7302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Acknowledgement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2395" y="12872228"/>
            <a:ext cx="9359897" cy="497638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3002" y="18706515"/>
            <a:ext cx="9438683" cy="290787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2788" y="26702032"/>
            <a:ext cx="3335190" cy="593219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4668" y="33089001"/>
            <a:ext cx="3455326" cy="614587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3255" y="26699610"/>
            <a:ext cx="3337913" cy="593703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6843" y="33089001"/>
            <a:ext cx="3455325" cy="6145873"/>
          </a:xfrm>
          <a:prstGeom prst="rect">
            <a:avLst/>
          </a:prstGeom>
        </p:spPr>
      </p:pic>
      <p:cxnSp>
        <p:nvCxnSpPr>
          <p:cNvPr id="32" name="Straight Connector 31"/>
          <p:cNvCxnSpPr/>
          <p:nvPr/>
        </p:nvCxnSpPr>
        <p:spPr>
          <a:xfrm flipH="1">
            <a:off x="15420639" y="25938145"/>
            <a:ext cx="6339" cy="136238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311" y="26699610"/>
            <a:ext cx="3337518" cy="5936331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9698" y="33089002"/>
            <a:ext cx="3455325" cy="6145872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1733682" y="25781051"/>
            <a:ext cx="3307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336699"/>
                </a:solidFill>
              </a:rPr>
              <a:t>Mocks</a:t>
            </a:r>
            <a:endParaRPr lang="en-US" sz="3600" dirty="0">
              <a:solidFill>
                <a:srgbClr val="336699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7648650" y="25781051"/>
            <a:ext cx="3307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336699"/>
                </a:solidFill>
              </a:rPr>
              <a:t>Implementation</a:t>
            </a:r>
            <a:endParaRPr lang="en-US" sz="3600" dirty="0">
              <a:solidFill>
                <a:srgbClr val="336699"/>
              </a:solidFill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792" y="32610048"/>
            <a:ext cx="3908529" cy="6951971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532" y="32535561"/>
            <a:ext cx="3950408" cy="702645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5702" y="22348642"/>
            <a:ext cx="10031384" cy="1519907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453</Words>
  <Application>Microsoft Office PowerPoint</Application>
  <PresentationFormat>Custom</PresentationFormat>
  <Paragraphs>59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Diseño predeterminado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Fernando Campo</cp:lastModifiedBy>
  <cp:revision>32</cp:revision>
  <dcterms:modified xsi:type="dcterms:W3CDTF">2016-11-29T04:35:33Z</dcterms:modified>
</cp:coreProperties>
</file>