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custDataLst>
    <p:tags r:id="rId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2FF"/>
    <a:srgbClr val="ABC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 d="100"/>
          <a:sy n="10" d="100"/>
        </p:scale>
        <p:origin x="2172"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4622854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6285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Shape 88"/>
        <p:cNvGrpSpPr/>
        <p:nvPr/>
      </p:nvGrpSpPr>
      <p:grpSpPr>
        <a:xfrm>
          <a:off x="0" y="0"/>
          <a:ext cx="0" cy="0"/>
          <a:chOff x="0" y="0"/>
          <a:chExt cx="0" cy="0"/>
        </a:xfrm>
      </p:grpSpPr>
      <p:sp>
        <p:nvSpPr>
          <p:cNvPr id="5" name="Rounded Rectangle 4"/>
          <p:cNvSpPr/>
          <p:nvPr/>
        </p:nvSpPr>
        <p:spPr>
          <a:xfrm>
            <a:off x="2147250" y="41980288"/>
            <a:ext cx="29780550" cy="1616998"/>
          </a:xfrm>
          <a:prstGeom prst="roundRect">
            <a:avLst/>
          </a:prstGeom>
          <a:noFill/>
          <a:ln w="1270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990600" y="5256197"/>
            <a:ext cx="31124236" cy="35745763"/>
          </a:xfrm>
          <a:prstGeom prst="roundRect">
            <a:avLst>
              <a:gd name="adj" fmla="val 14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Shape 89"/>
          <p:cNvSpPr txBox="1"/>
          <p:nvPr/>
        </p:nvSpPr>
        <p:spPr>
          <a:xfrm>
            <a:off x="11589839" y="2040763"/>
            <a:ext cx="9840330" cy="60442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smtClean="0">
                <a:solidFill>
                  <a:schemeClr val="dk1"/>
                </a:solidFill>
                <a:latin typeface="Calibri" panose="020F0502020204030204" pitchFamily="34" charset="0"/>
                <a:ea typeface="Times New Roman"/>
                <a:cs typeface="Times New Roman"/>
                <a:sym typeface="Times New Roman"/>
              </a:rPr>
              <a:t>Senior Project, 2016</a:t>
            </a:r>
            <a:r>
              <a:rPr lang="en-US" sz="7200" b="1" i="0" u="none" strike="noStrike" cap="none" dirty="0">
                <a:solidFill>
                  <a:schemeClr val="dk1"/>
                </a:solidFill>
                <a:latin typeface="Calibri" panose="020F0502020204030204" pitchFamily="34" charset="0"/>
                <a:ea typeface="Times New Roman"/>
                <a:cs typeface="Times New Roman"/>
                <a:sym typeface="Times New Roman"/>
              </a:rPr>
              <a:t>, </a:t>
            </a:r>
            <a:r>
              <a:rPr lang="en-US" sz="7200" b="1" dirty="0">
                <a:solidFill>
                  <a:schemeClr val="dk1"/>
                </a:solidFill>
                <a:latin typeface="Calibri" panose="020F0502020204030204" pitchFamily="34" charset="0"/>
                <a:ea typeface="Times New Roman"/>
                <a:cs typeface="Times New Roman"/>
                <a:sym typeface="Times New Roman"/>
              </a:rPr>
              <a:t>Fall</a:t>
            </a:r>
          </a:p>
        </p:txBody>
      </p:sp>
      <p:sp>
        <p:nvSpPr>
          <p:cNvPr id="90" name="Shape 90"/>
          <p:cNvSpPr txBox="1"/>
          <p:nvPr/>
        </p:nvSpPr>
        <p:spPr>
          <a:xfrm>
            <a:off x="6609613" y="2294011"/>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600" b="1" i="0" u="none" strike="noStrike" cap="none" dirty="0" smtClean="0">
                <a:solidFill>
                  <a:srgbClr val="002060"/>
                </a:solidFill>
                <a:latin typeface="Calibri" panose="020F0502020204030204" pitchFamily="34" charset="0"/>
                <a:sym typeface="Arial"/>
              </a:rPr>
              <a:t>NEAT 1.0</a:t>
            </a:r>
            <a:endParaRPr lang="en-US" sz="6600" b="1" i="0" u="none" strike="noStrike" cap="none" dirty="0">
              <a:solidFill>
                <a:srgbClr val="002060"/>
              </a:solidFill>
              <a:latin typeface="Calibri" panose="020F0502020204030204" pitchFamily="34" charset="0"/>
              <a:sym typeface="Arial"/>
            </a:endParaRPr>
          </a:p>
          <a:p>
            <a:pPr marL="0" marR="0" lvl="0" indent="0" algn="ctr" rtl="0">
              <a:lnSpc>
                <a:spcPct val="100000"/>
              </a:lnSpc>
              <a:spcBef>
                <a:spcPts val="0"/>
              </a:spcBef>
              <a:spcAft>
                <a:spcPts val="0"/>
              </a:spcAft>
              <a:buClr>
                <a:srgbClr val="3333CC"/>
              </a:buClr>
              <a:buSzPct val="25000"/>
              <a:buFont typeface="Arial"/>
              <a:buNone/>
            </a:pPr>
            <a:r>
              <a:rPr lang="en-US" sz="4000" b="1" i="0" u="none" strike="noStrike" cap="none" dirty="0">
                <a:solidFill>
                  <a:srgbClr val="002060"/>
                </a:solidFill>
                <a:latin typeface="Calibri" panose="020F0502020204030204" pitchFamily="34" charset="0"/>
                <a:sym typeface="Arial"/>
              </a:rPr>
              <a:t>Student: </a:t>
            </a:r>
            <a:r>
              <a:rPr lang="en-US" sz="4000" b="1" i="0" u="none" strike="noStrike" cap="none" dirty="0" smtClean="0">
                <a:solidFill>
                  <a:srgbClr val="002060"/>
                </a:solidFill>
                <a:latin typeface="Calibri" panose="020F0502020204030204" pitchFamily="34" charset="0"/>
                <a:sym typeface="Arial"/>
              </a:rPr>
              <a:t>Justin Lopez</a:t>
            </a:r>
            <a:r>
              <a:rPr lang="en-US" sz="4000" b="0" i="0" u="none" strike="noStrike" cap="none" dirty="0" smtClean="0">
                <a:solidFill>
                  <a:srgbClr val="002060"/>
                </a:solidFill>
                <a:latin typeface="Calibri" panose="020F0502020204030204" pitchFamily="34" charset="0"/>
                <a:sym typeface="Arial"/>
              </a:rPr>
              <a:t>, </a:t>
            </a:r>
            <a:r>
              <a:rPr lang="en-US" sz="4000" b="0" i="0" u="none" strike="noStrike" cap="none" dirty="0">
                <a:solidFill>
                  <a:srgbClr val="002060"/>
                </a:solidFill>
                <a:latin typeface="Calibri" panose="020F0502020204030204" pitchFamily="34" charset="0"/>
                <a:sym typeface="Aria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4000" b="1" i="0" u="none" strike="noStrike" cap="none" dirty="0" smtClean="0">
                <a:solidFill>
                  <a:srgbClr val="002060"/>
                </a:solidFill>
                <a:latin typeface="Calibri" panose="020F0502020204030204" pitchFamily="34" charset="0"/>
                <a:sym typeface="Arial"/>
              </a:rPr>
              <a:t>Mentors:</a:t>
            </a:r>
            <a:r>
              <a:rPr lang="en-US" sz="4000" b="1" i="1" u="none" strike="noStrike" cap="none" dirty="0" smtClean="0">
                <a:solidFill>
                  <a:srgbClr val="002060"/>
                </a:solidFill>
                <a:latin typeface="Calibri" panose="020F0502020204030204" pitchFamily="34" charset="0"/>
                <a:sym typeface="Arial"/>
              </a:rPr>
              <a:t> </a:t>
            </a:r>
            <a:r>
              <a:rPr lang="en-US" sz="4000" dirty="0" smtClean="0">
                <a:solidFill>
                  <a:srgbClr val="002060"/>
                </a:solidFill>
                <a:latin typeface="Calibri" panose="020F0502020204030204" pitchFamily="34" charset="0"/>
              </a:rPr>
              <a:t>Mohsen Taheri</a:t>
            </a:r>
            <a:r>
              <a:rPr lang="en-US" sz="4000" b="0" u="none" strike="noStrike" cap="none" dirty="0" smtClean="0">
                <a:solidFill>
                  <a:srgbClr val="002060"/>
                </a:solidFill>
                <a:latin typeface="Calibri" panose="020F0502020204030204" pitchFamily="34" charset="0"/>
                <a:sym typeface="Arial"/>
              </a:rPr>
              <a:t>, Vladan Lalovic, Ranjeet Deshmukh</a:t>
            </a:r>
            <a:endParaRPr lang="en-US" sz="4000" b="0" u="none" strike="noStrike" cap="none" dirty="0">
              <a:solidFill>
                <a:srgbClr val="002060"/>
              </a:solidFill>
              <a:latin typeface="Calibri" panose="020F0502020204030204" pitchFamily="34" charset="0"/>
              <a:sym typeface="Arial"/>
            </a:endParaRPr>
          </a:p>
          <a:p>
            <a:pPr marL="0" marR="0" lvl="0" indent="0" algn="ctr" rtl="0">
              <a:lnSpc>
                <a:spcPct val="100000"/>
              </a:lnSpc>
              <a:spcBef>
                <a:spcPts val="0"/>
              </a:spcBef>
              <a:spcAft>
                <a:spcPts val="0"/>
              </a:spcAft>
              <a:buClr>
                <a:srgbClr val="3333CC"/>
              </a:buClr>
              <a:buSzPct val="25000"/>
              <a:buFont typeface="Arial"/>
              <a:buNone/>
            </a:pPr>
            <a:r>
              <a:rPr lang="en-US" sz="4000" b="1" i="0" u="none" strike="noStrike" cap="none" dirty="0">
                <a:solidFill>
                  <a:srgbClr val="002060"/>
                </a:solidFill>
                <a:latin typeface="Calibri" panose="020F0502020204030204" pitchFamily="34" charset="0"/>
                <a:sym typeface="Arial"/>
              </a:rPr>
              <a:t>Instructor:</a:t>
            </a:r>
            <a:r>
              <a:rPr lang="en-US" sz="4000" b="1" i="1" u="none" strike="noStrike" cap="none" dirty="0">
                <a:solidFill>
                  <a:srgbClr val="002060"/>
                </a:solidFill>
                <a:latin typeface="Calibri" panose="020F0502020204030204" pitchFamily="34" charset="0"/>
                <a:sym typeface="Arial"/>
              </a:rPr>
              <a:t> </a:t>
            </a:r>
            <a:r>
              <a:rPr lang="en-US" sz="4000" b="0" i="0" u="none" strike="noStrike" cap="none" dirty="0">
                <a:solidFill>
                  <a:srgbClr val="002060"/>
                </a:solidFill>
                <a:latin typeface="Calibri" panose="020F0502020204030204" pitchFamily="34" charset="0"/>
                <a:sym typeface="Arial"/>
              </a:rPr>
              <a:t>Masoud Sadjadi, Florida International University</a:t>
            </a:r>
          </a:p>
        </p:txBody>
      </p:sp>
      <p:sp>
        <p:nvSpPr>
          <p:cNvPr id="91" name="Shape 91"/>
          <p:cNvSpPr txBox="1"/>
          <p:nvPr/>
        </p:nvSpPr>
        <p:spPr>
          <a:xfrm>
            <a:off x="1711036" y="42472482"/>
            <a:ext cx="30632400" cy="561975"/>
          </a:xfrm>
          <a:prstGeom prst="rect">
            <a:avLst/>
          </a:prstGeom>
          <a:noFill/>
          <a:ln>
            <a:noFill/>
          </a:ln>
        </p:spPr>
        <p:txBody>
          <a:bodyPr lIns="98650" tIns="49325" rIns="98650" bIns="49325" anchor="t" anchorCtr="0">
            <a:noAutofit/>
          </a:bodyPr>
          <a:lstStyle/>
          <a:p>
            <a:pPr lvl="0" algn="ctr">
              <a:buClr>
                <a:srgbClr val="336699"/>
              </a:buClr>
              <a:buSzPct val="75000"/>
            </a:pPr>
            <a:r>
              <a:rPr lang="en-US" sz="3000" dirty="0">
                <a:solidFill>
                  <a:schemeClr val="accent6">
                    <a:lumMod val="50000"/>
                  </a:schemeClr>
                </a:solidFill>
                <a:latin typeface="Calibri" panose="020F0502020204030204" pitchFamily="34" charset="0"/>
              </a:rPr>
              <a:t>The material presented in this poster is based upon the work supported by Justin Lopez. I am thankful to the help that I received from my group members: Giselle Pacheco, Gabriel Fernandez, Pachev Joseph, Nelson Cruz, Fernando Campo and Pierre Jimenez, as well as the support received from </a:t>
            </a:r>
            <a:r>
              <a:rPr lang="en-US" sz="3000" dirty="0" smtClean="0">
                <a:solidFill>
                  <a:schemeClr val="accent6">
                    <a:lumMod val="50000"/>
                  </a:schemeClr>
                </a:solidFill>
                <a:latin typeface="Calibri" panose="020F0502020204030204" pitchFamily="34" charset="0"/>
              </a:rPr>
              <a:t>Mohsen Taheri, Vladan Lalovic and Ranjeet Deshmukh. </a:t>
            </a:r>
            <a:endParaRPr lang="en-US" sz="3000" dirty="0">
              <a:solidFill>
                <a:schemeClr val="accent6">
                  <a:lumMod val="50000"/>
                </a:schemeClr>
              </a:solidFill>
              <a:latin typeface="Calibri" panose="020F0502020204030204" pitchFamily="34" charset="0"/>
            </a:endParaRPr>
          </a:p>
        </p:txBody>
      </p:sp>
      <p:sp>
        <p:nvSpPr>
          <p:cNvPr id="93" name="Shape 93"/>
          <p:cNvSpPr txBox="1"/>
          <p:nvPr/>
        </p:nvSpPr>
        <p:spPr>
          <a:xfrm>
            <a:off x="2147250" y="7347333"/>
            <a:ext cx="10412100" cy="10026267"/>
          </a:xfrm>
          <a:prstGeom prst="rect">
            <a:avLst/>
          </a:prstGeom>
          <a:noFill/>
          <a:ln w="12700" cap="flat" cmpd="sng">
            <a:noFill/>
            <a:prstDash val="solid"/>
            <a:miter/>
            <a:headEnd type="none" w="med" len="med"/>
            <a:tailEnd type="none" w="med" len="med"/>
          </a:ln>
        </p:spPr>
        <p:txBody>
          <a:bodyPr lIns="98650" tIns="49325" rIns="98650" bIns="49325" anchor="t" anchorCtr="0">
            <a:noAutofit/>
          </a:bodyPr>
          <a:lstStyle/>
          <a:p>
            <a:pPr lvl="0">
              <a:buClr>
                <a:srgbClr val="336699"/>
              </a:buClr>
              <a:buSzPct val="100000"/>
            </a:pPr>
            <a:r>
              <a:rPr lang="en-US" sz="4100" dirty="0" smtClean="0">
                <a:solidFill>
                  <a:schemeClr val="accent6">
                    <a:lumMod val="50000"/>
                  </a:schemeClr>
                </a:solidFill>
                <a:latin typeface="Calibri" panose="020F0502020204030204" pitchFamily="34" charset="0"/>
              </a:rPr>
              <a:t>With </a:t>
            </a:r>
            <a:r>
              <a:rPr lang="en-US" sz="4100" dirty="0">
                <a:solidFill>
                  <a:schemeClr val="accent6">
                    <a:lumMod val="50000"/>
                  </a:schemeClr>
                </a:solidFill>
                <a:latin typeface="Calibri" panose="020F0502020204030204" pitchFamily="34" charset="0"/>
              </a:rPr>
              <a:t>many smart phone users turning to task managing apps to log their productivity, Neat Study provides time based plans of completion and allows users to see how much needs to be done, per day, in order to accomplish their goal or assignment. </a:t>
            </a:r>
            <a:r>
              <a:rPr lang="en-US" sz="4100" dirty="0" smtClean="0">
                <a:solidFill>
                  <a:schemeClr val="accent6">
                    <a:lumMod val="50000"/>
                  </a:schemeClr>
                </a:solidFill>
                <a:latin typeface="Calibri" panose="020F0502020204030204" pitchFamily="34" charset="0"/>
              </a:rPr>
              <a:t/>
            </a:r>
            <a:br>
              <a:rPr lang="en-US" sz="4100" dirty="0" smtClean="0">
                <a:solidFill>
                  <a:schemeClr val="accent6">
                    <a:lumMod val="50000"/>
                  </a:schemeClr>
                </a:solidFill>
                <a:latin typeface="Calibri" panose="020F0502020204030204" pitchFamily="34" charset="0"/>
              </a:rPr>
            </a:br>
            <a:endParaRPr lang="en-US" sz="4100" dirty="0">
              <a:solidFill>
                <a:schemeClr val="accent6">
                  <a:lumMod val="50000"/>
                </a:schemeClr>
              </a:solidFill>
              <a:latin typeface="Calibri" panose="020F0502020204030204" pitchFamily="34" charset="0"/>
            </a:endParaRPr>
          </a:p>
          <a:p>
            <a:pPr lvl="0">
              <a:buClr>
                <a:srgbClr val="336699"/>
              </a:buClr>
              <a:buSzPct val="100000"/>
            </a:pPr>
            <a:r>
              <a:rPr lang="en-US" sz="4100" dirty="0">
                <a:solidFill>
                  <a:schemeClr val="accent6">
                    <a:lumMod val="50000"/>
                  </a:schemeClr>
                </a:solidFill>
                <a:latin typeface="Calibri" panose="020F0502020204030204" pitchFamily="34" charset="0"/>
              </a:rPr>
              <a:t>Neat Study also needed a website which allows users to be informed of Neat Study, any future updates, news and location of download. </a:t>
            </a:r>
            <a:endParaRPr lang="en-US" sz="4100" dirty="0" smtClean="0">
              <a:solidFill>
                <a:schemeClr val="accent6">
                  <a:lumMod val="50000"/>
                </a:schemeClr>
              </a:solidFill>
              <a:latin typeface="Calibri" panose="020F0502020204030204" pitchFamily="34" charset="0"/>
            </a:endParaRPr>
          </a:p>
          <a:p>
            <a:pPr lvl="0">
              <a:buClr>
                <a:srgbClr val="336699"/>
              </a:buClr>
              <a:buSzPct val="100000"/>
            </a:pPr>
            <a:endParaRPr lang="en-US" sz="4100" dirty="0">
              <a:solidFill>
                <a:schemeClr val="accent6">
                  <a:lumMod val="50000"/>
                </a:schemeClr>
              </a:solidFill>
              <a:latin typeface="Calibri" panose="020F0502020204030204" pitchFamily="34" charset="0"/>
            </a:endParaRPr>
          </a:p>
          <a:p>
            <a:pPr lvl="0">
              <a:buClr>
                <a:srgbClr val="336699"/>
              </a:buClr>
              <a:buSzPct val="100000"/>
            </a:pPr>
            <a:r>
              <a:rPr lang="en-US" sz="4100" b="1" dirty="0">
                <a:solidFill>
                  <a:schemeClr val="accent6">
                    <a:lumMod val="50000"/>
                  </a:schemeClr>
                </a:solidFill>
                <a:latin typeface="Calibri" panose="020F0502020204030204" pitchFamily="34" charset="0"/>
              </a:rPr>
              <a:t>Problems Solved:</a:t>
            </a:r>
          </a:p>
          <a:p>
            <a:pPr marL="571500" lvl="0" indent="-571500">
              <a:buClr>
                <a:srgbClr val="336699"/>
              </a:buClr>
              <a:buSzPct val="100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Full construction </a:t>
            </a:r>
            <a:r>
              <a:rPr lang="en-US" sz="4100" dirty="0">
                <a:solidFill>
                  <a:schemeClr val="accent6">
                    <a:lumMod val="50000"/>
                  </a:schemeClr>
                </a:solidFill>
                <a:latin typeface="Calibri" panose="020F0502020204030204" pitchFamily="34" charset="0"/>
              </a:rPr>
              <a:t>of </a:t>
            </a:r>
            <a:r>
              <a:rPr lang="en-US" sz="4100" dirty="0" smtClean="0">
                <a:solidFill>
                  <a:schemeClr val="accent6">
                    <a:lumMod val="50000"/>
                  </a:schemeClr>
                </a:solidFill>
                <a:latin typeface="Calibri" panose="020F0502020204030204" pitchFamily="34" charset="0"/>
              </a:rPr>
              <a:t>website.</a:t>
            </a:r>
            <a:endParaRPr lang="en-US" sz="4100" dirty="0">
              <a:solidFill>
                <a:schemeClr val="accent6">
                  <a:lumMod val="50000"/>
                </a:schemeClr>
              </a:solidFill>
              <a:latin typeface="Calibri" panose="020F0502020204030204" pitchFamily="34" charset="0"/>
            </a:endParaRPr>
          </a:p>
          <a:p>
            <a:pPr marL="571500" lvl="0" indent="-571500">
              <a:buClr>
                <a:srgbClr val="336699"/>
              </a:buClr>
              <a:buSzPct val="100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Well Constructed user experience.</a:t>
            </a:r>
          </a:p>
          <a:p>
            <a:pPr marL="571500" lvl="0" indent="-571500">
              <a:buClr>
                <a:srgbClr val="336699"/>
              </a:buClr>
              <a:buSzPct val="100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Begin </a:t>
            </a:r>
            <a:r>
              <a:rPr lang="en-US" sz="4100" dirty="0">
                <a:solidFill>
                  <a:schemeClr val="accent6">
                    <a:lumMod val="50000"/>
                  </a:schemeClr>
                </a:solidFill>
                <a:latin typeface="Calibri" panose="020F0502020204030204" pitchFamily="34" charset="0"/>
              </a:rPr>
              <a:t>implementation of Teacher Dash, allowing Teachers to </a:t>
            </a:r>
            <a:r>
              <a:rPr lang="en-US" sz="4100" dirty="0" smtClean="0">
                <a:solidFill>
                  <a:schemeClr val="accent6">
                    <a:lumMod val="50000"/>
                  </a:schemeClr>
                </a:solidFill>
                <a:latin typeface="Calibri" panose="020F0502020204030204" pitchFamily="34" charset="0"/>
              </a:rPr>
              <a:t>view courses created.</a:t>
            </a:r>
            <a:endParaRPr lang="en-US" sz="4100" dirty="0">
              <a:solidFill>
                <a:schemeClr val="accent6">
                  <a:lumMod val="50000"/>
                </a:schemeClr>
              </a:solidFill>
              <a:latin typeface="Calibri" panose="020F0502020204030204" pitchFamily="34" charset="0"/>
            </a:endParaRPr>
          </a:p>
          <a:p>
            <a:pPr marL="571500" marR="0" lvl="0" indent="-571500" algn="l" rtl="0">
              <a:lnSpc>
                <a:spcPct val="100000"/>
              </a:lnSpc>
              <a:spcBef>
                <a:spcPts val="0"/>
              </a:spcBef>
              <a:spcAft>
                <a:spcPts val="0"/>
              </a:spcAft>
              <a:buClr>
                <a:srgbClr val="336699"/>
              </a:buClr>
              <a:buSzPct val="100000"/>
              <a:buFont typeface="Arial" panose="020B0604020202020204" pitchFamily="34" charset="0"/>
              <a:buChar char="•"/>
            </a:pPr>
            <a:endParaRPr lang="en-US" sz="4100" dirty="0" smtClean="0">
              <a:solidFill>
                <a:srgbClr val="336699"/>
              </a:solidFill>
              <a:latin typeface="Calibri" panose="020F0502020204030204" pitchFamily="34" charset="0"/>
            </a:endParaRPr>
          </a:p>
          <a:p>
            <a:pPr marR="0" lvl="0" algn="l" rtl="0">
              <a:lnSpc>
                <a:spcPct val="100000"/>
              </a:lnSpc>
              <a:spcBef>
                <a:spcPts val="0"/>
              </a:spcBef>
              <a:spcAft>
                <a:spcPts val="0"/>
              </a:spcAft>
              <a:buClr>
                <a:srgbClr val="336699"/>
              </a:buClr>
              <a:buSzPct val="100000"/>
            </a:pPr>
            <a:endParaRPr lang="en-US" sz="4100" dirty="0" smtClean="0">
              <a:solidFill>
                <a:srgbClr val="336699"/>
              </a:solidFill>
              <a:latin typeface="Calibri" panose="020F0502020204030204" pitchFamily="34" charset="0"/>
            </a:endParaRPr>
          </a:p>
          <a:p>
            <a:pPr marR="0" lvl="0" algn="l" rtl="0">
              <a:lnSpc>
                <a:spcPct val="100000"/>
              </a:lnSpc>
              <a:spcBef>
                <a:spcPts val="0"/>
              </a:spcBef>
              <a:spcAft>
                <a:spcPts val="0"/>
              </a:spcAft>
              <a:buClr>
                <a:srgbClr val="336699"/>
              </a:buClr>
              <a:buSzPct val="100000"/>
            </a:pPr>
            <a:r>
              <a:rPr lang="en-US" sz="4100" dirty="0" smtClean="0">
                <a:solidFill>
                  <a:srgbClr val="336699"/>
                </a:solidFill>
                <a:latin typeface="Calibri" panose="020F0502020204030204" pitchFamily="34" charset="0"/>
              </a:rPr>
              <a:t>  </a:t>
            </a:r>
          </a:p>
          <a:p>
            <a:pPr marR="0" lvl="0" algn="l" rtl="0">
              <a:lnSpc>
                <a:spcPct val="100000"/>
              </a:lnSpc>
              <a:spcBef>
                <a:spcPts val="0"/>
              </a:spcBef>
              <a:spcAft>
                <a:spcPts val="0"/>
              </a:spcAft>
              <a:buClr>
                <a:srgbClr val="336699"/>
              </a:buClr>
              <a:buSzPct val="100000"/>
            </a:pPr>
            <a:endParaRPr lang="en-US" sz="4100" dirty="0" smtClean="0">
              <a:solidFill>
                <a:srgbClr val="336699"/>
              </a:solidFill>
              <a:latin typeface="Calibri" panose="020F0502020204030204" pitchFamily="34" charset="0"/>
            </a:endParaRPr>
          </a:p>
          <a:p>
            <a:pPr marR="0" lvl="0" algn="l" rtl="0">
              <a:lnSpc>
                <a:spcPct val="100000"/>
              </a:lnSpc>
              <a:spcBef>
                <a:spcPts val="0"/>
              </a:spcBef>
              <a:spcAft>
                <a:spcPts val="0"/>
              </a:spcAft>
              <a:buClr>
                <a:srgbClr val="336699"/>
              </a:buClr>
              <a:buSzPct val="100000"/>
            </a:pPr>
            <a:endParaRPr lang="en-US" sz="4100" dirty="0">
              <a:solidFill>
                <a:srgbClr val="336699"/>
              </a:solidFill>
              <a:latin typeface="Calibri" panose="020F0502020204030204" pitchFamily="34" charset="0"/>
            </a:endParaRPr>
          </a:p>
          <a:p>
            <a:pPr marR="0" lvl="0" algn="l" rtl="0">
              <a:lnSpc>
                <a:spcPct val="100000"/>
              </a:lnSpc>
              <a:spcBef>
                <a:spcPts val="0"/>
              </a:spcBef>
              <a:spcAft>
                <a:spcPts val="0"/>
              </a:spcAft>
              <a:buClr>
                <a:srgbClr val="336699"/>
              </a:buClr>
              <a:buSzPct val="100000"/>
            </a:pPr>
            <a:endParaRPr lang="en-US" sz="4100" dirty="0" smtClean="0">
              <a:solidFill>
                <a:srgbClr val="336699"/>
              </a:solidFill>
              <a:latin typeface="Calibri" panose="020F0502020204030204" pitchFamily="34" charset="0"/>
            </a:endParaRPr>
          </a:p>
          <a:p>
            <a:pPr marR="0" lvl="0" algn="l" rtl="0">
              <a:lnSpc>
                <a:spcPct val="100000"/>
              </a:lnSpc>
              <a:spcBef>
                <a:spcPts val="0"/>
              </a:spcBef>
              <a:spcAft>
                <a:spcPts val="0"/>
              </a:spcAft>
              <a:buClr>
                <a:srgbClr val="336699"/>
              </a:buClr>
              <a:buSzPct val="100000"/>
            </a:pPr>
            <a:endParaRPr lang="en-US" sz="4100" b="0" i="0" u="none" strike="noStrike" cap="none" dirty="0">
              <a:solidFill>
                <a:srgbClr val="336699"/>
              </a:solidFill>
              <a:latin typeface="Calibri" panose="020F0502020204030204" pitchFamily="34" charset="0"/>
              <a:sym typeface="Arial"/>
            </a:endParaRPr>
          </a:p>
        </p:txBody>
      </p:sp>
      <p:sp>
        <p:nvSpPr>
          <p:cNvPr id="96" name="Shape 96"/>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dirty="0">
                <a:solidFill>
                  <a:schemeClr val="accent6">
                    <a:lumMod val="50000"/>
                  </a:schemeClr>
                </a:solidFill>
                <a:latin typeface="Calibri" panose="020F0502020204030204" pitchFamily="34" charset="0"/>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8" name="Shape 98"/>
          <p:cNvSpPr txBox="1"/>
          <p:nvPr/>
        </p:nvSpPr>
        <p:spPr>
          <a:xfrm>
            <a:off x="13182600" y="7352795"/>
            <a:ext cx="8317171" cy="9258805"/>
          </a:xfrm>
          <a:prstGeom prst="rect">
            <a:avLst/>
          </a:prstGeom>
          <a:noFill/>
          <a:ln w="12700" cap="flat" cmpd="sng">
            <a:noFill/>
            <a:prstDash val="solid"/>
            <a:miter/>
            <a:headEnd type="none" w="med" len="med"/>
            <a:tailEnd type="none" w="med" len="med"/>
          </a:ln>
        </p:spPr>
        <p:txBody>
          <a:bodyPr lIns="98650" tIns="49325" rIns="98650" bIns="49325" anchor="t" anchorCtr="0">
            <a:noAutofit/>
          </a:bodyPr>
          <a:lstStyle/>
          <a:p>
            <a:pPr marL="0" indent="0">
              <a:buClr>
                <a:srgbClr val="336699"/>
              </a:buClr>
              <a:buSzPct val="25000"/>
              <a:buFont typeface="Arial"/>
              <a:buNone/>
            </a:pPr>
            <a:r>
              <a:rPr lang="en-US" sz="4100" b="1" dirty="0" smtClean="0">
                <a:solidFill>
                  <a:schemeClr val="accent6">
                    <a:lumMod val="50000"/>
                  </a:schemeClr>
                </a:solidFill>
                <a:latin typeface="Calibri" panose="020F0502020204030204" pitchFamily="34" charset="0"/>
              </a:rPr>
              <a:t>Status</a:t>
            </a:r>
            <a:r>
              <a:rPr lang="en-US" sz="4100" b="1" dirty="0">
                <a:solidFill>
                  <a:schemeClr val="accent6">
                    <a:lumMod val="50000"/>
                  </a:schemeClr>
                </a:solidFill>
                <a:latin typeface="Calibri" panose="020F0502020204030204" pitchFamily="34" charset="0"/>
              </a:rPr>
              <a:t>:</a:t>
            </a:r>
          </a:p>
          <a:p>
            <a:pPr marL="571500" indent="-571500">
              <a:buClr>
                <a:srgbClr val="336699"/>
              </a:buClr>
              <a:buSzPct val="75000"/>
              <a:buFont typeface="Arial" panose="020B0604020202020204" pitchFamily="34" charset="0"/>
              <a:buChar char="•"/>
            </a:pPr>
            <a:r>
              <a:rPr lang="en-US" sz="4100" dirty="0">
                <a:solidFill>
                  <a:schemeClr val="accent6">
                    <a:lumMod val="50000"/>
                  </a:schemeClr>
                </a:solidFill>
                <a:latin typeface="Calibri" panose="020F0502020204030204" pitchFamily="34" charset="0"/>
              </a:rPr>
              <a:t>Running live @ </a:t>
            </a:r>
            <a:r>
              <a:rPr lang="en-US" sz="4100" b="1" dirty="0">
                <a:solidFill>
                  <a:schemeClr val="accent6">
                    <a:lumMod val="50000"/>
                  </a:schemeClr>
                </a:solidFill>
                <a:latin typeface="Calibri" panose="020F0502020204030204" pitchFamily="34" charset="0"/>
              </a:rPr>
              <a:t>neatstudy.com</a:t>
            </a:r>
          </a:p>
          <a:p>
            <a:pPr>
              <a:buClr>
                <a:srgbClr val="336699"/>
              </a:buClr>
              <a:buSzPct val="25000"/>
            </a:pPr>
            <a:r>
              <a:rPr lang="en-US" sz="4100" b="1" dirty="0">
                <a:solidFill>
                  <a:schemeClr val="accent6">
                    <a:lumMod val="50000"/>
                  </a:schemeClr>
                </a:solidFill>
                <a:latin typeface="Calibri" panose="020F0502020204030204" pitchFamily="34" charset="0"/>
              </a:rPr>
              <a:t>My Core Contributions:</a:t>
            </a:r>
          </a:p>
          <a:p>
            <a:pPr>
              <a:buClr>
                <a:srgbClr val="336699"/>
              </a:buClr>
              <a:buSzPct val="25000"/>
            </a:pPr>
            <a:r>
              <a:rPr lang="en-US" sz="4100" dirty="0">
                <a:solidFill>
                  <a:schemeClr val="accent6">
                    <a:lumMod val="50000"/>
                  </a:schemeClr>
                </a:solidFill>
                <a:latin typeface="Calibri" panose="020F0502020204030204" pitchFamily="34" charset="0"/>
              </a:rPr>
              <a:t>Currently Neat Study is in an operable state, all functional requirements are working and meet the expectations of the product owner. Its Core Features are:</a:t>
            </a:r>
          </a:p>
          <a:p>
            <a:pPr marL="571500" indent="-571500">
              <a:buClr>
                <a:srgbClr val="336699"/>
              </a:buClr>
              <a:buSzPct val="75000"/>
              <a:buFont typeface="Arial" panose="020B0604020202020204" pitchFamily="34" charset="0"/>
              <a:buChar char="•"/>
            </a:pPr>
            <a:r>
              <a:rPr lang="en-US" sz="4100" dirty="0">
                <a:solidFill>
                  <a:schemeClr val="accent6">
                    <a:lumMod val="50000"/>
                  </a:schemeClr>
                </a:solidFill>
                <a:latin typeface="Calibri" panose="020F0502020204030204" pitchFamily="34" charset="0"/>
              </a:rPr>
              <a:t>Well designed theme and navigation </a:t>
            </a:r>
            <a:r>
              <a:rPr lang="en-US" sz="4100" dirty="0" smtClean="0">
                <a:solidFill>
                  <a:schemeClr val="accent6">
                    <a:lumMod val="50000"/>
                  </a:schemeClr>
                </a:solidFill>
                <a:latin typeface="Calibri" panose="020F0502020204030204" pitchFamily="34" charset="0"/>
              </a:rPr>
              <a:t>bar.</a:t>
            </a:r>
            <a:endParaRPr lang="en-US" sz="4100" dirty="0">
              <a:solidFill>
                <a:schemeClr val="accent6">
                  <a:lumMod val="50000"/>
                </a:schemeClr>
              </a:solidFill>
              <a:latin typeface="Calibri" panose="020F0502020204030204" pitchFamily="34" charset="0"/>
            </a:endParaRPr>
          </a:p>
          <a:p>
            <a:pPr marL="571500" indent="-571500">
              <a:buClr>
                <a:srgbClr val="336699"/>
              </a:buClr>
              <a:buSzPct val="75000"/>
              <a:buFont typeface="Arial" panose="020B0604020202020204" pitchFamily="34" charset="0"/>
              <a:buChar char="•"/>
            </a:pPr>
            <a:r>
              <a:rPr lang="en-US" sz="4100" dirty="0">
                <a:solidFill>
                  <a:schemeClr val="accent6">
                    <a:lumMod val="50000"/>
                  </a:schemeClr>
                </a:solidFill>
                <a:latin typeface="Calibri" panose="020F0502020204030204" pitchFamily="34" charset="0"/>
              </a:rPr>
              <a:t>View Services </a:t>
            </a:r>
            <a:r>
              <a:rPr lang="en-US" sz="4100" dirty="0" smtClean="0">
                <a:solidFill>
                  <a:schemeClr val="accent6">
                    <a:lumMod val="50000"/>
                  </a:schemeClr>
                </a:solidFill>
                <a:latin typeface="Calibri" panose="020F0502020204030204" pitchFamily="34" charset="0"/>
              </a:rPr>
              <a:t>Provided.</a:t>
            </a:r>
            <a:endParaRPr lang="en-US" sz="4100" dirty="0">
              <a:solidFill>
                <a:schemeClr val="accent6">
                  <a:lumMod val="50000"/>
                </a:schemeClr>
              </a:solidFill>
              <a:latin typeface="Calibri" panose="020F0502020204030204" pitchFamily="34" charset="0"/>
            </a:endParaRPr>
          </a:p>
          <a:p>
            <a:pPr marL="571500" indent="-571500">
              <a:buClr>
                <a:srgbClr val="336699"/>
              </a:buClr>
              <a:buSzPct val="75000"/>
              <a:buFont typeface="Arial" panose="020B0604020202020204" pitchFamily="34" charset="0"/>
              <a:buChar char="•"/>
            </a:pPr>
            <a:r>
              <a:rPr lang="en-US" sz="4100" dirty="0">
                <a:solidFill>
                  <a:schemeClr val="accent6">
                    <a:lumMod val="50000"/>
                  </a:schemeClr>
                </a:solidFill>
                <a:latin typeface="Calibri" panose="020F0502020204030204" pitchFamily="34" charset="0"/>
              </a:rPr>
              <a:t>Outbound Links to the Google Play and Apple Store for </a:t>
            </a:r>
            <a:r>
              <a:rPr lang="en-US" sz="4100" dirty="0" smtClean="0">
                <a:solidFill>
                  <a:schemeClr val="accent6">
                    <a:lumMod val="50000"/>
                  </a:schemeClr>
                </a:solidFill>
                <a:latin typeface="Calibri" panose="020F0502020204030204" pitchFamily="34" charset="0"/>
              </a:rPr>
              <a:t>download.</a:t>
            </a:r>
            <a:endParaRPr lang="en-US" sz="4100" dirty="0">
              <a:solidFill>
                <a:schemeClr val="accent6">
                  <a:lumMod val="50000"/>
                </a:schemeClr>
              </a:solidFill>
              <a:latin typeface="Calibri" panose="020F0502020204030204" pitchFamily="34" charset="0"/>
            </a:endParaRPr>
          </a:p>
          <a:p>
            <a:pPr lvl="0">
              <a:buClr>
                <a:srgbClr val="336699"/>
              </a:buClr>
              <a:buSzPct val="25000"/>
            </a:pPr>
            <a:endParaRPr lang="en-US" sz="4100" b="0" i="0" u="none" strike="noStrike" cap="none" dirty="0">
              <a:solidFill>
                <a:srgbClr val="336699"/>
              </a:solidFill>
              <a:latin typeface="Calibri" panose="020F0502020204030204" pitchFamily="34" charset="0"/>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Calibri" panose="020F0502020204030204" pitchFamily="34" charset="0"/>
              <a:sym typeface="Arial"/>
            </a:endParaRPr>
          </a:p>
        </p:txBody>
      </p:sp>
      <p:sp>
        <p:nvSpPr>
          <p:cNvPr id="99" name="Shape 99"/>
          <p:cNvSpPr txBox="1"/>
          <p:nvPr/>
        </p:nvSpPr>
        <p:spPr>
          <a:xfrm>
            <a:off x="21877359" y="7347332"/>
            <a:ext cx="9544307" cy="9264268"/>
          </a:xfrm>
          <a:prstGeom prst="rect">
            <a:avLst/>
          </a:prstGeom>
          <a:noFill/>
          <a:ln w="12700" cap="flat" cmpd="sng">
            <a:noFill/>
            <a:prstDash val="solid"/>
            <a:miter/>
            <a:headEnd type="none" w="med" len="med"/>
            <a:tailEnd type="none" w="med" len="med"/>
          </a:ln>
        </p:spPr>
        <p:txBody>
          <a:bodyPr lIns="98650" tIns="49325" rIns="98650" bIns="49325" anchor="t" anchorCtr="0">
            <a:noAutofit/>
          </a:bodyPr>
          <a:lstStyle/>
          <a:p>
            <a:pPr marL="0" marR="0" lvl="0" indent="0" algn="l" rtl="0">
              <a:lnSpc>
                <a:spcPct val="100000"/>
              </a:lnSpc>
              <a:spcBef>
                <a:spcPts val="0"/>
              </a:spcBef>
              <a:spcAft>
                <a:spcPts val="0"/>
              </a:spcAft>
              <a:buClr>
                <a:srgbClr val="336699"/>
              </a:buClr>
              <a:buSzPct val="25000"/>
              <a:buFont typeface="Arial"/>
              <a:buNone/>
            </a:pPr>
            <a:r>
              <a:rPr lang="en-US" sz="4100" b="1" dirty="0" smtClean="0">
                <a:solidFill>
                  <a:schemeClr val="accent6">
                    <a:lumMod val="50000"/>
                  </a:schemeClr>
                </a:solidFill>
                <a:latin typeface="Calibri" panose="020F0502020204030204" pitchFamily="34" charset="0"/>
              </a:rPr>
              <a:t>Provide Functionality to App:</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b="0" i="0" u="none" strike="noStrike" cap="none" dirty="0" smtClean="0">
                <a:solidFill>
                  <a:schemeClr val="accent6">
                    <a:lumMod val="50000"/>
                  </a:schemeClr>
                </a:solidFill>
                <a:latin typeface="Calibri" panose="020F0502020204030204" pitchFamily="34" charset="0"/>
                <a:sym typeface="Arial"/>
              </a:rPr>
              <a:t>Allow students to join a University.</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Create, Update and View Classes, Assignments, and Task.</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b="0" i="0" u="none" strike="noStrike" cap="none" dirty="0" smtClean="0">
                <a:solidFill>
                  <a:schemeClr val="accent6">
                    <a:lumMod val="50000"/>
                  </a:schemeClr>
                </a:solidFill>
                <a:latin typeface="Calibri" panose="020F0502020204030204" pitchFamily="34" charset="0"/>
                <a:sym typeface="Arial"/>
              </a:rPr>
              <a:t>Join pre-made classes.</a:t>
            </a:r>
          </a:p>
          <a:p>
            <a:pPr marR="0" lvl="0" algn="l" rtl="0">
              <a:lnSpc>
                <a:spcPct val="100000"/>
              </a:lnSpc>
              <a:spcBef>
                <a:spcPts val="0"/>
              </a:spcBef>
              <a:spcAft>
                <a:spcPts val="0"/>
              </a:spcAft>
              <a:buClr>
                <a:srgbClr val="336699"/>
              </a:buClr>
              <a:buSzPct val="25000"/>
            </a:pPr>
            <a:r>
              <a:rPr lang="en-US" sz="4100" b="1" dirty="0" smtClean="0">
                <a:solidFill>
                  <a:schemeClr val="accent6">
                    <a:lumMod val="50000"/>
                  </a:schemeClr>
                </a:solidFill>
                <a:latin typeface="Calibri" panose="020F0502020204030204" pitchFamily="34" charset="0"/>
              </a:rPr>
              <a:t>Provide Functionality to Website:</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dirty="0">
                <a:solidFill>
                  <a:schemeClr val="accent6">
                    <a:lumMod val="50000"/>
                  </a:schemeClr>
                </a:solidFill>
                <a:latin typeface="Calibri" panose="020F0502020204030204" pitchFamily="34" charset="0"/>
              </a:rPr>
              <a:t>A</a:t>
            </a:r>
            <a:r>
              <a:rPr lang="en-US" sz="4100" b="0" i="0" u="none" strike="noStrike" cap="none" dirty="0" smtClean="0">
                <a:solidFill>
                  <a:schemeClr val="accent6">
                    <a:lumMod val="50000"/>
                  </a:schemeClr>
                </a:solidFill>
                <a:latin typeface="Calibri" panose="020F0502020204030204" pitchFamily="34" charset="0"/>
                <a:sym typeface="Arial"/>
              </a:rPr>
              <a:t>pplication download via Google Play or Apple Store.</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View product information &amp; services provided.</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b="0" i="0" u="none" strike="noStrike" cap="none" dirty="0" smtClean="0">
                <a:solidFill>
                  <a:schemeClr val="accent6">
                    <a:lumMod val="50000"/>
                  </a:schemeClr>
                </a:solidFill>
                <a:latin typeface="Calibri" panose="020F0502020204030204" pitchFamily="34" charset="0"/>
                <a:sym typeface="Arial"/>
              </a:rPr>
              <a:t>View Team page along with filters.</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Provide Neat Study Contact information with Email Form.</a:t>
            </a:r>
          </a:p>
          <a:p>
            <a:pPr marL="571500" marR="0" lvl="0" indent="-571500" algn="l" rtl="0">
              <a:lnSpc>
                <a:spcPct val="100000"/>
              </a:lnSpc>
              <a:spcBef>
                <a:spcPts val="0"/>
              </a:spcBef>
              <a:spcAft>
                <a:spcPts val="0"/>
              </a:spcAft>
              <a:buClr>
                <a:srgbClr val="336699"/>
              </a:buClr>
              <a:buSzPct val="75000"/>
              <a:buFont typeface="Arial" panose="020B0604020202020204" pitchFamily="34" charset="0"/>
              <a:buChar char="•"/>
            </a:pPr>
            <a:r>
              <a:rPr lang="en-US" sz="4100" dirty="0" smtClean="0">
                <a:solidFill>
                  <a:schemeClr val="accent6">
                    <a:lumMod val="50000"/>
                  </a:schemeClr>
                </a:solidFill>
                <a:latin typeface="Calibri" panose="020F0502020204030204" pitchFamily="34" charset="0"/>
              </a:rPr>
              <a:t>Beautiful Modern Frontend Design.</a:t>
            </a:r>
            <a:endParaRPr lang="en-US" sz="4100" b="0" i="0" u="none" strike="noStrike" cap="none" dirty="0">
              <a:solidFill>
                <a:srgbClr val="336699"/>
              </a:solidFill>
              <a:latin typeface="Calibri" panose="020F0502020204030204" pitchFamily="34" charset="0"/>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Calibri" panose="020F0502020204030204" pitchFamily="34" charset="0"/>
              <a:sym typeface="Arial"/>
            </a:endParaRPr>
          </a:p>
        </p:txBody>
      </p:sp>
      <p:sp>
        <p:nvSpPr>
          <p:cNvPr id="102" name="Shape 102"/>
          <p:cNvSpPr txBox="1"/>
          <p:nvPr/>
        </p:nvSpPr>
        <p:spPr>
          <a:xfrm>
            <a:off x="23507847" y="19222614"/>
            <a:ext cx="7913819" cy="8290637"/>
          </a:xfrm>
          <a:prstGeom prst="rect">
            <a:avLst/>
          </a:prstGeom>
          <a:noFill/>
          <a:ln w="12700" cap="flat" cmpd="sng">
            <a:noFill/>
            <a:prstDash val="solid"/>
            <a:miter/>
            <a:headEnd type="none" w="med" len="med"/>
            <a:tailEnd type="none" w="med" len="med"/>
          </a:ln>
        </p:spPr>
        <p:txBody>
          <a:bodyPr lIns="98650" tIns="49325" rIns="98650" bIns="49325" anchor="t" anchorCtr="0">
            <a:noAutofit/>
          </a:bodyPr>
          <a:lstStyle/>
          <a:p>
            <a:pPr marL="0" marR="0" lvl="0" indent="0" rtl="0">
              <a:lnSpc>
                <a:spcPct val="100000"/>
              </a:lnSpc>
              <a:spcBef>
                <a:spcPts val="0"/>
              </a:spcBef>
              <a:spcAft>
                <a:spcPts val="0"/>
              </a:spcAft>
              <a:buClr>
                <a:srgbClr val="336699"/>
              </a:buClr>
              <a:buFont typeface="Arial"/>
              <a:buNone/>
            </a:pPr>
            <a:r>
              <a:rPr lang="en-US" sz="4100" b="1" dirty="0">
                <a:solidFill>
                  <a:schemeClr val="accent6">
                    <a:lumMod val="50000"/>
                  </a:schemeClr>
                </a:solidFill>
                <a:latin typeface="Calibri" panose="020F0502020204030204" pitchFamily="34" charset="0"/>
              </a:rPr>
              <a:t>App Frontend:</a:t>
            </a:r>
          </a:p>
          <a:p>
            <a:pPr marL="0" marR="0" lvl="0" indent="0" rtl="0">
              <a:lnSpc>
                <a:spcPct val="100000"/>
              </a:lnSpc>
              <a:spcBef>
                <a:spcPts val="0"/>
              </a:spcBef>
              <a:spcAft>
                <a:spcPts val="0"/>
              </a:spcAft>
              <a:buClr>
                <a:srgbClr val="336699"/>
              </a:buClr>
              <a:buFont typeface="Arial"/>
              <a:buNone/>
            </a:pPr>
            <a:endParaRPr lang="en-US" sz="4100" dirty="0" smtClean="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endParaRPr lang="en-US" sz="4100" dirty="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endParaRPr lang="en-US" sz="4100" dirty="0" smtClean="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r>
              <a:rPr lang="en-US" sz="4100" b="1" dirty="0" smtClean="0">
                <a:solidFill>
                  <a:schemeClr val="accent6">
                    <a:lumMod val="50000"/>
                  </a:schemeClr>
                </a:solidFill>
                <a:latin typeface="Calibri" panose="020F0502020204030204" pitchFamily="34" charset="0"/>
              </a:rPr>
              <a:t>Web </a:t>
            </a:r>
            <a:r>
              <a:rPr lang="en-US" sz="4100" b="1" dirty="0">
                <a:solidFill>
                  <a:schemeClr val="accent6">
                    <a:lumMod val="50000"/>
                  </a:schemeClr>
                </a:solidFill>
                <a:latin typeface="Calibri" panose="020F0502020204030204" pitchFamily="34" charset="0"/>
              </a:rPr>
              <a:t>Frontend:</a:t>
            </a:r>
          </a:p>
          <a:p>
            <a:pPr marL="0" marR="0" lvl="0" indent="0" rtl="0">
              <a:lnSpc>
                <a:spcPct val="100000"/>
              </a:lnSpc>
              <a:spcBef>
                <a:spcPts val="0"/>
              </a:spcBef>
              <a:spcAft>
                <a:spcPts val="0"/>
              </a:spcAft>
              <a:buClr>
                <a:srgbClr val="336699"/>
              </a:buClr>
              <a:buFont typeface="Arial"/>
              <a:buNone/>
            </a:pPr>
            <a:endParaRPr lang="en-US" sz="4100" dirty="0" smtClean="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endParaRPr lang="en-US" sz="4100" dirty="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r>
              <a:rPr lang="en-US" sz="4100" b="1" dirty="0" smtClean="0">
                <a:solidFill>
                  <a:schemeClr val="accent6">
                    <a:lumMod val="50000"/>
                  </a:schemeClr>
                </a:solidFill>
                <a:latin typeface="Calibri" panose="020F0502020204030204" pitchFamily="34" charset="0"/>
              </a:rPr>
              <a:t>Backend</a:t>
            </a:r>
            <a:r>
              <a:rPr lang="en-US" sz="4100" b="1" dirty="0">
                <a:solidFill>
                  <a:schemeClr val="accent6">
                    <a:lumMod val="50000"/>
                  </a:schemeClr>
                </a:solidFill>
                <a:latin typeface="Calibri" panose="020F0502020204030204" pitchFamily="34" charset="0"/>
              </a:rPr>
              <a:t>:</a:t>
            </a:r>
          </a:p>
          <a:p>
            <a:pPr marL="0" marR="0" lvl="0" indent="0" rtl="0">
              <a:lnSpc>
                <a:spcPct val="100000"/>
              </a:lnSpc>
              <a:spcBef>
                <a:spcPts val="0"/>
              </a:spcBef>
              <a:spcAft>
                <a:spcPts val="0"/>
              </a:spcAft>
              <a:buClr>
                <a:srgbClr val="336699"/>
              </a:buClr>
              <a:buFont typeface="Arial"/>
              <a:buNone/>
            </a:pPr>
            <a:endParaRPr lang="en-US" sz="4100" dirty="0" smtClean="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endParaRPr lang="en-US" sz="4100" dirty="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r>
              <a:rPr lang="en-US" sz="4100" b="1" dirty="0" smtClean="0">
                <a:solidFill>
                  <a:schemeClr val="accent6">
                    <a:lumMod val="50000"/>
                  </a:schemeClr>
                </a:solidFill>
                <a:latin typeface="Calibri" panose="020F0502020204030204" pitchFamily="34" charset="0"/>
              </a:rPr>
              <a:t>Database</a:t>
            </a:r>
            <a:r>
              <a:rPr lang="en-US" sz="4100" b="1" dirty="0">
                <a:solidFill>
                  <a:schemeClr val="accent6">
                    <a:lumMod val="50000"/>
                  </a:schemeClr>
                </a:solidFill>
                <a:latin typeface="Calibri" panose="020F0502020204030204" pitchFamily="34" charset="0"/>
              </a:rPr>
              <a:t>:</a:t>
            </a:r>
          </a:p>
          <a:p>
            <a:pPr marL="0" marR="0" lvl="0" indent="0" rtl="0">
              <a:lnSpc>
                <a:spcPct val="100000"/>
              </a:lnSpc>
              <a:spcBef>
                <a:spcPts val="0"/>
              </a:spcBef>
              <a:spcAft>
                <a:spcPts val="0"/>
              </a:spcAft>
              <a:buClr>
                <a:srgbClr val="336699"/>
              </a:buClr>
              <a:buFont typeface="Arial"/>
              <a:buNone/>
            </a:pPr>
            <a:endParaRPr lang="en-US" sz="4100" dirty="0" smtClean="0">
              <a:solidFill>
                <a:schemeClr val="accent6">
                  <a:lumMod val="50000"/>
                </a:schemeClr>
              </a:solidFill>
              <a:latin typeface="Calibri" panose="020F0502020204030204" pitchFamily="34" charset="0"/>
            </a:endParaRPr>
          </a:p>
          <a:p>
            <a:pPr marL="0" marR="0" lvl="0" indent="0" rtl="0">
              <a:lnSpc>
                <a:spcPct val="100000"/>
              </a:lnSpc>
              <a:spcBef>
                <a:spcPts val="0"/>
              </a:spcBef>
              <a:spcAft>
                <a:spcPts val="0"/>
              </a:spcAft>
              <a:buClr>
                <a:srgbClr val="336699"/>
              </a:buClr>
              <a:buFont typeface="Arial"/>
              <a:buNone/>
            </a:pPr>
            <a:r>
              <a:rPr lang="en-US" sz="4100" b="1" dirty="0" smtClean="0">
                <a:solidFill>
                  <a:schemeClr val="accent6">
                    <a:lumMod val="50000"/>
                  </a:schemeClr>
                </a:solidFill>
                <a:latin typeface="Calibri" panose="020F0502020204030204" pitchFamily="34" charset="0"/>
              </a:rPr>
              <a:t>Operating </a:t>
            </a:r>
            <a:r>
              <a:rPr lang="en-US" sz="4100" b="1" dirty="0">
                <a:solidFill>
                  <a:schemeClr val="accent6">
                    <a:lumMod val="50000"/>
                  </a:schemeClr>
                </a:solidFill>
                <a:latin typeface="Calibri" panose="020F0502020204030204" pitchFamily="34" charset="0"/>
              </a:rPr>
              <a:t>System:</a:t>
            </a:r>
            <a:endParaRPr sz="4100" b="1" dirty="0">
              <a:solidFill>
                <a:schemeClr val="accent6">
                  <a:lumMod val="50000"/>
                </a:schemeClr>
              </a:solidFill>
              <a:latin typeface="Calibri" panose="020F0502020204030204" pitchFamily="34" charset="0"/>
            </a:endParaRPr>
          </a:p>
        </p:txBody>
      </p:sp>
      <p:sp>
        <p:nvSpPr>
          <p:cNvPr id="105" name="Shape 105"/>
          <p:cNvSpPr txBox="1"/>
          <p:nvPr/>
        </p:nvSpPr>
        <p:spPr>
          <a:xfrm>
            <a:off x="23061294" y="30486597"/>
            <a:ext cx="8104466" cy="7368598"/>
          </a:xfrm>
          <a:prstGeom prst="rect">
            <a:avLst/>
          </a:prstGeom>
          <a:noFill/>
          <a:ln w="12700" cap="flat" cmpd="sng">
            <a:noFill/>
            <a:prstDash val="solid"/>
            <a:miter/>
            <a:headEnd type="none" w="med" len="med"/>
            <a:tailEnd type="none" w="med" len="med"/>
          </a:ln>
        </p:spPr>
        <p:txBody>
          <a:bodyPr lIns="98650" tIns="49325" rIns="98650" bIns="49325" anchor="t" anchorCtr="0">
            <a:noAutofit/>
          </a:bodyPr>
          <a:lstStyle/>
          <a:p>
            <a:r>
              <a:rPr lang="en-US" sz="4100" b="1" dirty="0">
                <a:solidFill>
                  <a:schemeClr val="accent6">
                    <a:lumMod val="50000"/>
                  </a:schemeClr>
                </a:solidFill>
                <a:latin typeface="Calibri" panose="020F0502020204030204" pitchFamily="34" charset="0"/>
              </a:rPr>
              <a:t>Neat Study</a:t>
            </a:r>
            <a:r>
              <a:rPr lang="en-US" sz="4100" dirty="0">
                <a:solidFill>
                  <a:schemeClr val="accent6">
                    <a:lumMod val="50000"/>
                  </a:schemeClr>
                </a:solidFill>
                <a:latin typeface="Calibri" panose="020F0502020204030204" pitchFamily="34" charset="0"/>
              </a:rPr>
              <a:t> puts a new spin on Task Management, allowing you to complete task while staying on track in the long term. Neat give the user the flexibility to break down assignments and Collect performance in electronic </a:t>
            </a:r>
            <a:r>
              <a:rPr lang="en-US" sz="4100" dirty="0" smtClean="0">
                <a:solidFill>
                  <a:schemeClr val="accent6">
                    <a:lumMod val="50000"/>
                  </a:schemeClr>
                </a:solidFill>
                <a:latin typeface="Calibri" panose="020F0502020204030204" pitchFamily="34" charset="0"/>
              </a:rPr>
              <a:t>portfolio 			to </a:t>
            </a:r>
            <a:r>
              <a:rPr lang="en-US" sz="4100" dirty="0">
                <a:solidFill>
                  <a:schemeClr val="accent6">
                    <a:lumMod val="50000"/>
                  </a:schemeClr>
                </a:solidFill>
                <a:latin typeface="Calibri" panose="020F0502020204030204" pitchFamily="34" charset="0"/>
              </a:rPr>
              <a:t>find the most </a:t>
            </a:r>
            <a:r>
              <a:rPr lang="en-US" sz="4100" dirty="0" smtClean="0">
                <a:solidFill>
                  <a:schemeClr val="accent6">
                    <a:lumMod val="50000"/>
                  </a:schemeClr>
                </a:solidFill>
                <a:latin typeface="Calibri" panose="020F0502020204030204" pitchFamily="34" charset="0"/>
              </a:rPr>
              <a:t>					efficient </a:t>
            </a:r>
            <a:r>
              <a:rPr lang="en-US" sz="4100" dirty="0">
                <a:solidFill>
                  <a:schemeClr val="accent6">
                    <a:lumMod val="50000"/>
                  </a:schemeClr>
                </a:solidFill>
                <a:latin typeface="Calibri" panose="020F0502020204030204" pitchFamily="34" charset="0"/>
              </a:rPr>
              <a:t>way to </a:t>
            </a:r>
            <a:r>
              <a:rPr lang="en-US" sz="4100" dirty="0" smtClean="0">
                <a:solidFill>
                  <a:schemeClr val="accent6">
                    <a:lumMod val="50000"/>
                  </a:schemeClr>
                </a:solidFill>
                <a:latin typeface="Calibri" panose="020F0502020204030204" pitchFamily="34" charset="0"/>
              </a:rPr>
              <a:t>study	 			based </a:t>
            </a:r>
            <a:r>
              <a:rPr lang="en-US" sz="4100" dirty="0">
                <a:solidFill>
                  <a:schemeClr val="accent6">
                    <a:lumMod val="50000"/>
                  </a:schemeClr>
                </a:solidFill>
                <a:latin typeface="Calibri" panose="020F0502020204030204" pitchFamily="34" charset="0"/>
              </a:rPr>
              <a:t>on your data. </a:t>
            </a:r>
            <a:endParaRPr sz="4100" dirty="0">
              <a:solidFill>
                <a:schemeClr val="accent6">
                  <a:lumMod val="50000"/>
                </a:schemeClr>
              </a:solidFill>
              <a:latin typeface="Calibri" panose="020F0502020204030204" pitchFamily="34" charset="0"/>
            </a:endParaRPr>
          </a:p>
        </p:txBody>
      </p:sp>
      <p:sp>
        <p:nvSpPr>
          <p:cNvPr id="4" name="Rounded Rectangle 3"/>
          <p:cNvSpPr/>
          <p:nvPr/>
        </p:nvSpPr>
        <p:spPr>
          <a:xfrm>
            <a:off x="23555501" y="6041950"/>
            <a:ext cx="6102959" cy="948165"/>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727877" y="6095323"/>
            <a:ext cx="5843266" cy="830997"/>
          </a:xfrm>
          <a:prstGeom prst="rect">
            <a:avLst/>
          </a:prstGeom>
          <a:noFill/>
          <a:ln cap="flat">
            <a:noFill/>
          </a:ln>
        </p:spPr>
        <p:txBody>
          <a:bodyPr wrap="none" rtlCol="0">
            <a:spAutoFit/>
          </a:bodyPr>
          <a:lstStyle/>
          <a:p>
            <a:r>
              <a:rPr lang="en-US" sz="4800" b="1" spc="1000" dirty="0">
                <a:solidFill>
                  <a:schemeClr val="bg1"/>
                </a:solidFill>
                <a:latin typeface="Calibri" panose="020F0502020204030204" pitchFamily="34" charset="0"/>
              </a:rPr>
              <a:t>REQUIREMENTS</a:t>
            </a:r>
          </a:p>
        </p:txBody>
      </p:sp>
      <p:sp>
        <p:nvSpPr>
          <p:cNvPr id="25" name="Rounded Rectangle 24"/>
          <p:cNvSpPr/>
          <p:nvPr/>
        </p:nvSpPr>
        <p:spPr>
          <a:xfrm>
            <a:off x="13972325" y="6041950"/>
            <a:ext cx="6737732" cy="948165"/>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14047328" y="6116894"/>
            <a:ext cx="6596678"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CURRENT SYSTEM</a:t>
            </a:r>
            <a:endParaRPr lang="en-US" sz="4800" b="1" spc="1000" dirty="0">
              <a:solidFill>
                <a:schemeClr val="bg1"/>
              </a:solidFill>
              <a:latin typeface="Calibri" panose="020F0502020204030204" pitchFamily="34" charset="0"/>
            </a:endParaRPr>
          </a:p>
        </p:txBody>
      </p:sp>
      <p:sp>
        <p:nvSpPr>
          <p:cNvPr id="27" name="Rounded Rectangle 26"/>
          <p:cNvSpPr/>
          <p:nvPr/>
        </p:nvSpPr>
        <p:spPr>
          <a:xfrm>
            <a:off x="4301820" y="6036738"/>
            <a:ext cx="4580923" cy="953377"/>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802067" y="6105331"/>
            <a:ext cx="3615092"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PROBLEM</a:t>
            </a:r>
            <a:endParaRPr lang="en-US" sz="4800" b="1" spc="1000" dirty="0">
              <a:solidFill>
                <a:schemeClr val="bg1"/>
              </a:solidFill>
              <a:latin typeface="Calibri" panose="020F0502020204030204" pitchFamily="34" charset="0"/>
            </a:endParaRPr>
          </a:p>
        </p:txBody>
      </p:sp>
      <p:sp>
        <p:nvSpPr>
          <p:cNvPr id="30" name="Rounded Rectangle 29"/>
          <p:cNvSpPr/>
          <p:nvPr/>
        </p:nvSpPr>
        <p:spPr>
          <a:xfrm>
            <a:off x="990600" y="41470901"/>
            <a:ext cx="7733878" cy="94816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12110" y="41564790"/>
            <a:ext cx="7712368" cy="830997"/>
          </a:xfrm>
          <a:prstGeom prst="rect">
            <a:avLst/>
          </a:prstGeom>
          <a:noFill/>
          <a:ln cap="flat">
            <a:noFill/>
          </a:ln>
        </p:spPr>
        <p:txBody>
          <a:bodyPr wrap="none" rtlCol="0">
            <a:spAutoFit/>
          </a:bodyPr>
          <a:lstStyle/>
          <a:p>
            <a:r>
              <a:rPr lang="en-US" sz="4800" b="1" spc="1000" dirty="0" smtClean="0">
                <a:solidFill>
                  <a:schemeClr val="accent6">
                    <a:lumMod val="50000"/>
                  </a:schemeClr>
                </a:solidFill>
                <a:latin typeface="Calibri" panose="020F0502020204030204" pitchFamily="34" charset="0"/>
              </a:rPr>
              <a:t>ACKNOWLEDGEMENT</a:t>
            </a:r>
            <a:endParaRPr lang="en-US" sz="4800" b="1" spc="1000" dirty="0">
              <a:solidFill>
                <a:schemeClr val="accent6">
                  <a:lumMod val="50000"/>
                </a:schemeClr>
              </a:solidFill>
              <a:latin typeface="Calibri" panose="020F0502020204030204" pitchFamily="34" charset="0"/>
            </a:endParaRPr>
          </a:p>
        </p:txBody>
      </p:sp>
      <p:sp>
        <p:nvSpPr>
          <p:cNvPr id="33" name="Rounded Rectangle 32"/>
          <p:cNvSpPr/>
          <p:nvPr/>
        </p:nvSpPr>
        <p:spPr>
          <a:xfrm>
            <a:off x="23199566" y="17974592"/>
            <a:ext cx="6910869" cy="948165"/>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3329412" y="18037057"/>
            <a:ext cx="6781023"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IMPLEMENTATION</a:t>
            </a:r>
            <a:endParaRPr lang="en-US" sz="4800" b="1" spc="1000" dirty="0">
              <a:solidFill>
                <a:schemeClr val="bg1"/>
              </a:solidFill>
              <a:latin typeface="Calibri" panose="020F0502020204030204" pitchFamily="34" charset="0"/>
            </a:endParaRPr>
          </a:p>
        </p:txBody>
      </p:sp>
      <p:sp>
        <p:nvSpPr>
          <p:cNvPr id="35" name="Rounded Rectangle 34"/>
          <p:cNvSpPr/>
          <p:nvPr/>
        </p:nvSpPr>
        <p:spPr>
          <a:xfrm>
            <a:off x="25084467" y="29362405"/>
            <a:ext cx="3894015" cy="948165"/>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5166520" y="29493873"/>
            <a:ext cx="3894015"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SUMMARY</a:t>
            </a:r>
            <a:endParaRPr lang="en-US" sz="4800" b="1" spc="1000" dirty="0">
              <a:solidFill>
                <a:schemeClr val="bg1"/>
              </a:solidFill>
              <a:latin typeface="Calibri" panose="020F050202020403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84718" y="19744030"/>
            <a:ext cx="5045373" cy="19659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58460" y="22370500"/>
            <a:ext cx="1667192" cy="166719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13220" y="21937976"/>
            <a:ext cx="3346569" cy="2586986"/>
          </a:xfrm>
          <a:prstGeom prst="rect">
            <a:avLst/>
          </a:prstGeom>
        </p:spPr>
      </p:pic>
      <p:pic>
        <p:nvPicPr>
          <p:cNvPr id="43" name="django-python.png"/>
          <p:cNvPicPr>
            <a:picLocks noChangeAspect="1"/>
          </p:cNvPicPr>
          <p:nvPr/>
        </p:nvPicPr>
        <p:blipFill>
          <a:blip r:embed="rId7">
            <a:extLst/>
          </a:blip>
          <a:stretch>
            <a:fillRect/>
          </a:stretch>
        </p:blipFill>
        <p:spPr>
          <a:xfrm>
            <a:off x="25848395" y="23651962"/>
            <a:ext cx="2196107" cy="2196107"/>
          </a:xfrm>
          <a:prstGeom prst="rect">
            <a:avLst/>
          </a:prstGeom>
          <a:ln w="12700">
            <a:miter lim="400000"/>
          </a:ln>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23587" y="25432093"/>
            <a:ext cx="2445722" cy="1267213"/>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91095" y="27231104"/>
            <a:ext cx="1244612" cy="1244612"/>
          </a:xfrm>
          <a:prstGeom prst="rect">
            <a:avLst/>
          </a:prstGeom>
        </p:spPr>
      </p:pic>
      <p:pic>
        <p:nvPicPr>
          <p:cNvPr id="46" name="Picture 4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2266" y="1009310"/>
            <a:ext cx="4849062" cy="1521074"/>
          </a:xfrm>
          <a:prstGeom prst="rect">
            <a:avLst/>
          </a:prstGeom>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261" y="3025249"/>
            <a:ext cx="5045373" cy="1965922"/>
          </a:xfrm>
          <a:prstGeom prst="rect">
            <a:avLst/>
          </a:prstGeom>
        </p:spPr>
      </p:pic>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84697" y="3017030"/>
            <a:ext cx="1667192" cy="1667192"/>
          </a:xfrm>
          <a:prstGeom prst="rect">
            <a:avLst/>
          </a:prstGeom>
        </p:spPr>
      </p:pic>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45009" y="491131"/>
            <a:ext cx="3346569" cy="2586986"/>
          </a:xfrm>
          <a:prstGeom prst="rect">
            <a:avLst/>
          </a:prstGeom>
        </p:spPr>
      </p:pic>
      <p:pic>
        <p:nvPicPr>
          <p:cNvPr id="50" name="django-python.png"/>
          <p:cNvPicPr>
            <a:picLocks noChangeAspect="1"/>
          </p:cNvPicPr>
          <p:nvPr/>
        </p:nvPicPr>
        <p:blipFill>
          <a:blip r:embed="rId7">
            <a:extLst/>
          </a:blip>
          <a:stretch>
            <a:fillRect/>
          </a:stretch>
        </p:blipFill>
        <p:spPr>
          <a:xfrm>
            <a:off x="27914328" y="708707"/>
            <a:ext cx="2615763" cy="2615763"/>
          </a:xfrm>
          <a:prstGeom prst="rect">
            <a:avLst/>
          </a:prstGeom>
          <a:ln w="12700">
            <a:miter lim="400000"/>
          </a:ln>
        </p:spPr>
      </p:pic>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11410" y="3258958"/>
            <a:ext cx="2601942" cy="1348156"/>
          </a:xfrm>
          <a:prstGeom prst="rect">
            <a:avLst/>
          </a:prstGeom>
        </p:spPr>
      </p:pic>
      <p:pic>
        <p:nvPicPr>
          <p:cNvPr id="52" name="Picture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5961" y="3347718"/>
            <a:ext cx="1244612" cy="1244612"/>
          </a:xfrm>
          <a:prstGeom prst="rect">
            <a:avLst/>
          </a:prstGeom>
        </p:spPr>
      </p:pic>
      <p:pic>
        <p:nvPicPr>
          <p:cNvPr id="53" name="Logo_Neat.png"/>
          <p:cNvPicPr>
            <a:picLocks noChangeAspect="1"/>
          </p:cNvPicPr>
          <p:nvPr/>
        </p:nvPicPr>
        <p:blipFill>
          <a:blip r:embed="rId11">
            <a:extLst/>
          </a:blip>
          <a:stretch>
            <a:fillRect/>
          </a:stretch>
        </p:blipFill>
        <p:spPr>
          <a:xfrm>
            <a:off x="8634000" y="804523"/>
            <a:ext cx="2491153" cy="2559217"/>
          </a:xfrm>
          <a:prstGeom prst="rect">
            <a:avLst/>
          </a:prstGeom>
          <a:ln w="12700">
            <a:miter lim="400000"/>
          </a:ln>
        </p:spPr>
      </p:pic>
      <p:pic>
        <p:nvPicPr>
          <p:cNvPr id="54" name="Logo_Neat.png"/>
          <p:cNvPicPr>
            <a:picLocks noChangeAspect="1"/>
          </p:cNvPicPr>
          <p:nvPr/>
        </p:nvPicPr>
        <p:blipFill>
          <a:blip r:embed="rId11">
            <a:extLst/>
          </a:blip>
          <a:stretch>
            <a:fillRect/>
          </a:stretch>
        </p:blipFill>
        <p:spPr>
          <a:xfrm>
            <a:off x="26569382" y="37163849"/>
            <a:ext cx="2491153" cy="2559217"/>
          </a:xfrm>
          <a:prstGeom prst="rect">
            <a:avLst/>
          </a:prstGeom>
          <a:ln w="12700">
            <a:miter lim="400000"/>
          </a:ln>
        </p:spPr>
      </p:pic>
      <p:pic>
        <p:nvPicPr>
          <p:cNvPr id="12" name="Picture 11"/>
          <p:cNvPicPr>
            <a:picLocks noChangeAspect="1"/>
          </p:cNvPicPr>
          <p:nvPr/>
        </p:nvPicPr>
        <p:blipFill rotWithShape="1">
          <a:blip r:embed="rId12">
            <a:extLst>
              <a:ext uri="{28A0092B-C50C-407E-A947-70E740481C1C}">
                <a14:useLocalDpi xmlns:a14="http://schemas.microsoft.com/office/drawing/2010/main" val="0"/>
              </a:ext>
            </a:extLst>
          </a:blip>
          <a:srcRect r="40443" b="-5986"/>
          <a:stretch/>
        </p:blipFill>
        <p:spPr>
          <a:xfrm>
            <a:off x="3699299" y="19431092"/>
            <a:ext cx="5980456" cy="2939408"/>
          </a:xfrm>
          <a:prstGeom prst="rect">
            <a:avLst/>
          </a:prstGeom>
        </p:spPr>
      </p:pic>
      <p:sp>
        <p:nvSpPr>
          <p:cNvPr id="13" name="TextBox 12"/>
          <p:cNvSpPr txBox="1"/>
          <p:nvPr/>
        </p:nvSpPr>
        <p:spPr>
          <a:xfrm>
            <a:off x="3219963" y="22187714"/>
            <a:ext cx="7276072" cy="3877985"/>
          </a:xfrm>
          <a:prstGeom prst="rect">
            <a:avLst/>
          </a:prstGeom>
          <a:noFill/>
        </p:spPr>
        <p:txBody>
          <a:bodyPr wrap="square" rtlCol="0">
            <a:spAutoFit/>
          </a:bodyPr>
          <a:lstStyle/>
          <a:p>
            <a:pPr hangingPunct="0"/>
            <a:r>
              <a:rPr lang="en-US" sz="4100" dirty="0">
                <a:solidFill>
                  <a:schemeClr val="accent6">
                    <a:lumMod val="50000"/>
                  </a:schemeClr>
                </a:solidFill>
                <a:latin typeface="Calibri" panose="020F0502020204030204" pitchFamily="34" charset="0"/>
              </a:rPr>
              <a:t>The system is based on a client server model</a:t>
            </a:r>
            <a:r>
              <a:rPr lang="en-US" sz="4100" dirty="0" smtClean="0">
                <a:solidFill>
                  <a:schemeClr val="accent6">
                    <a:lumMod val="50000"/>
                  </a:schemeClr>
                </a:solidFill>
                <a:latin typeface="Calibri" panose="020F0502020204030204" pitchFamily="34" charset="0"/>
              </a:rPr>
              <a:t>. The client makes a request to the server and the backend accesses the database, while the front-end displays the data and takes user input.</a:t>
            </a:r>
            <a:endParaRPr lang="en-US" sz="4100" dirty="0">
              <a:solidFill>
                <a:schemeClr val="accent6">
                  <a:lumMod val="50000"/>
                </a:schemeClr>
              </a:solidFill>
              <a:latin typeface="Calibri" panose="020F0502020204030204" pitchFamily="34" charset="0"/>
            </a:endParaRPr>
          </a:p>
        </p:txBody>
      </p:sp>
      <p:sp>
        <p:nvSpPr>
          <p:cNvPr id="59" name="Rounded Rectangle 58"/>
          <p:cNvSpPr/>
          <p:nvPr/>
        </p:nvSpPr>
        <p:spPr>
          <a:xfrm>
            <a:off x="3413430" y="17974919"/>
            <a:ext cx="6165061" cy="947509"/>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3602520" y="18037057"/>
            <a:ext cx="5979522"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SYSTEM DESIGN</a:t>
            </a:r>
            <a:endParaRPr lang="en-US" sz="4800" b="1" spc="1000" dirty="0">
              <a:solidFill>
                <a:schemeClr val="bg1"/>
              </a:solidFill>
              <a:latin typeface="Calibri" panose="020F0502020204030204" pitchFamily="34" charset="0"/>
            </a:endParaRPr>
          </a:p>
        </p:txBody>
      </p:sp>
      <p:sp>
        <p:nvSpPr>
          <p:cNvPr id="61" name="Rounded Rectangle 60"/>
          <p:cNvSpPr/>
          <p:nvPr/>
        </p:nvSpPr>
        <p:spPr>
          <a:xfrm>
            <a:off x="14258654" y="17914364"/>
            <a:ext cx="6165061" cy="947509"/>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p:cNvSpPr txBox="1"/>
          <p:nvPr/>
        </p:nvSpPr>
        <p:spPr>
          <a:xfrm>
            <a:off x="14427565" y="17988385"/>
            <a:ext cx="5827236"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OBJECT DESIGN</a:t>
            </a:r>
            <a:endParaRPr lang="en-US" sz="4800" b="1" spc="1000" dirty="0">
              <a:solidFill>
                <a:schemeClr val="bg1"/>
              </a:solidFill>
              <a:latin typeface="Calibri" panose="020F0502020204030204" pitchFamily="34" charset="0"/>
            </a:endParaRPr>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96751" y="25208276"/>
            <a:ext cx="7683246" cy="3791732"/>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381082" y="19222614"/>
            <a:ext cx="6262923" cy="5617652"/>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05182" y="33101977"/>
            <a:ext cx="10768208" cy="7539529"/>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10542" y="29601689"/>
            <a:ext cx="4595308" cy="9630883"/>
          </a:xfrm>
          <a:prstGeom prst="rect">
            <a:avLst/>
          </a:prstGeom>
        </p:spPr>
      </p:pic>
      <p:sp>
        <p:nvSpPr>
          <p:cNvPr id="70" name="Rounded Rectangle 69"/>
          <p:cNvSpPr/>
          <p:nvPr/>
        </p:nvSpPr>
        <p:spPr>
          <a:xfrm>
            <a:off x="14258653" y="29403850"/>
            <a:ext cx="5647603" cy="871419"/>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p:cNvSpPr txBox="1"/>
          <p:nvPr/>
        </p:nvSpPr>
        <p:spPr>
          <a:xfrm>
            <a:off x="14558773" y="29444272"/>
            <a:ext cx="5256567"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SCREENSHOTS</a:t>
            </a:r>
            <a:endParaRPr lang="en-US" sz="4800" b="1" spc="1000" dirty="0">
              <a:solidFill>
                <a:schemeClr val="bg1"/>
              </a:solidFill>
              <a:latin typeface="Calibri" panose="020F0502020204030204" pitchFamily="34" charset="0"/>
            </a:endParaRPr>
          </a:p>
        </p:txBody>
      </p:sp>
      <p:sp>
        <p:nvSpPr>
          <p:cNvPr id="73" name="Rounded Rectangle 72"/>
          <p:cNvSpPr/>
          <p:nvPr/>
        </p:nvSpPr>
        <p:spPr>
          <a:xfrm>
            <a:off x="3123749" y="29381048"/>
            <a:ext cx="5544700" cy="881955"/>
          </a:xfrm>
          <a:prstGeom prst="round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3448127" y="29420988"/>
            <a:ext cx="5331909" cy="830997"/>
          </a:xfrm>
          <a:prstGeom prst="rect">
            <a:avLst/>
          </a:prstGeom>
          <a:noFill/>
          <a:ln cap="flat">
            <a:noFill/>
          </a:ln>
        </p:spPr>
        <p:txBody>
          <a:bodyPr wrap="none" rtlCol="0">
            <a:spAutoFit/>
          </a:bodyPr>
          <a:lstStyle/>
          <a:p>
            <a:r>
              <a:rPr lang="en-US" sz="4800" b="1" spc="1000" dirty="0" smtClean="0">
                <a:solidFill>
                  <a:schemeClr val="bg1"/>
                </a:solidFill>
                <a:latin typeface="Calibri" panose="020F0502020204030204" pitchFamily="34" charset="0"/>
              </a:rPr>
              <a:t>VERIFICATION</a:t>
            </a:r>
            <a:endParaRPr lang="en-US" sz="4800" b="1" spc="1000" dirty="0">
              <a:solidFill>
                <a:schemeClr val="bg1"/>
              </a:solidFill>
              <a:latin typeface="Calibri" panose="020F0502020204030204" pitchFamily="34" charset="0"/>
            </a:endParaRPr>
          </a:p>
        </p:txBody>
      </p:sp>
      <p:pic>
        <p:nvPicPr>
          <p:cNvPr id="22" name="Picture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54388" y="33536556"/>
            <a:ext cx="10719854" cy="8039890"/>
          </a:xfrm>
          <a:prstGeom prst="rect">
            <a:avLst/>
          </a:prstGeom>
        </p:spPr>
      </p:pic>
      <p:sp>
        <p:nvSpPr>
          <p:cNvPr id="23" name="TextBox 22"/>
          <p:cNvSpPr txBox="1"/>
          <p:nvPr/>
        </p:nvSpPr>
        <p:spPr>
          <a:xfrm>
            <a:off x="1372266" y="30351336"/>
            <a:ext cx="8147224" cy="11172289"/>
          </a:xfrm>
          <a:prstGeom prst="rect">
            <a:avLst/>
          </a:prstGeom>
          <a:noFill/>
        </p:spPr>
        <p:txBody>
          <a:bodyPr wrap="square" rtlCol="0">
            <a:spAutoFit/>
          </a:bodyPr>
          <a:lstStyle/>
          <a:p>
            <a:r>
              <a:rPr lang="en-US" sz="2000" b="1" dirty="0">
                <a:solidFill>
                  <a:srgbClr val="00B050"/>
                </a:solidFill>
                <a:latin typeface="Calibri" panose="020F0502020204030204" pitchFamily="34" charset="0"/>
              </a:rPr>
              <a:t>Test Case 1 (Sunny Day)</a:t>
            </a:r>
          </a:p>
          <a:p>
            <a:r>
              <a:rPr lang="en-US" sz="2000" b="1" dirty="0">
                <a:solidFill>
                  <a:schemeClr val="accent6">
                    <a:lumMod val="50000"/>
                  </a:schemeClr>
                </a:solidFill>
                <a:latin typeface="Calibri" panose="020F0502020204030204" pitchFamily="34" charset="0"/>
              </a:rPr>
              <a:t>Purpose</a:t>
            </a:r>
          </a:p>
          <a:p>
            <a:r>
              <a:rPr lang="en-US" sz="2000" dirty="0">
                <a:solidFill>
                  <a:schemeClr val="accent6">
                    <a:lumMod val="50000"/>
                  </a:schemeClr>
                </a:solidFill>
                <a:latin typeface="Calibri" panose="020F0502020204030204" pitchFamily="34" charset="0"/>
              </a:rPr>
              <a:t>Ensure that emails are sending to the correct email addresses, with the correct subject and body text.</a:t>
            </a:r>
          </a:p>
          <a:p>
            <a:r>
              <a:rPr lang="en-US" sz="2000" b="1" dirty="0">
                <a:solidFill>
                  <a:schemeClr val="accent6">
                    <a:lumMod val="50000"/>
                  </a:schemeClr>
                </a:solidFill>
                <a:latin typeface="Calibri" panose="020F0502020204030204" pitchFamily="34" charset="0"/>
              </a:rPr>
              <a:t>Precondition</a:t>
            </a:r>
          </a:p>
          <a:p>
            <a:r>
              <a:rPr lang="en-US" sz="2000" dirty="0">
                <a:solidFill>
                  <a:schemeClr val="accent6">
                    <a:lumMod val="50000"/>
                  </a:schemeClr>
                </a:solidFill>
                <a:latin typeface="Calibri" panose="020F0502020204030204" pitchFamily="34" charset="0"/>
              </a:rPr>
              <a:t>The user is on the Contact Section and Neatstudy is running. The user has filled out all of the forms on the messaging page.</a:t>
            </a:r>
          </a:p>
          <a:p>
            <a:r>
              <a:rPr lang="en-US" sz="2000" b="1" dirty="0">
                <a:solidFill>
                  <a:schemeClr val="accent6">
                    <a:lumMod val="50000"/>
                  </a:schemeClr>
                </a:solidFill>
                <a:latin typeface="Calibri" panose="020F0502020204030204" pitchFamily="34" charset="0"/>
              </a:rPr>
              <a:t>Input</a:t>
            </a:r>
          </a:p>
          <a:p>
            <a:r>
              <a:rPr lang="en-US" sz="2000" dirty="0">
                <a:solidFill>
                  <a:schemeClr val="accent6">
                    <a:lumMod val="50000"/>
                  </a:schemeClr>
                </a:solidFill>
                <a:latin typeface="Calibri" panose="020F0502020204030204" pitchFamily="34" charset="0"/>
              </a:rPr>
              <a:t>The User fills in the user name, receiver addresses, message subject, and message body for the message that is to be sent. Then user presses the “Send Message” button.</a:t>
            </a:r>
          </a:p>
          <a:p>
            <a:r>
              <a:rPr lang="en-US" sz="2000" b="1" dirty="0">
                <a:solidFill>
                  <a:schemeClr val="accent6">
                    <a:lumMod val="50000"/>
                  </a:schemeClr>
                </a:solidFill>
                <a:latin typeface="Calibri" panose="020F0502020204030204" pitchFamily="34" charset="0"/>
              </a:rPr>
              <a:t>Expected</a:t>
            </a:r>
            <a:r>
              <a:rPr lang="en-US" sz="2000" dirty="0">
                <a:solidFill>
                  <a:schemeClr val="accent6">
                    <a:lumMod val="50000"/>
                  </a:schemeClr>
                </a:solidFill>
                <a:latin typeface="Calibri" panose="020F0502020204030204" pitchFamily="34" charset="0"/>
              </a:rPr>
              <a:t> </a:t>
            </a:r>
            <a:r>
              <a:rPr lang="en-US" sz="2000" b="1" dirty="0">
                <a:solidFill>
                  <a:schemeClr val="accent6">
                    <a:lumMod val="50000"/>
                  </a:schemeClr>
                </a:solidFill>
                <a:latin typeface="Calibri" panose="020F0502020204030204" pitchFamily="34" charset="0"/>
              </a:rPr>
              <a:t>Result</a:t>
            </a:r>
          </a:p>
          <a:p>
            <a:r>
              <a:rPr lang="en-US" sz="2000" dirty="0">
                <a:solidFill>
                  <a:schemeClr val="accent6">
                    <a:lumMod val="50000"/>
                  </a:schemeClr>
                </a:solidFill>
                <a:latin typeface="Calibri" panose="020F0502020204030204" pitchFamily="34" charset="0"/>
              </a:rPr>
              <a:t>The message should be sent to </a:t>
            </a:r>
            <a:endParaRPr lang="en-US" sz="2000" dirty="0" smtClean="0">
              <a:solidFill>
                <a:schemeClr val="accent6">
                  <a:lumMod val="50000"/>
                </a:schemeClr>
              </a:solidFill>
              <a:latin typeface="Calibri" panose="020F0502020204030204" pitchFamily="34" charset="0"/>
            </a:endParaRPr>
          </a:p>
          <a:p>
            <a:r>
              <a:rPr lang="en-US" sz="2000" dirty="0" smtClean="0">
                <a:solidFill>
                  <a:schemeClr val="accent6">
                    <a:lumMod val="50000"/>
                  </a:schemeClr>
                </a:solidFill>
                <a:latin typeface="Calibri" panose="020F0502020204030204" pitchFamily="34" charset="0"/>
              </a:rPr>
              <a:t>neatstudy@outlook.com with </a:t>
            </a:r>
            <a:r>
              <a:rPr lang="en-US" sz="2000" dirty="0">
                <a:solidFill>
                  <a:schemeClr val="accent6">
                    <a:lumMod val="50000"/>
                  </a:schemeClr>
                </a:solidFill>
                <a:latin typeface="Calibri" panose="020F0502020204030204" pitchFamily="34" charset="0"/>
              </a:rPr>
              <a:t>the correct subject </a:t>
            </a:r>
            <a:endParaRPr lang="en-US" sz="2000" dirty="0" smtClean="0">
              <a:solidFill>
                <a:schemeClr val="accent6">
                  <a:lumMod val="50000"/>
                </a:schemeClr>
              </a:solidFill>
              <a:latin typeface="Calibri" panose="020F0502020204030204" pitchFamily="34" charset="0"/>
            </a:endParaRPr>
          </a:p>
          <a:p>
            <a:r>
              <a:rPr lang="en-US" sz="2000" dirty="0" smtClean="0">
                <a:solidFill>
                  <a:schemeClr val="accent6">
                    <a:lumMod val="50000"/>
                  </a:schemeClr>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message body text. </a:t>
            </a:r>
          </a:p>
          <a:p>
            <a:r>
              <a:rPr lang="en-US" sz="2000" b="1" dirty="0">
                <a:solidFill>
                  <a:schemeClr val="accent6">
                    <a:lumMod val="50000"/>
                  </a:schemeClr>
                </a:solidFill>
                <a:latin typeface="Calibri" panose="020F0502020204030204" pitchFamily="34" charset="0"/>
              </a:rPr>
              <a:t>Actual</a:t>
            </a:r>
            <a:r>
              <a:rPr lang="en-US" sz="2000" dirty="0">
                <a:solidFill>
                  <a:schemeClr val="accent6">
                    <a:lumMod val="50000"/>
                  </a:schemeClr>
                </a:solidFill>
                <a:latin typeface="Calibri" panose="020F0502020204030204" pitchFamily="34" charset="0"/>
              </a:rPr>
              <a:t> </a:t>
            </a:r>
            <a:r>
              <a:rPr lang="en-US" sz="2000" b="1" dirty="0">
                <a:solidFill>
                  <a:schemeClr val="accent6">
                    <a:lumMod val="50000"/>
                  </a:schemeClr>
                </a:solidFill>
                <a:latin typeface="Calibri" panose="020F0502020204030204" pitchFamily="34" charset="0"/>
              </a:rPr>
              <a:t>Result</a:t>
            </a:r>
          </a:p>
          <a:p>
            <a:r>
              <a:rPr lang="en-US" sz="2000" dirty="0">
                <a:solidFill>
                  <a:schemeClr val="accent6">
                    <a:lumMod val="50000"/>
                  </a:schemeClr>
                </a:solidFill>
                <a:latin typeface="Calibri" panose="020F0502020204030204" pitchFamily="34" charset="0"/>
              </a:rPr>
              <a:t>The message was sent to neatstudy@outlook.com </a:t>
            </a:r>
            <a:endParaRPr lang="en-US" sz="2000" dirty="0" smtClean="0">
              <a:solidFill>
                <a:schemeClr val="accent6">
                  <a:lumMod val="50000"/>
                </a:schemeClr>
              </a:solidFill>
              <a:latin typeface="Calibri" panose="020F0502020204030204" pitchFamily="34" charset="0"/>
            </a:endParaRPr>
          </a:p>
          <a:p>
            <a:r>
              <a:rPr lang="en-US" sz="2000" dirty="0" smtClean="0">
                <a:solidFill>
                  <a:schemeClr val="accent6">
                    <a:lumMod val="50000"/>
                  </a:schemeClr>
                </a:solidFill>
                <a:latin typeface="Calibri" panose="020F0502020204030204" pitchFamily="34" charset="0"/>
              </a:rPr>
              <a:t>with </a:t>
            </a:r>
            <a:r>
              <a:rPr lang="en-US" sz="2000" dirty="0">
                <a:solidFill>
                  <a:schemeClr val="accent6">
                    <a:lumMod val="50000"/>
                  </a:schemeClr>
                </a:solidFill>
                <a:latin typeface="Calibri" panose="020F0502020204030204" pitchFamily="34" charset="0"/>
              </a:rPr>
              <a:t>the correct information. </a:t>
            </a:r>
            <a:r>
              <a:rPr lang="en-US" sz="2000" b="1" dirty="0" smtClean="0">
                <a:solidFill>
                  <a:srgbClr val="00B050"/>
                </a:solidFill>
                <a:latin typeface="Calibri" panose="020F0502020204030204" pitchFamily="34" charset="0"/>
              </a:rPr>
              <a:t>PASS</a:t>
            </a:r>
            <a:endParaRPr lang="en-US" sz="2000" dirty="0">
              <a:solidFill>
                <a:srgbClr val="00B050"/>
              </a:solidFill>
              <a:latin typeface="Calibri" panose="020F0502020204030204" pitchFamily="34" charset="0"/>
            </a:endParaRPr>
          </a:p>
          <a:p>
            <a:r>
              <a:rPr lang="en-US" sz="2000" b="1" dirty="0">
                <a:solidFill>
                  <a:srgbClr val="C00000"/>
                </a:solidFill>
                <a:latin typeface="Calibri" panose="020F0502020204030204" pitchFamily="34" charset="0"/>
              </a:rPr>
              <a:t>Test Case 2 (Rainy Day)</a:t>
            </a:r>
          </a:p>
          <a:p>
            <a:r>
              <a:rPr lang="en-US" sz="2000" b="1" dirty="0">
                <a:solidFill>
                  <a:schemeClr val="accent6">
                    <a:lumMod val="50000"/>
                  </a:schemeClr>
                </a:solidFill>
                <a:latin typeface="Calibri" panose="020F0502020204030204" pitchFamily="34" charset="0"/>
              </a:rPr>
              <a:t>Purpose</a:t>
            </a:r>
          </a:p>
          <a:p>
            <a:r>
              <a:rPr lang="en-US" sz="2000" dirty="0">
                <a:solidFill>
                  <a:schemeClr val="accent6">
                    <a:lumMod val="50000"/>
                  </a:schemeClr>
                </a:solidFill>
                <a:latin typeface="Calibri" panose="020F0502020204030204" pitchFamily="34" charset="0"/>
              </a:rPr>
              <a:t>Ensure that emails are not being sent with </a:t>
            </a:r>
            <a:endParaRPr lang="en-US" sz="2000" dirty="0" smtClean="0">
              <a:solidFill>
                <a:schemeClr val="accent6">
                  <a:lumMod val="50000"/>
                </a:schemeClr>
              </a:solidFill>
              <a:latin typeface="Calibri" panose="020F0502020204030204" pitchFamily="34" charset="0"/>
            </a:endParaRPr>
          </a:p>
          <a:p>
            <a:r>
              <a:rPr lang="en-US" sz="2000" dirty="0" smtClean="0">
                <a:solidFill>
                  <a:schemeClr val="accent6">
                    <a:lumMod val="50000"/>
                  </a:schemeClr>
                </a:solidFill>
                <a:latin typeface="Calibri" panose="020F0502020204030204" pitchFamily="34" charset="0"/>
              </a:rPr>
              <a:t>erroneous </a:t>
            </a:r>
            <a:r>
              <a:rPr lang="en-US" sz="2000" dirty="0">
                <a:solidFill>
                  <a:schemeClr val="accent6">
                    <a:lumMod val="50000"/>
                  </a:schemeClr>
                </a:solidFill>
                <a:latin typeface="Calibri" panose="020F0502020204030204" pitchFamily="34" charset="0"/>
              </a:rPr>
              <a:t>receiver addresses/subjects/body text </a:t>
            </a:r>
            <a:endParaRPr lang="en-US" sz="2000" dirty="0" smtClean="0">
              <a:solidFill>
                <a:schemeClr val="accent6">
                  <a:lumMod val="50000"/>
                </a:schemeClr>
              </a:solidFill>
              <a:latin typeface="Calibri" panose="020F0502020204030204" pitchFamily="34" charset="0"/>
            </a:endParaRPr>
          </a:p>
          <a:p>
            <a:r>
              <a:rPr lang="en-US" sz="2000" dirty="0">
                <a:solidFill>
                  <a:schemeClr val="accent6">
                    <a:lumMod val="50000"/>
                  </a:schemeClr>
                </a:solidFill>
                <a:latin typeface="Calibri" panose="020F0502020204030204" pitchFamily="34" charset="0"/>
              </a:rPr>
              <a:t>f</a:t>
            </a:r>
            <a:r>
              <a:rPr lang="en-US" sz="2000" dirty="0" smtClean="0">
                <a:solidFill>
                  <a:schemeClr val="accent6">
                    <a:lumMod val="50000"/>
                  </a:schemeClr>
                </a:solidFill>
                <a:latin typeface="Calibri" panose="020F0502020204030204" pitchFamily="34" charset="0"/>
              </a:rPr>
              <a:t>rom the form</a:t>
            </a:r>
            <a:r>
              <a:rPr lang="en-US" sz="2000" dirty="0">
                <a:solidFill>
                  <a:schemeClr val="accent6">
                    <a:lumMod val="50000"/>
                  </a:schemeClr>
                </a:solidFill>
                <a:latin typeface="Calibri" panose="020F0502020204030204" pitchFamily="34" charset="0"/>
              </a:rPr>
              <a:t>.</a:t>
            </a:r>
          </a:p>
          <a:p>
            <a:r>
              <a:rPr lang="en-US" sz="2000" b="1" dirty="0">
                <a:solidFill>
                  <a:schemeClr val="accent6">
                    <a:lumMod val="50000"/>
                  </a:schemeClr>
                </a:solidFill>
                <a:latin typeface="Calibri" panose="020F0502020204030204" pitchFamily="34" charset="0"/>
              </a:rPr>
              <a:t>Precondition</a:t>
            </a:r>
          </a:p>
          <a:p>
            <a:r>
              <a:rPr lang="en-US" sz="2000" dirty="0">
                <a:solidFill>
                  <a:schemeClr val="accent6">
                    <a:lumMod val="50000"/>
                  </a:schemeClr>
                </a:solidFill>
                <a:latin typeface="Calibri" panose="020F0502020204030204" pitchFamily="34" charset="0"/>
              </a:rPr>
              <a:t>The User is on the Contact </a:t>
            </a:r>
            <a:r>
              <a:rPr lang="en-US" sz="2000" dirty="0" smtClean="0">
                <a:solidFill>
                  <a:schemeClr val="accent6">
                    <a:lumMod val="50000"/>
                  </a:schemeClr>
                </a:solidFill>
                <a:latin typeface="Calibri" panose="020F0502020204030204" pitchFamily="34" charset="0"/>
              </a:rPr>
              <a:t>Section.</a:t>
            </a:r>
            <a:endParaRPr lang="en-US" sz="2000" dirty="0">
              <a:solidFill>
                <a:schemeClr val="accent6">
                  <a:lumMod val="50000"/>
                </a:schemeClr>
              </a:solidFill>
              <a:latin typeface="Calibri" panose="020F0502020204030204" pitchFamily="34" charset="0"/>
            </a:endParaRPr>
          </a:p>
          <a:p>
            <a:r>
              <a:rPr lang="en-US" sz="2000" b="1" dirty="0">
                <a:solidFill>
                  <a:schemeClr val="accent6">
                    <a:lumMod val="50000"/>
                  </a:schemeClr>
                </a:solidFill>
                <a:latin typeface="Calibri" panose="020F0502020204030204" pitchFamily="34" charset="0"/>
              </a:rPr>
              <a:t>Input</a:t>
            </a:r>
          </a:p>
          <a:p>
            <a:r>
              <a:rPr lang="en-US" sz="2000" dirty="0">
                <a:solidFill>
                  <a:schemeClr val="accent6">
                    <a:lumMod val="50000"/>
                  </a:schemeClr>
                </a:solidFill>
                <a:latin typeface="Calibri" panose="020F0502020204030204" pitchFamily="34" charset="0"/>
              </a:rPr>
              <a:t>User has not filled out a receiver email address, a </a:t>
            </a:r>
            <a:endParaRPr lang="en-US" sz="2000" dirty="0" smtClean="0">
              <a:solidFill>
                <a:schemeClr val="accent6">
                  <a:lumMod val="50000"/>
                </a:schemeClr>
              </a:solidFill>
              <a:latin typeface="Calibri" panose="020F0502020204030204" pitchFamily="34" charset="0"/>
            </a:endParaRPr>
          </a:p>
          <a:p>
            <a:r>
              <a:rPr lang="en-US" sz="2000" dirty="0" smtClean="0">
                <a:solidFill>
                  <a:schemeClr val="accent6">
                    <a:lumMod val="50000"/>
                  </a:schemeClr>
                </a:solidFill>
                <a:latin typeface="Calibri" panose="020F0502020204030204" pitchFamily="34" charset="0"/>
              </a:rPr>
              <a:t>subject</a:t>
            </a:r>
            <a:r>
              <a:rPr lang="en-US" sz="2000" dirty="0">
                <a:solidFill>
                  <a:schemeClr val="accent6">
                    <a:lumMod val="50000"/>
                  </a:schemeClr>
                </a:solidFill>
                <a:latin typeface="Calibri" panose="020F0502020204030204" pitchFamily="34" charset="0"/>
              </a:rPr>
              <a:t>, a message body, or all 3. Then user </a:t>
            </a:r>
            <a:endParaRPr lang="en-US" sz="2000" dirty="0" smtClean="0">
              <a:solidFill>
                <a:schemeClr val="accent6">
                  <a:lumMod val="50000"/>
                </a:schemeClr>
              </a:solidFill>
              <a:latin typeface="Calibri" panose="020F0502020204030204" pitchFamily="34" charset="0"/>
            </a:endParaRPr>
          </a:p>
          <a:p>
            <a:r>
              <a:rPr lang="en-US" sz="2000" dirty="0" smtClean="0">
                <a:solidFill>
                  <a:schemeClr val="accent6">
                    <a:lumMod val="50000"/>
                  </a:schemeClr>
                </a:solidFill>
                <a:latin typeface="Calibri" panose="020F0502020204030204" pitchFamily="34" charset="0"/>
              </a:rPr>
              <a:t>presses the </a:t>
            </a:r>
            <a:r>
              <a:rPr lang="en-US" sz="2000" dirty="0">
                <a:solidFill>
                  <a:schemeClr val="accent6">
                    <a:lumMod val="50000"/>
                  </a:schemeClr>
                </a:solidFill>
                <a:latin typeface="Calibri" panose="020F0502020204030204" pitchFamily="34" charset="0"/>
              </a:rPr>
              <a:t>“Send Message” button.</a:t>
            </a:r>
          </a:p>
          <a:p>
            <a:r>
              <a:rPr lang="en-US" sz="2000" b="1" dirty="0">
                <a:solidFill>
                  <a:schemeClr val="accent6">
                    <a:lumMod val="50000"/>
                  </a:schemeClr>
                </a:solidFill>
                <a:latin typeface="Calibri" panose="020F0502020204030204" pitchFamily="34" charset="0"/>
              </a:rPr>
              <a:t>Expected</a:t>
            </a:r>
            <a:r>
              <a:rPr lang="en-US" sz="2000" dirty="0">
                <a:solidFill>
                  <a:schemeClr val="accent6">
                    <a:lumMod val="50000"/>
                  </a:schemeClr>
                </a:solidFill>
                <a:latin typeface="Calibri" panose="020F0502020204030204" pitchFamily="34" charset="0"/>
              </a:rPr>
              <a:t> </a:t>
            </a:r>
            <a:r>
              <a:rPr lang="en-US" sz="2000" b="1" dirty="0">
                <a:solidFill>
                  <a:schemeClr val="accent6">
                    <a:lumMod val="50000"/>
                  </a:schemeClr>
                </a:solidFill>
                <a:latin typeface="Calibri" panose="020F0502020204030204" pitchFamily="34" charset="0"/>
              </a:rPr>
              <a:t>Result</a:t>
            </a:r>
          </a:p>
          <a:p>
            <a:r>
              <a:rPr lang="en-US" sz="2000" dirty="0">
                <a:solidFill>
                  <a:schemeClr val="accent6">
                    <a:lumMod val="50000"/>
                  </a:schemeClr>
                </a:solidFill>
                <a:latin typeface="Calibri" panose="020F0502020204030204" pitchFamily="34" charset="0"/>
              </a:rPr>
              <a:t>The email will not be sent due to a lack of the required </a:t>
            </a:r>
            <a:r>
              <a:rPr lang="en-US" sz="2000" dirty="0" smtClean="0">
                <a:solidFill>
                  <a:schemeClr val="accent6">
                    <a:lumMod val="50000"/>
                  </a:schemeClr>
                </a:solidFill>
                <a:latin typeface="Calibri" panose="020F0502020204030204" pitchFamily="34" charset="0"/>
              </a:rPr>
              <a:t>parameters for message</a:t>
            </a:r>
            <a:r>
              <a:rPr lang="en-US" sz="2000" dirty="0">
                <a:solidFill>
                  <a:schemeClr val="accent6">
                    <a:lumMod val="50000"/>
                  </a:schemeClr>
                </a:solidFill>
                <a:latin typeface="Calibri" panose="020F0502020204030204" pitchFamily="34" charset="0"/>
              </a:rPr>
              <a:t>.</a:t>
            </a:r>
          </a:p>
          <a:p>
            <a:r>
              <a:rPr lang="en-US" sz="2000" b="1" dirty="0">
                <a:solidFill>
                  <a:schemeClr val="accent6">
                    <a:lumMod val="50000"/>
                  </a:schemeClr>
                </a:solidFill>
                <a:latin typeface="Calibri" panose="020F0502020204030204" pitchFamily="34" charset="0"/>
              </a:rPr>
              <a:t>Actual</a:t>
            </a:r>
            <a:r>
              <a:rPr lang="en-US" sz="2000" dirty="0">
                <a:solidFill>
                  <a:schemeClr val="accent6">
                    <a:lumMod val="50000"/>
                  </a:schemeClr>
                </a:solidFill>
                <a:latin typeface="Calibri" panose="020F0502020204030204" pitchFamily="34" charset="0"/>
              </a:rPr>
              <a:t> </a:t>
            </a:r>
            <a:r>
              <a:rPr lang="en-US" sz="2000" b="1" dirty="0">
                <a:solidFill>
                  <a:schemeClr val="accent6">
                    <a:lumMod val="50000"/>
                  </a:schemeClr>
                </a:solidFill>
                <a:latin typeface="Calibri" panose="020F0502020204030204" pitchFamily="34" charset="0"/>
              </a:rPr>
              <a:t>Result</a:t>
            </a:r>
          </a:p>
          <a:p>
            <a:r>
              <a:rPr lang="en-US" sz="2000" dirty="0">
                <a:solidFill>
                  <a:schemeClr val="accent6">
                    <a:lumMod val="50000"/>
                  </a:schemeClr>
                </a:solidFill>
                <a:latin typeface="Calibri" panose="020F0502020204030204" pitchFamily="34" charset="0"/>
              </a:rPr>
              <a:t>Server replied asking for necessary information to send email. </a:t>
            </a:r>
            <a:r>
              <a:rPr lang="en-US" sz="2000" b="1" dirty="0" smtClean="0">
                <a:solidFill>
                  <a:srgbClr val="C00000"/>
                </a:solidFill>
                <a:latin typeface="Calibri" panose="020F0502020204030204" pitchFamily="34" charset="0"/>
              </a:rPr>
              <a:t>PASS</a:t>
            </a:r>
            <a:endParaRPr lang="en-US" sz="2000" b="1" dirty="0">
              <a:solidFill>
                <a:srgbClr val="C00000"/>
              </a:solidFill>
              <a:latin typeface="Calibri" panose="020F0502020204030204" pitchFamily="34" charset="0"/>
            </a:endParaRPr>
          </a:p>
          <a:p>
            <a:endParaRPr lang="en-US" sz="2000" dirty="0">
              <a:solidFill>
                <a:schemeClr val="accent6">
                  <a:lumMod val="50000"/>
                </a:schemeClr>
              </a:solidFill>
              <a:latin typeface="Calibri" panose="020F0502020204030204" pitchFamily="34" charset="0"/>
            </a:endParaRPr>
          </a:p>
        </p:txBody>
      </p:sp>
      <p:pic>
        <p:nvPicPr>
          <p:cNvPr id="17" name="Picture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220340" y="24824126"/>
            <a:ext cx="3943350" cy="4371975"/>
          </a:xfrm>
          <a:prstGeom prst="rect">
            <a:avLst/>
          </a:prstGeom>
        </p:spPr>
      </p:pic>
      <p:sp>
        <p:nvSpPr>
          <p:cNvPr id="21" name="TextBox 20"/>
          <p:cNvSpPr txBox="1"/>
          <p:nvPr/>
        </p:nvSpPr>
        <p:spPr>
          <a:xfrm>
            <a:off x="24356818" y="40374146"/>
            <a:ext cx="2311925" cy="400314"/>
          </a:xfrm>
          <a:prstGeom prst="rect">
            <a:avLst/>
          </a:prstGeom>
          <a:noFill/>
        </p:spPr>
        <p:txBody>
          <a:bodyPr wrap="square" rtlCol="0">
            <a:spAutoFit/>
          </a:bodyPr>
          <a:lstStyle/>
          <a:p>
            <a:r>
              <a:rPr lang="en-US" sz="2000" b="1" dirty="0" smtClean="0">
                <a:solidFill>
                  <a:schemeClr val="accent6">
                    <a:lumMod val="50000"/>
                  </a:schemeClr>
                </a:solidFill>
                <a:latin typeface="Calibri" panose="020F0502020204030204" pitchFamily="34" charset="0"/>
              </a:rPr>
              <a:t>Neat Teacher Dash</a:t>
            </a:r>
            <a:endParaRPr lang="en-US" sz="2000" b="1" dirty="0">
              <a:solidFill>
                <a:schemeClr val="accent6">
                  <a:lumMod val="50000"/>
                </a:schemeClr>
              </a:solidFill>
              <a:latin typeface="Calibri" panose="020F0502020204030204" pitchFamily="34" charset="0"/>
            </a:endParaRPr>
          </a:p>
        </p:txBody>
      </p:sp>
      <p:sp>
        <p:nvSpPr>
          <p:cNvPr id="63" name="TextBox 62"/>
          <p:cNvSpPr txBox="1"/>
          <p:nvPr/>
        </p:nvSpPr>
        <p:spPr>
          <a:xfrm>
            <a:off x="14871732" y="39247756"/>
            <a:ext cx="2311925" cy="400314"/>
          </a:xfrm>
          <a:prstGeom prst="rect">
            <a:avLst/>
          </a:prstGeom>
          <a:noFill/>
        </p:spPr>
        <p:txBody>
          <a:bodyPr wrap="square" rtlCol="0">
            <a:spAutoFit/>
          </a:bodyPr>
          <a:lstStyle/>
          <a:p>
            <a:r>
              <a:rPr lang="en-US" sz="2000" b="1" dirty="0" smtClean="0">
                <a:solidFill>
                  <a:schemeClr val="accent6">
                    <a:lumMod val="50000"/>
                  </a:schemeClr>
                </a:solidFill>
                <a:latin typeface="Calibri" panose="020F0502020204030204" pitchFamily="34" charset="0"/>
              </a:rPr>
              <a:t>Neatstudy.com</a:t>
            </a:r>
            <a:endParaRPr lang="en-US" sz="2000" b="1" dirty="0">
              <a:solidFill>
                <a:schemeClr val="accent6">
                  <a:lumMod val="50000"/>
                </a:schemeClr>
              </a:solidFill>
              <a:latin typeface="Calibri" panose="020F0502020204030204" pitchFamily="34" charset="0"/>
            </a:endParaRPr>
          </a:p>
        </p:txBody>
      </p:sp>
      <p:sp>
        <p:nvSpPr>
          <p:cNvPr id="64" name="TextBox 63"/>
          <p:cNvSpPr txBox="1"/>
          <p:nvPr/>
        </p:nvSpPr>
        <p:spPr>
          <a:xfrm>
            <a:off x="19138374" y="34611660"/>
            <a:ext cx="2311925" cy="400314"/>
          </a:xfrm>
          <a:prstGeom prst="rect">
            <a:avLst/>
          </a:prstGeom>
          <a:noFill/>
        </p:spPr>
        <p:txBody>
          <a:bodyPr wrap="square" rtlCol="0">
            <a:spAutoFit/>
          </a:bodyPr>
          <a:lstStyle/>
          <a:p>
            <a:r>
              <a:rPr lang="en-US" sz="2000" b="1" dirty="0" smtClean="0">
                <a:solidFill>
                  <a:schemeClr val="accent6">
                    <a:lumMod val="50000"/>
                  </a:schemeClr>
                </a:solidFill>
                <a:latin typeface="Calibri" panose="020F0502020204030204" pitchFamily="34" charset="0"/>
              </a:rPr>
              <a:t>Mobile Friendly</a:t>
            </a:r>
            <a:endParaRPr lang="en-US" sz="2000" b="1" dirty="0">
              <a:solidFill>
                <a:schemeClr val="accent6">
                  <a:lumMod val="50000"/>
                </a:schemeClr>
              </a:solidFill>
              <a:latin typeface="Calibri" panose="020F0502020204030204" pitchFamily="34" charset="0"/>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1371</TotalTime>
  <Words>611</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Lopez</dc:creator>
  <cp:lastModifiedBy>Justin Lopez</cp:lastModifiedBy>
  <cp:revision>53</cp:revision>
  <dcterms:modified xsi:type="dcterms:W3CDTF">2016-11-28T21:05:52Z</dcterms:modified>
</cp:coreProperties>
</file>