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Font typeface="Arial"/>
              <a:buNone/>
              <a:defRPr b="0" i="0" sz="1800" u="none" cap="none" strike="noStrike"/>
            </a:lvl1pPr>
            <a:lvl2pPr indent="0" lvl="1" marL="457200" marR="0" rtl="0" algn="l">
              <a:spcBef>
                <a:spcPts val="0"/>
              </a:spcBef>
              <a:buFont typeface="Arial"/>
              <a:buNone/>
              <a:defRPr b="0" i="0" sz="1800" u="none" cap="none" strike="noStrike"/>
            </a:lvl2pPr>
            <a:lvl3pPr indent="0" lvl="2" marL="914400" marR="0" rtl="0" algn="l">
              <a:spcBef>
                <a:spcPts val="0"/>
              </a:spcBef>
              <a:buFont typeface="Arial"/>
              <a:buNone/>
              <a:defRPr b="0" i="0" sz="1800" u="none" cap="none" strike="noStrike"/>
            </a:lvl3pPr>
            <a:lvl4pPr indent="0" lvl="3" marL="1371600" marR="0" rtl="0" algn="l">
              <a:spcBef>
                <a:spcPts val="0"/>
              </a:spcBef>
              <a:buFont typeface="Arial"/>
              <a:buNone/>
              <a:defRPr b="0" i="0" sz="1800" u="none" cap="none" strike="noStrike"/>
            </a:lvl4pPr>
            <a:lvl5pPr indent="0" lvl="4" marL="1828800" marR="0" rtl="0" algn="l">
              <a:spcBef>
                <a:spcPts val="0"/>
              </a:spcBef>
              <a:buFont typeface="Arial"/>
              <a:buNone/>
              <a:defRPr b="0" i="0" sz="1800" u="none" cap="none" strike="noStrike"/>
            </a:lvl5pPr>
            <a:lvl6pPr indent="0" lvl="5" marL="2286000" marR="0" rtl="0" algn="l">
              <a:spcBef>
                <a:spcPts val="0"/>
              </a:spcBef>
              <a:buFont typeface="Arial"/>
              <a:buNone/>
              <a:defRPr b="0" i="0" sz="1800" u="none" cap="none" strike="noStrike"/>
            </a:lvl6pPr>
            <a:lvl7pPr indent="0" lvl="6" marL="2743200" marR="0" rtl="0" algn="l">
              <a:spcBef>
                <a:spcPts val="0"/>
              </a:spcBef>
              <a:buFont typeface="Arial"/>
              <a:buNone/>
              <a:defRPr b="0" i="0" sz="1800" u="none" cap="none" strike="noStrike"/>
            </a:lvl7pPr>
            <a:lvl8pPr indent="0" lvl="7" marL="3200400" marR="0" rtl="0" algn="l">
              <a:spcBef>
                <a:spcPts val="0"/>
              </a:spcBef>
              <a:buFont typeface="Arial"/>
              <a:buNone/>
              <a:defRPr b="0" i="0" sz="1800" u="none" cap="none" strike="noStrike"/>
            </a:lvl8pPr>
            <a:lvl9pPr indent="0" lvl="8" marL="3657600" marR="0" rtl="0" algn="l">
              <a:spcBef>
                <a:spcPts val="0"/>
              </a:spcBef>
              <a:buFont typeface="Arial"/>
              <a:buNone/>
              <a:defRPr b="0" i="0" sz="1800" u="none" cap="none" strike="noStrike"/>
            </a:lvl9pPr>
          </a:lstStyle>
          <a:p/>
        </p:txBody>
      </p:sp>
      <p:sp>
        <p:nvSpPr>
          <p:cNvPr id="7" name="Shape 7"/>
          <p:cNvSpPr txBox="1"/>
          <p:nvPr>
            <p:ph idx="11" type="ftr"/>
          </p:nvPr>
        </p:nvSpPr>
        <p:spPr>
          <a:xfrm>
            <a:off x="0" y="868521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Font typeface="Arial"/>
              <a:buNone/>
            </a:pPr>
            <a:r>
              <a:t/>
            </a:r>
            <a:endParaRPr b="0" i="0" sz="1800" u="none" cap="none" strike="noStrike"/>
          </a:p>
        </p:txBody>
      </p:sp>
      <p:sp>
        <p:nvSpPr>
          <p:cNvPr id="87" name="Shape 87"/>
          <p:cNvSpPr txBox="1"/>
          <p:nvPr/>
        </p:nvSpPr>
        <p:spPr>
          <a:xfrm>
            <a:off x="3884612" y="868521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5" y="10242550"/>
            <a:ext cx="29627511" cy="28963937"/>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5" cy="940845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79"/>
            <a:ext cx="23043355" cy="11214847"/>
          </a:xfrm>
          <a:prstGeom prst="rect">
            <a:avLst/>
          </a:prstGeom>
          <a:noFill/>
          <a:ln>
            <a:noFill/>
          </a:ln>
        </p:spPr>
        <p:txBody>
          <a:bodyPr anchorCtr="0" anchor="t" bIns="91425" lIns="91425" rIns="91425" tIns="91425"/>
          <a:lstStyle>
            <a:lvl1pPr indent="0" lvl="0" marL="0" marR="0" rtl="0" algn="ctr">
              <a:lnSpc>
                <a:spcPct val="100000"/>
              </a:lnSpc>
              <a:spcBef>
                <a:spcPts val="3000"/>
              </a:spcBef>
              <a:spcAft>
                <a:spcPts val="0"/>
              </a:spcAft>
              <a:buClr>
                <a:schemeClr val="dk1"/>
              </a:buClr>
              <a:buFont typeface="Arial"/>
              <a:buNone/>
              <a:defRPr b="0" i="0" sz="15000" u="none" cap="none" strike="noStrike">
                <a:solidFill>
                  <a:schemeClr val="dk1"/>
                </a:solidFill>
                <a:latin typeface="Arial"/>
                <a:ea typeface="Arial"/>
                <a:cs typeface="Arial"/>
                <a:sym typeface="Arial"/>
              </a:defRPr>
            </a:lvl1pPr>
            <a:lvl2pPr indent="0" lvl="1" marL="457200" marR="0" rtl="0" algn="ctr">
              <a:lnSpc>
                <a:spcPct val="100000"/>
              </a:lnSpc>
              <a:spcBef>
                <a:spcPts val="2620"/>
              </a:spcBef>
              <a:spcAft>
                <a:spcPts val="0"/>
              </a:spcAft>
              <a:buClr>
                <a:schemeClr val="dk1"/>
              </a:buClr>
              <a:buFont typeface="Arial"/>
              <a:buNone/>
              <a:defRPr b="0" i="0" sz="13100" u="none" cap="none" strike="noStrike">
                <a:solidFill>
                  <a:schemeClr val="dk1"/>
                </a:solidFill>
                <a:latin typeface="Arial"/>
                <a:ea typeface="Arial"/>
                <a:cs typeface="Arial"/>
                <a:sym typeface="Arial"/>
              </a:defRPr>
            </a:lvl2pPr>
            <a:lvl3pPr indent="0" lvl="2" marL="914400" marR="0" rtl="0" algn="ctr">
              <a:lnSpc>
                <a:spcPct val="100000"/>
              </a:lnSpc>
              <a:spcBef>
                <a:spcPts val="2240"/>
              </a:spcBef>
              <a:spcAft>
                <a:spcPts val="0"/>
              </a:spcAft>
              <a:buClr>
                <a:schemeClr val="dk1"/>
              </a:buClr>
              <a:buFont typeface="Arial"/>
              <a:buNone/>
              <a:defRPr b="0" i="0" sz="11200" u="none" cap="none" strike="noStrike">
                <a:solidFill>
                  <a:schemeClr val="dk1"/>
                </a:solidFill>
                <a:latin typeface="Arial"/>
                <a:ea typeface="Arial"/>
                <a:cs typeface="Arial"/>
                <a:sym typeface="Arial"/>
              </a:defRPr>
            </a:lvl3pPr>
            <a:lvl4pPr indent="0" lvl="3" marL="13716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4pPr>
            <a:lvl5pPr indent="0" lvl="4" marL="18288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5pPr>
            <a:lvl6pPr indent="0" lvl="5" marL="22860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6pPr>
            <a:lvl7pPr indent="0" lvl="6" marL="27432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7pPr>
            <a:lvl8pPr indent="0" lvl="7" marL="32004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8pPr>
            <a:lvl9pPr indent="0" lvl="8" marL="36576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8" y="16778673"/>
            <a:ext cx="37450057" cy="7406877"/>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415" y="9428945"/>
            <a:ext cx="37450057" cy="22106334"/>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5" name="Shape 25"/>
        <p:cNvGrpSpPr/>
        <p:nvPr/>
      </p:nvGrpSpPr>
      <p:grpSpPr>
        <a:xfrm>
          <a:off x="0" y="0"/>
          <a:ext cx="0" cy="0"/>
          <a:chOff x="0" y="0"/>
          <a:chExt cx="0" cy="0"/>
        </a:xfrm>
      </p:grpSpPr>
      <p:sp>
        <p:nvSpPr>
          <p:cNvPr id="26" name="Shape 26"/>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025" y="9910762"/>
            <a:ext cx="28963937" cy="29627511"/>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1" name="Shape 31"/>
        <p:cNvGrpSpPr/>
        <p:nvPr/>
      </p:nvGrpSpPr>
      <p:grpSpPr>
        <a:xfrm>
          <a:off x="0" y="0"/>
          <a:ext cx="0" cy="0"/>
          <a:chOff x="0" y="0"/>
          <a:chExt cx="0" cy="0"/>
        </a:xfrm>
      </p:grpSpPr>
      <p:sp>
        <p:nvSpPr>
          <p:cNvPr id="32" name="Shape 32"/>
          <p:cNvSpPr txBox="1"/>
          <p:nvPr>
            <p:ph type="title"/>
          </p:nvPr>
        </p:nvSpPr>
        <p:spPr>
          <a:xfrm>
            <a:off x="6451998" y="30724287"/>
            <a:ext cx="19751276" cy="3626222"/>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7"/>
            <a:ext cx="19751276" cy="263338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2"/>
            <a:ext cx="19751276" cy="5152464"/>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1645443" y="1748116"/>
            <a:ext cx="10829926" cy="7436224"/>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6"/>
            <a:ext cx="18402298" cy="37459024"/>
          </a:xfrm>
          <a:prstGeom prst="rect">
            <a:avLst/>
          </a:prstGeom>
          <a:noFill/>
          <a:ln>
            <a:noFill/>
          </a:ln>
        </p:spPr>
        <p:txBody>
          <a:bodyPr anchorCtr="0" anchor="t" bIns="91425" lIns="91425" rIns="91425" tIns="91425"/>
          <a:lstStyle>
            <a:lvl1pPr indent="-1200150" lvl="0" marL="160655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992187" lvl="1" marL="3481388"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71525" lvl="2" marL="5356225"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817563" lvl="3" marL="7497763"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827088" lvl="4" marL="96408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827088" lvl="5" marL="100980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827088" lvl="6" marL="105552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827088" lvl="7" marL="110124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827088" lvl="8" marL="114696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3" y="9184339"/>
            <a:ext cx="10829926" cy="30022799"/>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2" y="9825317"/>
            <a:ext cx="14544675" cy="4094629"/>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2" y="13919948"/>
            <a:ext cx="14544675" cy="25287194"/>
          </a:xfrm>
          <a:prstGeom prst="rect">
            <a:avLst/>
          </a:prstGeom>
          <a:noFill/>
          <a:ln>
            <a:noFill/>
          </a:ln>
        </p:spPr>
        <p:txBody>
          <a:bodyPr anchorCtr="0" anchor="t" bIns="91425" lIns="91425" rIns="91425" tIns="91425"/>
          <a:lstStyle>
            <a:lvl1pPr indent="-1301750" lvl="0" marL="16065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093787" lvl="1" marL="34813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847725" lvl="2" marL="5356225"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868363" lvl="3" marL="7497763"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877888" lvl="4" marL="96408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877888" lvl="5" marL="100980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877888" lvl="6" marL="105552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877888" lvl="7" marL="110124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877888" lvl="8" marL="114696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27" cy="4094629"/>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27" cy="25287194"/>
          </a:xfrm>
          <a:prstGeom prst="rect">
            <a:avLst/>
          </a:prstGeom>
          <a:noFill/>
          <a:ln>
            <a:noFill/>
          </a:ln>
        </p:spPr>
        <p:txBody>
          <a:bodyPr anchorCtr="0" anchor="t" bIns="91425" lIns="91425" rIns="91425" tIns="91425"/>
          <a:lstStyle>
            <a:lvl1pPr indent="-1301750" lvl="0" marL="16065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093787" lvl="1" marL="34813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847725" lvl="2" marL="5356225"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868363" lvl="3" marL="7497763"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877888" lvl="4" marL="96408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877888" lvl="5" marL="100980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877888" lvl="6" marL="105552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877888" lvl="7" marL="110124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877888" lvl="8" marL="114696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3" y="10242177"/>
            <a:ext cx="14756605" cy="28964964"/>
          </a:xfrm>
          <a:prstGeom prst="rect">
            <a:avLst/>
          </a:prstGeom>
          <a:noFill/>
          <a:ln>
            <a:noFill/>
          </a:ln>
        </p:spPr>
        <p:txBody>
          <a:bodyPr anchorCtr="0" anchor="t" bIns="91425" lIns="91425" rIns="91425" tIns="91425"/>
          <a:lstStyle>
            <a:lvl1pPr indent="-1250950" lvl="0" marL="16065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042987" lvl="1" marL="3481388"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822325" lvl="2" marL="5356225"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842963" lvl="3" marL="7497763"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852488" lvl="4" marL="96408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852488" lvl="5" marL="100980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852488" lvl="6" marL="105552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852488" lvl="7" marL="110124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852488" lvl="8" marL="114696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1" y="10242177"/>
            <a:ext cx="14756605" cy="28964964"/>
          </a:xfrm>
          <a:prstGeom prst="rect">
            <a:avLst/>
          </a:prstGeom>
          <a:noFill/>
          <a:ln>
            <a:noFill/>
          </a:ln>
        </p:spPr>
        <p:txBody>
          <a:bodyPr anchorCtr="0" anchor="t" bIns="91425" lIns="91425" rIns="91425" tIns="91425"/>
          <a:lstStyle>
            <a:lvl1pPr indent="-1250950" lvl="0" marL="16065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042987" lvl="1" marL="3481388"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822325" lvl="2" marL="5356225"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842963" lvl="3" marL="7497763"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852488" lvl="4" marL="96408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852488" lvl="5" marL="100980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852488" lvl="6" marL="105552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852488" lvl="7" marL="110124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852488" lvl="8" marL="114696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8" cy="871593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2"/>
              </a:buClr>
              <a:buFont typeface="Arial"/>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0878" cy="9601200"/>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5" y="10242550"/>
            <a:ext cx="29627511" cy="28963937"/>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8" name="Shape 88"/>
        <p:cNvGrpSpPr/>
        <p:nvPr/>
      </p:nvGrpSpPr>
      <p:grpSpPr>
        <a:xfrm>
          <a:off x="0" y="0"/>
          <a:ext cx="0" cy="0"/>
          <a:chOff x="0" y="0"/>
          <a:chExt cx="0" cy="0"/>
        </a:xfrm>
      </p:grpSpPr>
      <p:sp>
        <p:nvSpPr>
          <p:cNvPr id="89" name="Shape 89"/>
          <p:cNvSpPr txBox="1"/>
          <p:nvPr/>
        </p:nvSpPr>
        <p:spPr>
          <a:xfrm>
            <a:off x="9401325" y="1516950"/>
            <a:ext cx="15357300" cy="1077900"/>
          </a:xfrm>
          <a:prstGeom prst="rect">
            <a:avLst/>
          </a:prstGeom>
          <a:noFill/>
          <a:ln>
            <a:noFill/>
          </a:ln>
        </p:spPr>
        <p:txBody>
          <a:bodyPr anchorCtr="0" anchor="t" bIns="49325" lIns="98650" rIns="98650" tIns="49325">
            <a:noAutofit/>
          </a:bodyPr>
          <a:lstStyle/>
          <a:p>
            <a:pPr indent="0" lvl="0" marL="0" marR="0" rtl="0" algn="ctr">
              <a:lnSpc>
                <a:spcPct val="30000"/>
              </a:lnSpc>
              <a:spcBef>
                <a:spcPts val="0"/>
              </a:spcBef>
              <a:spcAft>
                <a:spcPts val="0"/>
              </a:spcAft>
              <a:buClr>
                <a:schemeClr val="dk1"/>
              </a:buClr>
              <a:buSzPct val="25000"/>
              <a:buFont typeface="Times New Roman"/>
              <a:buNone/>
            </a:pPr>
            <a:r>
              <a:rPr b="1" lang="en-US" sz="7200">
                <a:solidFill>
                  <a:schemeClr val="dk1"/>
                </a:solidFill>
                <a:latin typeface="Times New Roman"/>
                <a:ea typeface="Times New Roman"/>
                <a:cs typeface="Times New Roman"/>
                <a:sym typeface="Times New Roman"/>
              </a:rPr>
              <a:t>VIP 4993 - U01 Spring 2017</a:t>
            </a:r>
          </a:p>
        </p:txBody>
      </p:sp>
      <p:sp>
        <p:nvSpPr>
          <p:cNvPr id="90" name="Shape 90"/>
          <p:cNvSpPr txBox="1"/>
          <p:nvPr/>
        </p:nvSpPr>
        <p:spPr>
          <a:xfrm>
            <a:off x="6567485" y="2590800"/>
            <a:ext cx="19797600" cy="24528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33CC"/>
              </a:buClr>
              <a:buSzPct val="25000"/>
              <a:buFont typeface="Arial"/>
              <a:buNone/>
            </a:pPr>
            <a:r>
              <a:rPr b="1" lang="en-US" sz="6000">
                <a:solidFill>
                  <a:srgbClr val="3333CC"/>
                </a:solidFill>
              </a:rPr>
              <a:t>Next Generation Networking 1.0</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&lt;</a:t>
            </a:r>
            <a:r>
              <a:rPr lang="en-US" sz="3500">
                <a:solidFill>
                  <a:srgbClr val="3333CC"/>
                </a:solidFill>
              </a:rPr>
              <a:t>Bradley Marzouka</a:t>
            </a:r>
            <a:r>
              <a:rPr b="0" i="0" lang="en-US" sz="3500" u="none" cap="none" strike="noStrike">
                <a:solidFill>
                  <a:srgbClr val="3333CC"/>
                </a:solidFill>
                <a:latin typeface="Arial"/>
                <a:ea typeface="Arial"/>
                <a:cs typeface="Arial"/>
                <a:sym typeface="Arial"/>
              </a:rPr>
              <a:t>&gt;, &lt;Gabriel Taveras&gt; &gt;Florida International University</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Mentor:</a:t>
            </a:r>
            <a:r>
              <a:rPr b="1" i="1" lang="en-US" sz="3500" u="none" cap="none" strike="noStrike">
                <a:solidFill>
                  <a:srgbClr val="3333CC"/>
                </a:solidFill>
                <a:latin typeface="Arial"/>
                <a:ea typeface="Arial"/>
                <a:cs typeface="Arial"/>
                <a:sym typeface="Arial"/>
              </a:rPr>
              <a:t> </a:t>
            </a:r>
            <a:r>
              <a:rPr b="0" i="1" lang="en-US" sz="3500" u="none" cap="none" strike="noStrike">
                <a:solidFill>
                  <a:srgbClr val="3333CC"/>
                </a:solidFill>
                <a:latin typeface="Arial"/>
                <a:ea typeface="Arial"/>
                <a:cs typeface="Arial"/>
                <a:sym typeface="Arial"/>
              </a:rPr>
              <a:t>&lt;</a:t>
            </a:r>
            <a:r>
              <a:rPr lang="en-US" sz="3500">
                <a:solidFill>
                  <a:srgbClr val="3333CC"/>
                </a:solidFill>
              </a:rPr>
              <a:t>Professor Francisco Ortega</a:t>
            </a:r>
            <a:r>
              <a:rPr b="0" i="0" lang="en-US" sz="3500" u="none" cap="none" strike="noStrike">
                <a:solidFill>
                  <a:srgbClr val="3333CC"/>
                </a:solidFill>
                <a:latin typeface="Arial"/>
                <a:ea typeface="Arial"/>
                <a:cs typeface="Arial"/>
                <a:sym typeface="Arial"/>
              </a:rPr>
              <a:t>&gt;,</a:t>
            </a:r>
            <a:r>
              <a:rPr b="0" i="1" lang="en-US" sz="3500" u="none" cap="none" strike="noStrike">
                <a:solidFill>
                  <a:srgbClr val="3333CC"/>
                </a:solidFill>
                <a:latin typeface="Arial"/>
                <a:ea typeface="Arial"/>
                <a:cs typeface="Arial"/>
                <a:sym typeface="Arial"/>
              </a:rPr>
              <a:t> &lt;</a:t>
            </a:r>
            <a:r>
              <a:rPr lang="en-US" sz="3500">
                <a:solidFill>
                  <a:srgbClr val="3333CC"/>
                </a:solidFill>
              </a:rPr>
              <a:t>Professor</a:t>
            </a:r>
            <a:r>
              <a:rPr b="0" i="0" lang="en-US" sz="3500" u="none" cap="none" strike="noStrike">
                <a:solidFill>
                  <a:srgbClr val="3333CC"/>
                </a:solidFill>
                <a:latin typeface="Arial"/>
                <a:ea typeface="Arial"/>
                <a:cs typeface="Arial"/>
                <a:sym typeface="Arial"/>
              </a:rPr>
              <a:t>&gt; </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Instructor:</a:t>
            </a:r>
            <a:r>
              <a:rPr b="1" i="1"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Masoud Sadjadi, Florida International University</a:t>
            </a:r>
          </a:p>
        </p:txBody>
      </p:sp>
      <p:sp>
        <p:nvSpPr>
          <p:cNvPr id="91" name="Shape 91"/>
          <p:cNvSpPr txBox="1"/>
          <p:nvPr/>
        </p:nvSpPr>
        <p:spPr>
          <a:xfrm>
            <a:off x="990600" y="5493600"/>
            <a:ext cx="31089600" cy="35661600"/>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8400" u="none" cap="none" strike="noStrike">
              <a:solidFill>
                <a:schemeClr val="dk1"/>
              </a:solidFill>
              <a:latin typeface="Arial"/>
              <a:ea typeface="Arial"/>
              <a:cs typeface="Arial"/>
              <a:sym typeface="Arial"/>
            </a:endParaRPr>
          </a:p>
        </p:txBody>
      </p:sp>
      <p:sp>
        <p:nvSpPr>
          <p:cNvPr id="92" name="Shape 92"/>
          <p:cNvSpPr txBox="1"/>
          <p:nvPr/>
        </p:nvSpPr>
        <p:spPr>
          <a:xfrm>
            <a:off x="1636400" y="6095925"/>
            <a:ext cx="9424500" cy="58587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Problem</a:t>
            </a:r>
          </a:p>
          <a:p>
            <a:pPr lvl="0" marR="0" rtl="0" algn="l">
              <a:lnSpc>
                <a:spcPct val="100000"/>
              </a:lnSpc>
              <a:spcBef>
                <a:spcPts val="0"/>
              </a:spcBef>
              <a:spcAft>
                <a:spcPts val="0"/>
              </a:spcAft>
              <a:buNone/>
            </a:pPr>
            <a:r>
              <a:rPr lang="en-US" sz="4100">
                <a:solidFill>
                  <a:srgbClr val="336699"/>
                </a:solidFill>
              </a:rPr>
              <a:t>The problem with current networks is their inability to handle high bandwidth applications while also being secure enough to protect data flows across the network. </a:t>
            </a:r>
          </a:p>
        </p:txBody>
      </p:sp>
      <p:sp>
        <p:nvSpPr>
          <p:cNvPr id="93" name="Shape 93"/>
          <p:cNvSpPr txBox="1"/>
          <p:nvPr/>
        </p:nvSpPr>
        <p:spPr>
          <a:xfrm>
            <a:off x="990612" y="41924400"/>
            <a:ext cx="4980000" cy="7302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Acknowledgement</a:t>
            </a:r>
          </a:p>
        </p:txBody>
      </p:sp>
      <p:sp>
        <p:nvSpPr>
          <p:cNvPr id="94" name="Shape 94"/>
          <p:cNvSpPr txBox="1"/>
          <p:nvPr/>
        </p:nvSpPr>
        <p:spPr>
          <a:xfrm>
            <a:off x="15925800" y="446087"/>
            <a:ext cx="4724400" cy="1077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2"/>
              </a:buClr>
              <a:buSzPct val="25000"/>
              <a:buFont typeface="Arial"/>
              <a:buNone/>
            </a:pPr>
            <a:r>
              <a:rPr b="1" i="0" lang="en-US" sz="3200" u="none" cap="none" strike="noStrike">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b="0" l="0" r="0" t="0"/>
          <a:stretch/>
        </p:blipFill>
        <p:spPr>
          <a:xfrm>
            <a:off x="13182600" y="381000"/>
            <a:ext cx="2630400" cy="1219200"/>
          </a:xfrm>
          <a:prstGeom prst="rect">
            <a:avLst/>
          </a:prstGeom>
          <a:noFill/>
          <a:ln>
            <a:noFill/>
          </a:ln>
        </p:spPr>
      </p:pic>
      <p:sp>
        <p:nvSpPr>
          <p:cNvPr id="96" name="Shape 96"/>
          <p:cNvSpPr txBox="1"/>
          <p:nvPr/>
        </p:nvSpPr>
        <p:spPr>
          <a:xfrm>
            <a:off x="22967950" y="6095925"/>
            <a:ext cx="8349300" cy="58587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Current System</a:t>
            </a:r>
          </a:p>
          <a:p>
            <a:pPr indent="0" lvl="0" marL="0" marR="0" rtl="0" algn="l">
              <a:lnSpc>
                <a:spcPct val="100000"/>
              </a:lnSpc>
              <a:spcBef>
                <a:spcPts val="0"/>
              </a:spcBef>
              <a:spcAft>
                <a:spcPts val="0"/>
              </a:spcAft>
              <a:buClr>
                <a:srgbClr val="336699"/>
              </a:buClr>
              <a:buSzPct val="25000"/>
              <a:buFont typeface="Arial"/>
              <a:buNone/>
            </a:pPr>
            <a:r>
              <a:rPr lang="en-US" sz="4100">
                <a:solidFill>
                  <a:srgbClr val="336699"/>
                </a:solidFill>
              </a:rPr>
              <a:t>Use mininet to create a virtual machine that runs an SDN network to support the security and latency requirements of the clients.</a:t>
            </a:r>
            <a:r>
              <a:rPr b="0" i="0" lang="en-US" sz="4100" u="none" cap="none" strike="noStrike">
                <a:solidFill>
                  <a:srgbClr val="336699"/>
                </a:solidFill>
                <a:latin typeface="Arial"/>
                <a:ea typeface="Arial"/>
                <a:cs typeface="Arial"/>
                <a:sym typeface="Arial"/>
              </a:rPr>
              <a:t> </a:t>
            </a: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97" name="Shape 97"/>
          <p:cNvSpPr txBox="1"/>
          <p:nvPr/>
        </p:nvSpPr>
        <p:spPr>
          <a:xfrm>
            <a:off x="1811950" y="23063150"/>
            <a:ext cx="9249000" cy="90498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Requirements</a:t>
            </a:r>
          </a:p>
          <a:p>
            <a:pPr indent="0" lvl="0" marL="0" marR="0" rtl="0" algn="l">
              <a:lnSpc>
                <a:spcPct val="100000"/>
              </a:lnSpc>
              <a:spcBef>
                <a:spcPts val="0"/>
              </a:spcBef>
              <a:spcAft>
                <a:spcPts val="0"/>
              </a:spcAft>
              <a:buClr>
                <a:srgbClr val="336699"/>
              </a:buClr>
              <a:buSzPct val="25000"/>
              <a:buFont typeface="Arial"/>
              <a:buNone/>
            </a:pPr>
            <a:r>
              <a:rPr lang="en-US" sz="4100">
                <a:solidFill>
                  <a:srgbClr val="336699"/>
                </a:solidFill>
              </a:rPr>
              <a:t>Be capable of not increasing latency more than current networks under heavy load. </a:t>
            </a: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SzPct val="25000"/>
              <a:buFont typeface="Arial"/>
              <a:buNone/>
            </a:pPr>
            <a:r>
              <a:rPr lang="en-US" sz="4100">
                <a:solidFill>
                  <a:srgbClr val="336699"/>
                </a:solidFill>
              </a:rPr>
              <a:t>Be capable of keeping all data secured across the network. </a:t>
            </a: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98" name="Shape 98"/>
          <p:cNvSpPr txBox="1"/>
          <p:nvPr/>
        </p:nvSpPr>
        <p:spPr>
          <a:xfrm>
            <a:off x="12183375" y="23063150"/>
            <a:ext cx="9975600" cy="89247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System Design</a:t>
            </a:r>
          </a:p>
          <a:p>
            <a:pPr indent="0" lvl="0" marL="0" marR="0" rtl="0" algn="l">
              <a:lnSpc>
                <a:spcPct val="100000"/>
              </a:lnSpc>
              <a:spcBef>
                <a:spcPts val="0"/>
              </a:spcBef>
              <a:spcAft>
                <a:spcPts val="0"/>
              </a:spcAft>
              <a:buClr>
                <a:srgbClr val="336699"/>
              </a:buClr>
              <a:buFont typeface="Arial"/>
              <a:buNone/>
            </a:pPr>
            <a:r>
              <a:t/>
            </a:r>
            <a:endParaRPr b="1" sz="4100">
              <a:solidFill>
                <a:srgbClr val="336699"/>
              </a:solidFill>
            </a:endParaRPr>
          </a:p>
        </p:txBody>
      </p:sp>
      <p:sp>
        <p:nvSpPr>
          <p:cNvPr id="99" name="Shape 99"/>
          <p:cNvSpPr txBox="1"/>
          <p:nvPr/>
        </p:nvSpPr>
        <p:spPr>
          <a:xfrm>
            <a:off x="12183375" y="33085225"/>
            <a:ext cx="9975600" cy="73038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Object Design</a:t>
            </a:r>
          </a:p>
          <a:p>
            <a:pPr indent="0" lvl="0" marL="0" marR="0" rtl="0" algn="l">
              <a:lnSpc>
                <a:spcPct val="100000"/>
              </a:lnSpc>
              <a:spcBef>
                <a:spcPts val="0"/>
              </a:spcBef>
              <a:spcAft>
                <a:spcPts val="0"/>
              </a:spcAft>
              <a:buClr>
                <a:srgbClr val="336699"/>
              </a:buClr>
              <a:buSzPct val="25000"/>
              <a:buFont typeface="Arial"/>
              <a:buNone/>
            </a:pPr>
            <a:r>
              <a:rPr lang="en-US" sz="4100">
                <a:solidFill>
                  <a:srgbClr val="336699"/>
                </a:solidFill>
              </a:rPr>
              <a:t>We can set up an SDN controller that connects to hosts through the SDN switches. The clients will communicate with each other through the switches which will send data to the controller for processing. </a:t>
            </a:r>
          </a:p>
        </p:txBody>
      </p:sp>
      <p:sp>
        <p:nvSpPr>
          <p:cNvPr id="100" name="Shape 100"/>
          <p:cNvSpPr txBox="1"/>
          <p:nvPr/>
        </p:nvSpPr>
        <p:spPr>
          <a:xfrm>
            <a:off x="23383100" y="23063125"/>
            <a:ext cx="7933800" cy="90498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Implementation</a:t>
            </a:r>
          </a:p>
          <a:p>
            <a:pPr indent="0" lvl="0" marL="0" marR="0" rtl="0" algn="l">
              <a:lnSpc>
                <a:spcPct val="100000"/>
              </a:lnSpc>
              <a:spcBef>
                <a:spcPts val="0"/>
              </a:spcBef>
              <a:spcAft>
                <a:spcPts val="0"/>
              </a:spcAft>
              <a:buClr>
                <a:srgbClr val="336699"/>
              </a:buClr>
              <a:buSzPct val="25000"/>
              <a:buFont typeface="Arial"/>
              <a:buNone/>
            </a:pPr>
            <a:r>
              <a:rPr lang="en-US" sz="4100">
                <a:solidFill>
                  <a:srgbClr val="336699"/>
                </a:solidFill>
              </a:rPr>
              <a:t>Use mininet to create a virtual SDN network capable of securing the network from interference using OpenFlow combined with other protocols to both secure the network and reduce latency.</a:t>
            </a: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101" name="Shape 101"/>
          <p:cNvSpPr txBox="1"/>
          <p:nvPr/>
        </p:nvSpPr>
        <p:spPr>
          <a:xfrm>
            <a:off x="1811950" y="33020500"/>
            <a:ext cx="9249000" cy="73686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Verification</a:t>
            </a:r>
          </a:p>
          <a:p>
            <a:pPr indent="0" lvl="0" marL="0" marR="0" rtl="0" algn="l">
              <a:lnSpc>
                <a:spcPct val="100000"/>
              </a:lnSpc>
              <a:spcBef>
                <a:spcPts val="0"/>
              </a:spcBef>
              <a:spcAft>
                <a:spcPts val="0"/>
              </a:spcAft>
              <a:buClr>
                <a:srgbClr val="336699"/>
              </a:buClr>
              <a:buSzPct val="25000"/>
              <a:buFont typeface="Arial"/>
              <a:buNone/>
            </a:pPr>
            <a:r>
              <a:rPr lang="en-US" sz="4100">
                <a:solidFill>
                  <a:srgbClr val="336699"/>
                </a:solidFill>
              </a:rPr>
              <a:t>In the future we want to use mininet to create an SDN network capable of the specifications provided.</a:t>
            </a:r>
          </a:p>
        </p:txBody>
      </p:sp>
      <p:sp>
        <p:nvSpPr>
          <p:cNvPr id="102" name="Shape 102"/>
          <p:cNvSpPr txBox="1"/>
          <p:nvPr/>
        </p:nvSpPr>
        <p:spPr>
          <a:xfrm>
            <a:off x="1636400" y="12853375"/>
            <a:ext cx="29680800" cy="92133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Screenshots</a:t>
            </a:r>
          </a:p>
          <a:p>
            <a:pPr indent="0" lvl="0" marL="0" marR="0" rtl="0" algn="ctr">
              <a:lnSpc>
                <a:spcPct val="100000"/>
              </a:lnSpc>
              <a:spcBef>
                <a:spcPts val="0"/>
              </a:spcBef>
              <a:spcAft>
                <a:spcPts val="0"/>
              </a:spcAft>
              <a:buClr>
                <a:srgbClr val="336699"/>
              </a:buClr>
              <a:buSzPct val="25000"/>
              <a:buFont typeface="Arial"/>
              <a:buNone/>
            </a:pPr>
            <a:r>
              <a:rPr b="0" i="0" lang="en-US" sz="4100" u="none" cap="none" strike="noStrike">
                <a:solidFill>
                  <a:srgbClr val="336699"/>
                </a:solidFill>
                <a:latin typeface="Arial"/>
                <a:ea typeface="Arial"/>
                <a:cs typeface="Arial"/>
                <a:sym typeface="Arial"/>
              </a:rPr>
              <a:t>Screenshots are to be relevant to the problem and solution statement.</a:t>
            </a:r>
          </a:p>
        </p:txBody>
      </p:sp>
      <p:sp>
        <p:nvSpPr>
          <p:cNvPr id="103" name="Shape 103"/>
          <p:cNvSpPr txBox="1"/>
          <p:nvPr/>
        </p:nvSpPr>
        <p:spPr>
          <a:xfrm>
            <a:off x="23383500" y="33020500"/>
            <a:ext cx="7933800" cy="73686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Summary</a:t>
            </a:r>
          </a:p>
          <a:p>
            <a:pPr indent="0" lvl="0" marL="0" marR="0" rtl="0" algn="l">
              <a:lnSpc>
                <a:spcPct val="100000"/>
              </a:lnSpc>
              <a:spcBef>
                <a:spcPts val="0"/>
              </a:spcBef>
              <a:spcAft>
                <a:spcPts val="0"/>
              </a:spcAft>
              <a:buClr>
                <a:srgbClr val="336699"/>
              </a:buClr>
              <a:buSzPct val="25000"/>
              <a:buFont typeface="Arial"/>
              <a:buNone/>
            </a:pPr>
            <a:r>
              <a:rPr lang="en-US" sz="4100">
                <a:solidFill>
                  <a:srgbClr val="336699"/>
                </a:solidFill>
              </a:rPr>
              <a:t>Research and create an SDN network that can handle high bandwidth applications while keeping data secured throughout the network.</a:t>
            </a:r>
          </a:p>
        </p:txBody>
      </p:sp>
      <p:sp>
        <p:nvSpPr>
          <p:cNvPr id="104" name="Shape 104"/>
          <p:cNvSpPr txBox="1"/>
          <p:nvPr/>
        </p:nvSpPr>
        <p:spPr>
          <a:xfrm>
            <a:off x="12183375" y="6095925"/>
            <a:ext cx="9662100" cy="58587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Solution</a:t>
            </a:r>
          </a:p>
          <a:p>
            <a:pPr indent="0" lvl="0" marL="0" marR="0" rtl="0" algn="l">
              <a:lnSpc>
                <a:spcPct val="100000"/>
              </a:lnSpc>
              <a:spcBef>
                <a:spcPts val="0"/>
              </a:spcBef>
              <a:spcAft>
                <a:spcPts val="0"/>
              </a:spcAft>
              <a:buClr>
                <a:srgbClr val="336699"/>
              </a:buClr>
              <a:buSzPct val="25000"/>
              <a:buFont typeface="Arial"/>
              <a:buNone/>
            </a:pPr>
            <a:r>
              <a:rPr lang="en-US" sz="4100">
                <a:solidFill>
                  <a:srgbClr val="336699"/>
                </a:solidFill>
              </a:rPr>
              <a:t>Create an SDN network created with OpenFlow and secured by protocols such as FortNOX.</a:t>
            </a:r>
          </a:p>
          <a:p>
            <a:pPr indent="0" lvl="0" marL="0" marR="0" rtl="0" algn="l">
              <a:lnSpc>
                <a:spcPct val="100000"/>
              </a:lnSpc>
              <a:spcBef>
                <a:spcPts val="0"/>
              </a:spcBef>
              <a:spcAft>
                <a:spcPts val="0"/>
              </a:spcAft>
              <a:buClr>
                <a:srgbClr val="336699"/>
              </a:buClr>
              <a:buFont typeface="Arial"/>
              <a:buNone/>
            </a:pPr>
            <a:r>
              <a:t/>
            </a:r>
            <a:endParaRPr b="0" i="0" sz="4100" u="none" cap="none" strike="noStrike">
              <a:solidFill>
                <a:srgbClr val="336699"/>
              </a:solidFill>
              <a:latin typeface="Arial"/>
              <a:ea typeface="Arial"/>
              <a:cs typeface="Arial"/>
              <a:sym typeface="Arial"/>
            </a:endParaRPr>
          </a:p>
          <a:p>
            <a:pPr indent="0" lvl="0" marL="0" marR="0" rtl="0" algn="l">
              <a:lnSpc>
                <a:spcPct val="100000"/>
              </a:lnSpc>
              <a:spcBef>
                <a:spcPts val="0"/>
              </a:spcBef>
              <a:spcAft>
                <a:spcPts val="0"/>
              </a:spcAft>
              <a:buClr>
                <a:srgbClr val="336699"/>
              </a:buClr>
              <a:buFont typeface="Arial"/>
              <a:buNone/>
            </a:pPr>
            <a:r>
              <a:t/>
            </a:r>
            <a:endParaRPr b="0" i="0" sz="4100" u="none" cap="none" strike="noStrike">
              <a:solidFill>
                <a:srgbClr val="336699"/>
              </a:solidFill>
              <a:latin typeface="Arial"/>
              <a:ea typeface="Arial"/>
              <a:cs typeface="Arial"/>
              <a:sym typeface="Arial"/>
            </a:endParaRPr>
          </a:p>
        </p:txBody>
      </p:sp>
      <p:sp>
        <p:nvSpPr>
          <p:cNvPr id="105" name="Shape 105"/>
          <p:cNvSpPr txBox="1"/>
          <p:nvPr/>
        </p:nvSpPr>
        <p:spPr>
          <a:xfrm>
            <a:off x="6343000" y="41615475"/>
            <a:ext cx="25737000" cy="1356600"/>
          </a:xfrm>
          <a:prstGeom prst="rect">
            <a:avLst/>
          </a:prstGeom>
          <a:noFill/>
          <a:ln cap="flat" cmpd="sng" w="63500">
            <a:solidFill>
              <a:srgbClr val="0033CC"/>
            </a:solidFill>
            <a:prstDash val="solid"/>
            <a:miter/>
            <a:headEnd len="med" w="med" type="none"/>
            <a:tailEnd len="med" w="med" type="none"/>
          </a:ln>
        </p:spPr>
        <p:txBody>
          <a:bodyPr anchorCtr="0" anchor="t" bIns="91425" lIns="91425" rIns="91425" tIns="91425">
            <a:noAutofit/>
          </a:bodyPr>
          <a:lstStyle/>
          <a:p>
            <a:pPr indent="0" lvl="0" marL="0" rtl="0" algn="l">
              <a:spcBef>
                <a:spcPts val="0"/>
              </a:spcBef>
              <a:buClr>
                <a:schemeClr val="dk1"/>
              </a:buClr>
              <a:buSzPct val="25000"/>
              <a:buFont typeface="Arial"/>
              <a:buNone/>
            </a:pPr>
            <a:r>
              <a:rPr lang="en-US" sz="3000">
                <a:solidFill>
                  <a:schemeClr val="dk1"/>
                </a:solidFill>
              </a:rPr>
              <a:t>The material presented in this poster is based upon the work supported byProfessor Ortega.  I am thankful to the help that I received from my group members Gabriel Taveras</a:t>
            </a:r>
          </a:p>
        </p:txBody>
      </p:sp>
      <p:pic>
        <p:nvPicPr>
          <p:cNvPr descr="gfgrid-latency-comparison.png" id="106" name="Shape 106"/>
          <p:cNvPicPr preferRelativeResize="0"/>
          <p:nvPr/>
        </p:nvPicPr>
        <p:blipFill>
          <a:blip r:embed="rId4">
            <a:alphaModFix/>
          </a:blip>
          <a:stretch>
            <a:fillRect/>
          </a:stretch>
        </p:blipFill>
        <p:spPr>
          <a:xfrm>
            <a:off x="1808524" y="14618400"/>
            <a:ext cx="9424499" cy="6442416"/>
          </a:xfrm>
          <a:prstGeom prst="rect">
            <a:avLst/>
          </a:prstGeom>
          <a:noFill/>
          <a:ln>
            <a:noFill/>
          </a:ln>
        </p:spPr>
      </p:pic>
      <p:pic>
        <p:nvPicPr>
          <p:cNvPr descr="3250.image_thumb_4B9E0BA0.png" id="107" name="Shape 107"/>
          <p:cNvPicPr preferRelativeResize="0"/>
          <p:nvPr/>
        </p:nvPicPr>
        <p:blipFill>
          <a:blip r:embed="rId5">
            <a:alphaModFix/>
          </a:blip>
          <a:stretch>
            <a:fillRect/>
          </a:stretch>
        </p:blipFill>
        <p:spPr>
          <a:xfrm>
            <a:off x="20232600" y="14618400"/>
            <a:ext cx="9975599" cy="6221982"/>
          </a:xfrm>
          <a:prstGeom prst="rect">
            <a:avLst/>
          </a:prstGeom>
          <a:noFill/>
          <a:ln>
            <a:noFill/>
          </a:ln>
        </p:spPr>
      </p:pic>
      <p:pic>
        <p:nvPicPr>
          <p:cNvPr descr="Island2.jpg" id="108" name="Shape 108"/>
          <p:cNvPicPr preferRelativeResize="0"/>
          <p:nvPr/>
        </p:nvPicPr>
        <p:blipFill>
          <a:blip r:embed="rId6">
            <a:alphaModFix/>
          </a:blip>
          <a:stretch>
            <a:fillRect/>
          </a:stretch>
        </p:blipFill>
        <p:spPr>
          <a:xfrm>
            <a:off x="13182600" y="24728175"/>
            <a:ext cx="7933800" cy="6442425"/>
          </a:xfrm>
          <a:prstGeom prst="rect">
            <a:avLst/>
          </a:prstGeom>
          <a:noFill/>
          <a:ln>
            <a:noFill/>
          </a:ln>
        </p:spPr>
      </p:pic>
      <p:pic>
        <p:nvPicPr>
          <p:cNvPr descr="CompInfSc-vrt-Colors.png" id="109" name="Shape 109"/>
          <p:cNvPicPr preferRelativeResize="0"/>
          <p:nvPr/>
        </p:nvPicPr>
        <p:blipFill>
          <a:blip r:embed="rId7">
            <a:alphaModFix/>
          </a:blip>
          <a:stretch>
            <a:fillRect/>
          </a:stretch>
        </p:blipFill>
        <p:spPr>
          <a:xfrm>
            <a:off x="1636404" y="993750"/>
            <a:ext cx="6567375" cy="3362499"/>
          </a:xfrm>
          <a:prstGeom prst="rect">
            <a:avLst/>
          </a:prstGeom>
          <a:noFill/>
          <a:ln>
            <a:noFill/>
          </a:ln>
        </p:spPr>
      </p:pic>
      <p:pic>
        <p:nvPicPr>
          <p:cNvPr descr="FIU_VIP.png" id="110" name="Shape 110"/>
          <p:cNvPicPr preferRelativeResize="0"/>
          <p:nvPr/>
        </p:nvPicPr>
        <p:blipFill>
          <a:blip r:embed="rId8">
            <a:alphaModFix/>
          </a:blip>
          <a:stretch>
            <a:fillRect/>
          </a:stretch>
        </p:blipFill>
        <p:spPr>
          <a:xfrm>
            <a:off x="24758625" y="1532000"/>
            <a:ext cx="7287585" cy="2286000"/>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