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372" y="-50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335775" y="2293187"/>
            <a:ext cx="15357300" cy="987238"/>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IDS 5993, 2017</a:t>
            </a:r>
            <a:r>
              <a:rPr lang="en-US" sz="7200" b="1" i="0" u="none" strike="noStrike" cap="none" dirty="0">
                <a:solidFill>
                  <a:schemeClr val="dk1"/>
                </a:solidFill>
                <a:latin typeface="Times New Roman"/>
                <a:ea typeface="Times New Roman"/>
                <a:cs typeface="Times New Roman"/>
                <a:sym typeface="Times New Roman"/>
              </a:rPr>
              <a:t>, SPRING</a:t>
            </a:r>
            <a:endParaRPr lang="en-US" sz="7200" b="1" dirty="0">
              <a:solidFill>
                <a:schemeClr val="dk1"/>
              </a:solidFill>
              <a:latin typeface="Times New Roman"/>
              <a:ea typeface="Times New Roman"/>
              <a:cs typeface="Times New Roman"/>
              <a:sym typeface="Times New Roman"/>
            </a:endParaRPr>
          </a:p>
        </p:txBody>
      </p:sp>
      <p:sp>
        <p:nvSpPr>
          <p:cNvPr id="90" name="Shape 90"/>
          <p:cNvSpPr txBox="1"/>
          <p:nvPr/>
        </p:nvSpPr>
        <p:spPr>
          <a:xfrm>
            <a:off x="7054846" y="2516737"/>
            <a:ext cx="19919158" cy="3281311"/>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300" b="1" i="0" u="none" strike="noStrike" cap="none" dirty="0">
                <a:solidFill>
                  <a:srgbClr val="3333CC"/>
                </a:solidFill>
                <a:latin typeface="Arial"/>
                <a:ea typeface="Arial"/>
                <a:cs typeface="Arial"/>
                <a:sym typeface="Arial"/>
              </a:rPr>
              <a:t>Next Generation Networking for Virtual Reality and Game Player Collaborative and Multi-Player 1.0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Gabriel Taveras, </a:t>
            </a:r>
            <a:r>
              <a:rPr lang="en-US" sz="3500" b="0" i="0" u="none" strike="noStrike" cap="none" dirty="0">
                <a:solidFill>
                  <a:srgbClr val="3333CC"/>
                </a:solidFill>
                <a:latin typeface="Arial"/>
                <a:ea typeface="Arial"/>
                <a:cs typeface="Arial"/>
                <a:sym typeface="Aria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dirty="0">
                <a:solidFill>
                  <a:srgbClr val="3333CC"/>
                </a:solidFill>
              </a:rPr>
              <a:t>Dr. Francisco Ortega, Florida International University</a:t>
            </a:r>
            <a:r>
              <a:rPr lang="en-US" sz="3500" b="0" i="0" u="none" strike="noStrike" cap="none" dirty="0">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Problem</a:t>
            </a:r>
          </a:p>
          <a:p>
            <a:pPr marR="0" lvl="0" algn="l" rtl="0">
              <a:lnSpc>
                <a:spcPct val="100000"/>
              </a:lnSpc>
              <a:spcBef>
                <a:spcPts val="0"/>
              </a:spcBef>
              <a:spcAft>
                <a:spcPts val="0"/>
              </a:spcAft>
              <a:buNone/>
            </a:pPr>
            <a:r>
              <a:rPr lang="en-US" sz="4100" dirty="0">
                <a:solidFill>
                  <a:srgbClr val="336699"/>
                </a:solidFill>
              </a:rPr>
              <a:t>With next-generation video games on the rise, the demand of online gaming content has dramatically increased. The new generation of gamers desire instant gratification of low latency and high throughput force on force multiplayer action, with little to no network delay (lag) or downtime. </a:t>
            </a:r>
            <a:endParaRPr lang="en-US" sz="4100" b="0" i="0" u="none" strike="noStrike" cap="none" dirty="0">
              <a:solidFill>
                <a:srgbClr val="336699"/>
              </a:solidFill>
              <a:latin typeface="Arial"/>
              <a:ea typeface="Arial"/>
              <a:cs typeface="Arial"/>
              <a:sym typeface="Arial"/>
            </a:endParaRP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System</a:t>
            </a:r>
          </a:p>
          <a:p>
            <a:pPr marL="0" marR="0" lvl="0" indent="0" algn="l" rtl="0">
              <a:lnSpc>
                <a:spcPct val="100000"/>
              </a:lnSpc>
              <a:spcBef>
                <a:spcPts val="0"/>
              </a:spcBef>
              <a:spcAft>
                <a:spcPts val="0"/>
              </a:spcAft>
              <a:buClr>
                <a:srgbClr val="336699"/>
              </a:buClr>
              <a:buSzPct val="25000"/>
              <a:buFont typeface="Arial"/>
              <a:buNone/>
            </a:pPr>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811950" y="23063150"/>
            <a:ext cx="92490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SzPct val="25000"/>
              <a:buFont typeface="Arial"/>
              <a:buNone/>
            </a:pPr>
            <a:r>
              <a:rPr lang="en-US" sz="4100" b="0" i="0" u="none" strike="noStrike" cap="none" dirty="0">
                <a:solidFill>
                  <a:srgbClr val="336699"/>
                </a:solidFill>
                <a:latin typeface="Arial"/>
                <a:ea typeface="Arial"/>
                <a:cs typeface="Arial"/>
                <a:sym typeface="Arial"/>
              </a:rPr>
              <a:t>The SDN Architecture will require extensive work and research to ensure compatibility with existing network paradigms. </a:t>
            </a:r>
            <a:r>
              <a:rPr lang="en-US" sz="4100" dirty="0">
                <a:solidFill>
                  <a:srgbClr val="336699"/>
                </a:solidFill>
              </a:rPr>
              <a:t>SDN must also be supportive to all types of networks, including:</a:t>
            </a:r>
            <a:endParaRPr lang="en-US" sz="4100" b="1" dirty="0">
              <a:solidFill>
                <a:srgbClr val="336699"/>
              </a:solidFill>
            </a:endParaRPr>
          </a:p>
          <a:p>
            <a:pPr marL="571500" marR="0" lvl="0" indent="-571500" algn="l" rtl="0">
              <a:lnSpc>
                <a:spcPct val="100000"/>
              </a:lnSpc>
              <a:spcBef>
                <a:spcPts val="0"/>
              </a:spcBef>
              <a:spcAft>
                <a:spcPts val="0"/>
              </a:spcAft>
              <a:buClr>
                <a:srgbClr val="336699"/>
              </a:buClr>
              <a:buSzPct val="25000"/>
              <a:buFont typeface="Wingdings" panose="05000000000000000000" pitchFamily="2" charset="2"/>
              <a:buChar char="q"/>
            </a:pPr>
            <a:r>
              <a:rPr lang="en-US" sz="4100" dirty="0">
                <a:solidFill>
                  <a:srgbClr val="336699"/>
                </a:solidFill>
              </a:rPr>
              <a:t>Wide Area Transport Networks</a:t>
            </a:r>
          </a:p>
          <a:p>
            <a:pPr marL="571500" marR="0" lvl="0" indent="-571500" algn="l" rtl="0">
              <a:lnSpc>
                <a:spcPct val="100000"/>
              </a:lnSpc>
              <a:spcBef>
                <a:spcPts val="0"/>
              </a:spcBef>
              <a:spcAft>
                <a:spcPts val="0"/>
              </a:spcAft>
              <a:buClr>
                <a:srgbClr val="336699"/>
              </a:buClr>
              <a:buSzPct val="25000"/>
              <a:buFont typeface="Wingdings" panose="05000000000000000000" pitchFamily="2" charset="2"/>
              <a:buChar char="q"/>
            </a:pPr>
            <a:r>
              <a:rPr lang="en-US" sz="4100" dirty="0">
                <a:solidFill>
                  <a:srgbClr val="336699"/>
                </a:solidFill>
              </a:rPr>
              <a:t>Data center networks</a:t>
            </a:r>
          </a:p>
          <a:p>
            <a:pPr marL="571500" marR="0" lvl="0" indent="-571500" algn="l" rtl="0">
              <a:lnSpc>
                <a:spcPct val="100000"/>
              </a:lnSpc>
              <a:spcBef>
                <a:spcPts val="0"/>
              </a:spcBef>
              <a:spcAft>
                <a:spcPts val="0"/>
              </a:spcAft>
              <a:buClr>
                <a:srgbClr val="336699"/>
              </a:buClr>
              <a:buSzPct val="25000"/>
              <a:buFont typeface="Wingdings" panose="05000000000000000000" pitchFamily="2" charset="2"/>
              <a:buChar char="q"/>
            </a:pPr>
            <a:r>
              <a:rPr lang="en-US" sz="4100" dirty="0">
                <a:solidFill>
                  <a:srgbClr val="336699"/>
                </a:solidFill>
              </a:rPr>
              <a:t>Residential IP services</a:t>
            </a:r>
          </a:p>
          <a:p>
            <a:pPr marL="571500" marR="0" lvl="0" indent="-571500" algn="l" rtl="0">
              <a:lnSpc>
                <a:spcPct val="100000"/>
              </a:lnSpc>
              <a:spcBef>
                <a:spcPts val="0"/>
              </a:spcBef>
              <a:spcAft>
                <a:spcPts val="0"/>
              </a:spcAft>
              <a:buClr>
                <a:srgbClr val="336699"/>
              </a:buClr>
              <a:buSzPct val="25000"/>
              <a:buFont typeface="Wingdings" panose="05000000000000000000" pitchFamily="2" charset="2"/>
              <a:buChar char="q"/>
            </a:pPr>
            <a:r>
              <a:rPr lang="en-US" sz="4100" dirty="0">
                <a:solidFill>
                  <a:srgbClr val="336699"/>
                </a:solidFill>
              </a:rPr>
              <a:t>Intra-site service</a:t>
            </a:r>
          </a:p>
          <a:p>
            <a:pPr marL="571500" marR="0" lvl="0" indent="-571500" algn="l" rtl="0">
              <a:lnSpc>
                <a:spcPct val="100000"/>
              </a:lnSpc>
              <a:spcBef>
                <a:spcPts val="0"/>
              </a:spcBef>
              <a:spcAft>
                <a:spcPts val="0"/>
              </a:spcAft>
              <a:buClr>
                <a:srgbClr val="336699"/>
              </a:buClr>
              <a:buSzPct val="25000"/>
              <a:buFont typeface="Wingdings" panose="05000000000000000000" pitchFamily="2" charset="2"/>
              <a:buChar char="q"/>
            </a:pPr>
            <a:r>
              <a:rPr lang="en-US" sz="4100" dirty="0">
                <a:solidFill>
                  <a:srgbClr val="336699"/>
                </a:solidFill>
              </a:rPr>
              <a:t>Transport Services</a:t>
            </a:r>
          </a:p>
        </p:txBody>
      </p:sp>
      <p:sp>
        <p:nvSpPr>
          <p:cNvPr id="98" name="Shape 98"/>
          <p:cNvSpPr txBox="1"/>
          <p:nvPr/>
        </p:nvSpPr>
        <p:spPr>
          <a:xfrm>
            <a:off x="12183375" y="23063150"/>
            <a:ext cx="9975600" cy="8924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System Design</a:t>
            </a:r>
          </a:p>
        </p:txBody>
      </p:sp>
      <p:sp>
        <p:nvSpPr>
          <p:cNvPr id="99" name="Shape 99"/>
          <p:cNvSpPr txBox="1"/>
          <p:nvPr/>
        </p:nvSpPr>
        <p:spPr>
          <a:xfrm>
            <a:off x="12183375" y="33085225"/>
            <a:ext cx="9975600" cy="7303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Object Design</a:t>
            </a:r>
          </a:p>
        </p:txBody>
      </p:sp>
      <p:sp>
        <p:nvSpPr>
          <p:cNvPr id="100" name="Shape 100"/>
          <p:cNvSpPr txBox="1"/>
          <p:nvPr/>
        </p:nvSpPr>
        <p:spPr>
          <a:xfrm>
            <a:off x="23383100" y="23063125"/>
            <a:ext cx="79338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Implementation</a:t>
            </a:r>
          </a:p>
          <a:p>
            <a:pPr marL="0" marR="0" lvl="0" indent="0" rtl="0">
              <a:lnSpc>
                <a:spcPct val="100000"/>
              </a:lnSpc>
              <a:spcBef>
                <a:spcPts val="0"/>
              </a:spcBef>
              <a:spcAft>
                <a:spcPts val="0"/>
              </a:spcAft>
              <a:buClr>
                <a:srgbClr val="336699"/>
              </a:buClr>
              <a:buSzPct val="25000"/>
              <a:buFont typeface="Arial"/>
              <a:buNone/>
            </a:pPr>
            <a:r>
              <a:rPr lang="en-US" sz="4100" dirty="0">
                <a:solidFill>
                  <a:srgbClr val="336699"/>
                </a:solidFill>
              </a:rPr>
              <a:t>Incorporate SDN capabilities by reducing amount of hardware specifications, which will require more maintenance services, and allowing more controllable software API  and virtualized framework to manage workflow of constant streaming of data packets, to reduce payload of physical servers. </a:t>
            </a:r>
          </a:p>
          <a:p>
            <a:pPr marL="0" marR="0" lvl="0" indent="0" rtl="0">
              <a:lnSpc>
                <a:spcPct val="100000"/>
              </a:lnSpc>
              <a:spcBef>
                <a:spcPts val="0"/>
              </a:spcBef>
              <a:spcAft>
                <a:spcPts val="0"/>
              </a:spcAft>
              <a:buClr>
                <a:srgbClr val="336699"/>
              </a:buClr>
              <a:buSzPct val="25000"/>
              <a:buFont typeface="Arial"/>
              <a:buNone/>
            </a:pPr>
            <a:endParaRPr lang="en-US" sz="4100" dirty="0">
              <a:solidFill>
                <a:srgbClr val="336699"/>
              </a:solidFill>
            </a:endParaRPr>
          </a:p>
          <a:p>
            <a:pPr marL="0" marR="0" lvl="0" indent="0" rtl="0">
              <a:lnSpc>
                <a:spcPct val="100000"/>
              </a:lnSpc>
              <a:spcBef>
                <a:spcPts val="0"/>
              </a:spcBef>
              <a:spcAft>
                <a:spcPts val="0"/>
              </a:spcAft>
              <a:buClr>
                <a:srgbClr val="336699"/>
              </a:buClr>
              <a:buSzPct val="25000"/>
              <a:buFont typeface="Arial"/>
              <a:buNone/>
            </a:pPr>
            <a:endParaRPr lang="en-US" sz="4100" dirty="0">
              <a:solidFill>
                <a:srgbClr val="336699"/>
              </a:solidFill>
            </a:endParaRPr>
          </a:p>
          <a:p>
            <a:pPr marL="0" marR="0" lvl="0" indent="0" rtl="0">
              <a:lnSpc>
                <a:spcPct val="100000"/>
              </a:lnSpc>
              <a:spcBef>
                <a:spcPts val="0"/>
              </a:spcBef>
              <a:spcAft>
                <a:spcPts val="0"/>
              </a:spcAft>
              <a:buClr>
                <a:srgbClr val="336699"/>
              </a:buClr>
              <a:buSzPct val="25000"/>
              <a:buFont typeface="Arial"/>
              <a:buNone/>
            </a:pPr>
            <a:endParaRPr lang="en-US" sz="4100" dirty="0">
              <a:solidFill>
                <a:srgbClr val="336699"/>
              </a:solidFill>
            </a:endParaRPr>
          </a:p>
        </p:txBody>
      </p:sp>
      <p:sp>
        <p:nvSpPr>
          <p:cNvPr id="101" name="Shape 101"/>
          <p:cNvSpPr txBox="1"/>
          <p:nvPr/>
        </p:nvSpPr>
        <p:spPr>
          <a:xfrm>
            <a:off x="1811950" y="33020500"/>
            <a:ext cx="92490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Verification</a:t>
            </a:r>
          </a:p>
          <a:p>
            <a:pPr marL="0" marR="0" lvl="0" indent="0" rtl="0">
              <a:lnSpc>
                <a:spcPct val="100000"/>
              </a:lnSpc>
              <a:spcBef>
                <a:spcPts val="0"/>
              </a:spcBef>
              <a:spcAft>
                <a:spcPts val="0"/>
              </a:spcAft>
              <a:buClr>
                <a:srgbClr val="336699"/>
              </a:buClr>
              <a:buSzPct val="25000"/>
              <a:buFont typeface="Arial"/>
              <a:buNone/>
            </a:pPr>
            <a:r>
              <a:rPr lang="en-US" sz="4100" dirty="0">
                <a:solidFill>
                  <a:srgbClr val="336699"/>
                </a:solidFill>
              </a:rPr>
              <a:t>We want to provide a foundational support for future implementation for multiplayer collaboration. In future projects, we aim to test SDN on higher end gaming platforms to test, and improve network efficiency in an online environment. </a:t>
            </a:r>
          </a:p>
        </p:txBody>
      </p:sp>
      <p:sp>
        <p:nvSpPr>
          <p:cNvPr id="102" name="Shape 102"/>
          <p:cNvSpPr txBox="1"/>
          <p:nvPr/>
        </p:nvSpPr>
        <p:spPr>
          <a:xfrm>
            <a:off x="1636400" y="12853375"/>
            <a:ext cx="29680800" cy="92133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Screenshots</a:t>
            </a:r>
          </a:p>
        </p:txBody>
      </p:sp>
      <p:sp>
        <p:nvSpPr>
          <p:cNvPr id="103" name="Shape 103"/>
          <p:cNvSpPr txBox="1"/>
          <p:nvPr/>
        </p:nvSpPr>
        <p:spPr>
          <a:xfrm>
            <a:off x="23383500" y="33020500"/>
            <a:ext cx="79338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p>
          <a:p>
            <a:pPr marL="0" marR="0" lvl="0" indent="0" algn="l" rtl="0">
              <a:lnSpc>
                <a:spcPct val="100000"/>
              </a:lnSpc>
              <a:spcBef>
                <a:spcPts val="0"/>
              </a:spcBef>
              <a:spcAft>
                <a:spcPts val="0"/>
              </a:spcAft>
              <a:buClr>
                <a:srgbClr val="336699"/>
              </a:buClr>
              <a:buSzPct val="25000"/>
              <a:buFont typeface="Arial"/>
              <a:buNone/>
            </a:pPr>
            <a:r>
              <a:rPr lang="en-US" sz="4100" b="0" i="0" u="none" strike="noStrike" cap="none" dirty="0">
                <a:solidFill>
                  <a:srgbClr val="336699"/>
                </a:solidFill>
                <a:latin typeface="Arial"/>
                <a:ea typeface="Arial"/>
                <a:cs typeface="Arial"/>
                <a:sym typeface="Arial"/>
              </a:rPr>
              <a:t>SDN </a:t>
            </a:r>
            <a:r>
              <a:rPr lang="en-US" sz="4100" dirty="0">
                <a:solidFill>
                  <a:srgbClr val="336699"/>
                </a:solidFill>
              </a:rPr>
              <a:t>provides the solution for reduced latency and improve online performance across video game network infrastructure. For future works, we would like to expand about Virtual and Augmented Reality platforms; which will require more extensive hardware and network support.</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4" name="Shape 104"/>
          <p:cNvSpPr txBox="1"/>
          <p:nvPr/>
        </p:nvSpPr>
        <p:spPr>
          <a:xfrm>
            <a:off x="9906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8400" b="0" i="0" u="none" strike="noStrike" cap="none" dirty="0">
                <a:solidFill>
                  <a:srgbClr val="333399"/>
                </a:solidFill>
                <a:latin typeface="Arial"/>
                <a:ea typeface="Arial"/>
                <a:cs typeface="Arial"/>
                <a:sym typeface="Arial"/>
              </a:rPr>
              <a:t>Other Related Logos</a:t>
            </a:r>
          </a:p>
        </p:txBody>
      </p:sp>
      <p:sp>
        <p:nvSpPr>
          <p:cNvPr id="106" name="Shape 106"/>
          <p:cNvSpPr txBox="1"/>
          <p:nvPr/>
        </p:nvSpPr>
        <p:spPr>
          <a:xfrm>
            <a:off x="12183375" y="6095925"/>
            <a:ext cx="96621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marL="0" marR="0" lvl="0" indent="0" algn="l" rtl="0">
              <a:lnSpc>
                <a:spcPct val="100000"/>
              </a:lnSpc>
              <a:spcBef>
                <a:spcPts val="0"/>
              </a:spcBef>
              <a:spcAft>
                <a:spcPts val="0"/>
              </a:spcAft>
              <a:buClr>
                <a:srgbClr val="336699"/>
              </a:buClr>
              <a:buFont typeface="Arial"/>
              <a:buNone/>
            </a:pPr>
            <a:r>
              <a:rPr lang="en-US" sz="4100" b="0" i="0" u="none" strike="noStrike" cap="none" dirty="0">
                <a:solidFill>
                  <a:srgbClr val="336699"/>
                </a:solidFill>
                <a:latin typeface="Arial"/>
                <a:ea typeface="Arial"/>
                <a:cs typeface="Arial"/>
                <a:sym typeface="Arial"/>
              </a:rPr>
              <a:t>The implementation of Software-Defined Networking (SDN) within the video game industry provides a great ordeal for game servers to dynamically handle varying amounts of network traffic and bandwidth, to provide a smoother gaming experience, without users worrying about their Internet speed.</a:t>
            </a: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107" name="Shape 107"/>
          <p:cNvSpPr txBox="1"/>
          <p:nvPr/>
        </p:nvSpPr>
        <p:spPr>
          <a:xfrm>
            <a:off x="6343000" y="41615474"/>
            <a:ext cx="25737000" cy="1517075"/>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marL="0" lvl="0" indent="0" algn="l" rtl="0">
              <a:spcBef>
                <a:spcPts val="0"/>
              </a:spcBef>
              <a:buClr>
                <a:schemeClr val="dk1"/>
              </a:buClr>
              <a:buSzPct val="25000"/>
              <a:buFont typeface="Arial"/>
              <a:buNone/>
            </a:pPr>
            <a:r>
              <a:rPr lang="en-US" sz="3000" dirty="0">
                <a:solidFill>
                  <a:schemeClr val="dk1"/>
                </a:solidFill>
              </a:rPr>
              <a:t>The material presented in this poster is based upon the work supported by Gabriel Taveras and Bradley </a:t>
            </a:r>
            <a:r>
              <a:rPr lang="en-US" sz="3000" dirty="0" err="1">
                <a:solidFill>
                  <a:schemeClr val="dk1"/>
                </a:solidFill>
              </a:rPr>
              <a:t>Marzouka</a:t>
            </a:r>
            <a:r>
              <a:rPr lang="en-US" sz="3000" dirty="0">
                <a:solidFill>
                  <a:schemeClr val="dk1"/>
                </a:solidFill>
              </a:rPr>
              <a:t>. I am thankful to the help that I received from my group members, FIU faculty, and professional colleagues. A big thank you to Dr. Francisco Ortega and Mohsen Taheri of FIU’s SCIS for their support to conduct this research and to my professional colleague </a:t>
            </a:r>
            <a:r>
              <a:rPr lang="en-US" sz="3000" dirty="0" err="1">
                <a:solidFill>
                  <a:schemeClr val="dk1"/>
                </a:solidFill>
              </a:rPr>
              <a:t>Aarti</a:t>
            </a:r>
            <a:r>
              <a:rPr lang="en-US" sz="3000" dirty="0">
                <a:solidFill>
                  <a:schemeClr val="dk1"/>
                </a:solidFill>
              </a:rPr>
              <a:t> </a:t>
            </a:r>
            <a:r>
              <a:rPr lang="en-US" sz="3000" dirty="0" err="1">
                <a:solidFill>
                  <a:schemeClr val="dk1"/>
                </a:solidFill>
              </a:rPr>
              <a:t>Ragoonath</a:t>
            </a:r>
            <a:r>
              <a:rPr lang="en-US" sz="3000" dirty="0">
                <a:solidFill>
                  <a:schemeClr val="dk1"/>
                </a:solidFill>
              </a:rPr>
              <a:t>, whom I cannot greatly appreciate the insight and abetment.</a:t>
            </a:r>
          </a:p>
        </p:txBody>
      </p:sp>
      <p:pic>
        <p:nvPicPr>
          <p:cNvPr id="3" name="Picture 2"/>
          <p:cNvPicPr>
            <a:picLocks noChangeAspect="1"/>
          </p:cNvPicPr>
          <p:nvPr/>
        </p:nvPicPr>
        <p:blipFill>
          <a:blip r:embed="rId4"/>
          <a:stretch>
            <a:fillRect/>
          </a:stretch>
        </p:blipFill>
        <p:spPr>
          <a:xfrm>
            <a:off x="25641101" y="1369856"/>
            <a:ext cx="6519574" cy="2594288"/>
          </a:xfrm>
          <a:prstGeom prst="rect">
            <a:avLst/>
          </a:prstGeom>
        </p:spPr>
      </p:pic>
      <p:pic>
        <p:nvPicPr>
          <p:cNvPr id="1028" name="Picture 4" descr="how round-trip time affect lag in multiplayer gam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13797" y="6778395"/>
            <a:ext cx="5520414" cy="510389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https://lh5.googleusercontent.com/aH5tWtZ0yRpPZ85hmjFUyhj8jZhQDMUiWzrWJabPzNQq7wt-9wqcLM1GyzI0bdcWT5Y6JD8VHRWA0IGfJdmHVkfqknOQjh4zCYQg9HKXUY31Pw_vn3M9jYDumXML1Et-61kIJm-1"/>
          <p:cNvPicPr/>
          <p:nvPr/>
        </p:nvPicPr>
        <p:blipFill rotWithShape="1">
          <a:blip r:embed="rId6">
            <a:extLst>
              <a:ext uri="{28A0092B-C50C-407E-A947-70E740481C1C}">
                <a14:useLocalDpi xmlns:a14="http://schemas.microsoft.com/office/drawing/2010/main" val="0"/>
              </a:ext>
            </a:extLst>
          </a:blip>
          <a:srcRect t="-811" b="22186"/>
          <a:stretch/>
        </p:blipFill>
        <p:spPr bwMode="auto">
          <a:xfrm>
            <a:off x="15394631" y="13546706"/>
            <a:ext cx="15146637" cy="7952181"/>
          </a:xfrm>
          <a:prstGeom prst="rect">
            <a:avLst/>
          </a:prstGeom>
          <a:noFill/>
          <a:ln>
            <a:noFill/>
          </a:ln>
        </p:spPr>
      </p:pic>
      <p:pic>
        <p:nvPicPr>
          <p:cNvPr id="35" name="Picture 34" descr="Related image"/>
          <p:cNvPicPr/>
          <p:nvPr/>
        </p:nvPicPr>
        <p:blipFill>
          <a:blip r:embed="rId7">
            <a:extLst>
              <a:ext uri="{28A0092B-C50C-407E-A947-70E740481C1C}">
                <a14:useLocalDpi xmlns:a14="http://schemas.microsoft.com/office/drawing/2010/main" val="0"/>
              </a:ext>
            </a:extLst>
          </a:blip>
          <a:srcRect/>
          <a:stretch>
            <a:fillRect/>
          </a:stretch>
        </p:blipFill>
        <p:spPr bwMode="auto">
          <a:xfrm>
            <a:off x="990600" y="609600"/>
            <a:ext cx="4752756" cy="4235148"/>
          </a:xfrm>
          <a:prstGeom prst="rect">
            <a:avLst/>
          </a:prstGeom>
          <a:noFill/>
          <a:ln>
            <a:noFill/>
          </a:ln>
        </p:spPr>
      </p:pic>
      <p:sp>
        <p:nvSpPr>
          <p:cNvPr id="24" name="Shape 101"/>
          <p:cNvSpPr txBox="1"/>
          <p:nvPr/>
        </p:nvSpPr>
        <p:spPr>
          <a:xfrm>
            <a:off x="12183375" y="23903724"/>
            <a:ext cx="9975600" cy="8084125"/>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lvl="0">
              <a:buClr>
                <a:srgbClr val="336699"/>
              </a:buClr>
              <a:buSzPct val="25000"/>
            </a:pPr>
            <a:r>
              <a:rPr lang="en-US" sz="4100" dirty="0">
                <a:solidFill>
                  <a:srgbClr val="336699"/>
                </a:solidFill>
              </a:rPr>
              <a:t>A hypernet is an integrated bundle that covers all the knowledge needed to create a SDN network and deploy the software needed to run on the SDN. It can be tailored for a specific game would contain a program to devise the optimal network topology from: </a:t>
            </a:r>
          </a:p>
          <a:p>
            <a:pPr lvl="0">
              <a:buClr>
                <a:srgbClr val="336699"/>
              </a:buClr>
              <a:buSzPct val="25000"/>
            </a:pPr>
            <a:r>
              <a:rPr lang="en-US" sz="4100" dirty="0">
                <a:solidFill>
                  <a:srgbClr val="336699"/>
                </a:solidFill>
              </a:rPr>
              <a:t>- given set of current players</a:t>
            </a:r>
          </a:p>
          <a:p>
            <a:pPr lvl="0">
              <a:buClr>
                <a:srgbClr val="336699"/>
              </a:buClr>
              <a:buSzPct val="25000"/>
            </a:pPr>
            <a:r>
              <a:rPr lang="en-US" sz="4100" dirty="0">
                <a:solidFill>
                  <a:srgbClr val="336699"/>
                </a:solidFill>
              </a:rPr>
              <a:t>- the software protocol stacks utilized on the end system</a:t>
            </a:r>
          </a:p>
          <a:p>
            <a:pPr lvl="0">
              <a:buClr>
                <a:srgbClr val="336699"/>
              </a:buClr>
              <a:buSzPct val="25000"/>
            </a:pPr>
            <a:r>
              <a:rPr lang="en-US" sz="4100" dirty="0">
                <a:solidFill>
                  <a:srgbClr val="336699"/>
                </a:solidFill>
              </a:rPr>
              <a:t>-router methods(priority queues, multicast, routing tables)</a:t>
            </a:r>
          </a:p>
          <a:p>
            <a:pPr lvl="0">
              <a:buClr>
                <a:srgbClr val="336699"/>
              </a:buClr>
              <a:buSzPct val="25000"/>
            </a:pPr>
            <a:r>
              <a:rPr lang="en-US" sz="4100" dirty="0">
                <a:solidFill>
                  <a:srgbClr val="336699"/>
                </a:solidFill>
              </a:rPr>
              <a:t> </a:t>
            </a:r>
          </a:p>
          <a:p>
            <a:pPr lvl="0">
              <a:buClr>
                <a:srgbClr val="336699"/>
              </a:buClr>
              <a:buSzPct val="25000"/>
            </a:pPr>
            <a:endParaRPr lang="en-US" sz="4100" dirty="0">
              <a:solidFill>
                <a:srgbClr val="336699"/>
              </a:solidFill>
            </a:endParaRPr>
          </a:p>
        </p:txBody>
      </p:sp>
      <p:sp>
        <p:nvSpPr>
          <p:cNvPr id="25" name="Shape 101"/>
          <p:cNvSpPr txBox="1"/>
          <p:nvPr/>
        </p:nvSpPr>
        <p:spPr>
          <a:xfrm>
            <a:off x="12211506" y="33840276"/>
            <a:ext cx="9975600" cy="65487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lvl="0">
              <a:buClr>
                <a:srgbClr val="336699"/>
              </a:buClr>
              <a:buSzPct val="25000"/>
            </a:pPr>
            <a:r>
              <a:rPr lang="en-US" sz="4100" dirty="0">
                <a:solidFill>
                  <a:srgbClr val="336699"/>
                </a:solidFill>
              </a:rPr>
              <a:t>We convey a “hypernet” as the underlying framework supporting specific set of APIs </a:t>
            </a:r>
          </a:p>
          <a:p>
            <a:pPr lvl="0">
              <a:buClr>
                <a:srgbClr val="336699"/>
              </a:buClr>
              <a:buSzPct val="25000"/>
            </a:pPr>
            <a:endParaRPr lang="en-US" sz="4100" dirty="0">
              <a:solidFill>
                <a:srgbClr val="336699"/>
              </a:solidFill>
            </a:endParaRPr>
          </a:p>
          <a:p>
            <a:pPr lvl="0">
              <a:buClr>
                <a:srgbClr val="336699"/>
              </a:buClr>
              <a:buSzPct val="25000"/>
            </a:pPr>
            <a:r>
              <a:rPr lang="en-US" sz="4100" dirty="0">
                <a:solidFill>
                  <a:srgbClr val="336699"/>
                </a:solidFill>
              </a:rPr>
              <a:t>User would be able configure/program each switch and allow communication between each API to run on each switch; rather than application pre-configured </a:t>
            </a:r>
            <a:r>
              <a:rPr lang="en-US" sz="4100">
                <a:solidFill>
                  <a:srgbClr val="336699"/>
                </a:solidFill>
              </a:rPr>
              <a:t>on switch.</a:t>
            </a:r>
            <a:endParaRPr lang="en-US" sz="4100" dirty="0">
              <a:solidFill>
                <a:srgbClr val="336699"/>
              </a:solidFill>
            </a:endParaRPr>
          </a:p>
          <a:p>
            <a:pPr lvl="0">
              <a:buClr>
                <a:srgbClr val="336699"/>
              </a:buClr>
              <a:buSzPct val="25000"/>
            </a:pPr>
            <a:endParaRPr lang="en-US" sz="4100" dirty="0">
              <a:solidFill>
                <a:srgbClr val="336699"/>
              </a:solidFill>
            </a:endParaRPr>
          </a:p>
          <a:p>
            <a:pPr lvl="0">
              <a:buClr>
                <a:srgbClr val="336699"/>
              </a:buClr>
              <a:buSzPct val="25000"/>
            </a:pPr>
            <a:endParaRPr lang="en-US" sz="4100" dirty="0">
              <a:solidFill>
                <a:srgbClr val="336699"/>
              </a:solidFill>
            </a:endParaRPr>
          </a:p>
          <a:p>
            <a:pPr lvl="0">
              <a:buClr>
                <a:srgbClr val="336699"/>
              </a:buClr>
              <a:buSzPct val="25000"/>
            </a:pPr>
            <a:endParaRPr lang="en-US" sz="4100" dirty="0">
              <a:solidFill>
                <a:srgbClr val="336699"/>
              </a:solidFill>
            </a:endParaRPr>
          </a:p>
          <a:p>
            <a:pPr lvl="0">
              <a:buClr>
                <a:srgbClr val="336699"/>
              </a:buClr>
              <a:buSzPct val="25000"/>
            </a:pPr>
            <a:endParaRPr lang="en-US" sz="4100" dirty="0">
              <a:solidFill>
                <a:srgbClr val="336699"/>
              </a:solidFill>
            </a:endParaRPr>
          </a:p>
        </p:txBody>
      </p:sp>
      <p:pic>
        <p:nvPicPr>
          <p:cNvPr id="2" name="Picture 1"/>
          <p:cNvPicPr>
            <a:picLocks noChangeAspect="1"/>
          </p:cNvPicPr>
          <p:nvPr/>
        </p:nvPicPr>
        <p:blipFill>
          <a:blip r:embed="rId8"/>
          <a:stretch>
            <a:fillRect/>
          </a:stretch>
        </p:blipFill>
        <p:spPr>
          <a:xfrm>
            <a:off x="1811950" y="13807051"/>
            <a:ext cx="11987497" cy="5300071"/>
          </a:xfrm>
          <a:prstGeom prst="rect">
            <a:avLst/>
          </a:prstGeom>
        </p:spPr>
      </p:pic>
      <p:sp>
        <p:nvSpPr>
          <p:cNvPr id="6" name="Arrow: Bent-Up 5"/>
          <p:cNvSpPr/>
          <p:nvPr/>
        </p:nvSpPr>
        <p:spPr>
          <a:xfrm rot="5400000">
            <a:off x="9486738" y="15348788"/>
            <a:ext cx="2391765" cy="9424020"/>
          </a:xfrm>
          <a:prstGeom prst="bentUpArrow">
            <a:avLst>
              <a:gd name="adj1" fmla="val 25000"/>
              <a:gd name="adj2" fmla="val 34989"/>
              <a:gd name="adj3"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531</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Bleach</dc:creator>
  <cp:lastModifiedBy>Bleach</cp:lastModifiedBy>
  <cp:revision>31</cp:revision>
  <dcterms:modified xsi:type="dcterms:W3CDTF">2017-04-17T19:18:06Z</dcterms:modified>
</cp:coreProperties>
</file>