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2" name="Shape 23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9" name="Shape 23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6" name="Shape 24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10 seconds.</a:t>
            </a:r>
          </a:p>
          <a:p>
            <a:pPr lvl="0" rtl="0">
              <a:spcBef>
                <a:spcPts val="0"/>
              </a:spcBef>
              <a:buClr>
                <a:schemeClr val="dk1"/>
              </a:buClr>
              <a:buSzPct val="25000"/>
              <a:buFont typeface="Arial"/>
              <a:buNone/>
            </a:pPr>
            <a:r>
              <a:rPr lang="en-US"/>
              <a:t>Introduce the problem that the whole project (in all versions)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indent="0" lvl="0" marL="0" marR="0" rtl="0" algn="l">
              <a:spcBef>
                <a:spcPts val="0"/>
              </a:spcBef>
              <a:spcAft>
                <a:spcPts val="0"/>
              </a:spcAft>
              <a:buSzPct val="25000"/>
              <a:buNone/>
            </a:pPr>
            <a:r>
              <a:t/>
            </a:r>
            <a:endParaRPr/>
          </a:p>
          <a:p>
            <a:pPr lvl="0" marR="0" rtl="0" algn="l">
              <a:lnSpc>
                <a:spcPct val="100000"/>
              </a:lnSpc>
              <a:spcBef>
                <a:spcPts val="0"/>
              </a:spcBef>
              <a:spcAft>
                <a:spcPts val="0"/>
              </a:spcAft>
              <a:buNone/>
            </a:pPr>
            <a:r>
              <a:t/>
            </a:r>
            <a:endParaRPr/>
          </a:p>
        </p:txBody>
      </p:sp>
      <p:sp>
        <p:nvSpPr>
          <p:cNvPr id="166" name="Shape 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9" name="Shape 18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1" name="Shape 21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gtave006@fiu.edu" TargetMode="External"/><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7.png"/><Relationship Id="rId7"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200" u="none" cap="none" strike="noStrike">
                <a:solidFill>
                  <a:srgbClr val="001D4D"/>
                </a:solidFill>
                <a:latin typeface="Trebuchet MS"/>
                <a:ea typeface="Trebuchet MS"/>
                <a:cs typeface="Trebuchet MS"/>
                <a:sym typeface="Trebuchet MS"/>
              </a:rPr>
              <a:t>&lt;</a:t>
            </a:r>
            <a:r>
              <a:rPr lang="en-US" sz="3200"/>
              <a:t>Next Generation Networking for Virtual Reality and Game Player Collaborative and Multiplayer</a:t>
            </a:r>
            <a:r>
              <a:rPr b="0" i="0" lang="en-US" sz="3200" u="none" cap="none" strike="noStrike">
                <a:solidFill>
                  <a:srgbClr val="001D4D"/>
                </a:solidFill>
                <a:latin typeface="Trebuchet MS"/>
                <a:ea typeface="Trebuchet MS"/>
                <a:cs typeface="Trebuchet MS"/>
                <a:sym typeface="Trebuchet MS"/>
              </a:rPr>
              <a:t>&gt;</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&lt;</a:t>
            </a:r>
            <a:r>
              <a:rPr lang="en-US" sz="2500"/>
              <a:t>Bradley Marzouka, Gabriel Taveras</a:t>
            </a:r>
            <a:r>
              <a:rPr b="0" i="0" lang="en-US" sz="2500" u="none" cap="none" strike="noStrike">
                <a:solidFill>
                  <a:srgbClr val="001D4D"/>
                </a:solidFill>
                <a:latin typeface="Trebuchet MS"/>
                <a:ea typeface="Trebuchet MS"/>
                <a:cs typeface="Trebuchet MS"/>
                <a:sym typeface="Trebuchet MS"/>
              </a:rPr>
              <a:t>&gt;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Dr. Francisco Ortega</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&lt;Spring 2017&gt;</a:t>
            </a:r>
          </a:p>
        </p:txBody>
      </p:sp>
      <p:pic>
        <p:nvPicPr>
          <p:cNvPr descr="FIU_VIP.png" id="152" name="Shape 152"/>
          <p:cNvPicPr preferRelativeResize="0"/>
          <p:nvPr/>
        </p:nvPicPr>
        <p:blipFill>
          <a:blip r:embed="rId3">
            <a:alphaModFix/>
          </a:blip>
          <a:stretch>
            <a:fillRect/>
          </a:stretch>
        </p:blipFill>
        <p:spPr>
          <a:xfrm>
            <a:off x="446925" y="6007575"/>
            <a:ext cx="2018875" cy="659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21" name="Shape 22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gamer, I want to play multiplayer games that do not stutter or cut out.</a:t>
            </a:r>
          </a:p>
          <a:p>
            <a:pPr indent="-228600" lvl="0" marL="457200" rtl="0">
              <a:spcBef>
                <a:spcPts val="0"/>
              </a:spcBef>
            </a:pPr>
            <a:r>
              <a:rPr lang="en-US"/>
              <a:t>When current networks cannot output the required amount of bandwidth network resources become unavailable. This can lead to stuttering and dropped connections, problems that are very annoying to fast-paced gaming.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28" name="Shape 22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system administrator, I want to deploy a network that is easy to maintain.</a:t>
            </a:r>
          </a:p>
          <a:p>
            <a:pPr indent="-228600" lvl="0" marL="457200" rtl="0">
              <a:spcBef>
                <a:spcPts val="0"/>
              </a:spcBef>
            </a:pPr>
            <a:r>
              <a:rPr lang="en-US"/>
              <a:t>To reduce the complexity of any issues that may arise in the future on the network, it becomes an advantage to have the network controlled by one location. </a:t>
            </a:r>
          </a:p>
          <a:p>
            <a:pPr indent="-228600" lvl="0" marL="457200" rtl="0">
              <a:spcBef>
                <a:spcPts val="0"/>
              </a:spcBef>
            </a:pPr>
            <a:r>
              <a:rPr lang="en-US"/>
              <a:t>This central location, however, makes it a primary target of black-hat hackers looking for personal data.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35" name="Shape 23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system administrator, I want to deploy a network that is capable of supporting VR/AR gaming. </a:t>
            </a:r>
          </a:p>
          <a:p>
            <a:pPr indent="-228600" lvl="0" marL="457200" rtl="0">
              <a:spcBef>
                <a:spcPts val="0"/>
              </a:spcBef>
            </a:pPr>
            <a:r>
              <a:rPr lang="en-US"/>
              <a:t>One of the requirements of creating a new network design is its ability to handle not only current bandwidth load needs, but also to be able to upscale easily to support the technologies of the future.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42" name="Shape 24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lvl="0" rtl="0">
              <a:lnSpc>
                <a:spcPct val="115000"/>
              </a:lnSpc>
              <a:spcBef>
                <a:spcPts val="0"/>
              </a:spcBef>
              <a:buClr>
                <a:srgbClr val="000000"/>
              </a:buClr>
              <a:buSzPct val="100000"/>
              <a:buFont typeface="Trebuchet MS"/>
              <a:buChar char="●"/>
            </a:pPr>
            <a:r>
              <a:rPr lang="en-US">
                <a:solidFill>
                  <a:srgbClr val="000000"/>
                </a:solidFill>
              </a:rPr>
              <a:t>We want to provide a foundational support for future implementation for multiplayer collaboration. In future projects, we aim to test SDN on higher end gaming platforms to test, and improve network efficiency in an online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49" name="Shape 249"/>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Gabriel Taveras - Latency</a:t>
            </a:r>
          </a:p>
          <a:p>
            <a:pPr indent="-282575" lvl="0" marL="282575" marR="0" rtl="0" algn="l">
              <a:spcBef>
                <a:spcPts val="0"/>
              </a:spcBef>
              <a:spcAft>
                <a:spcPts val="0"/>
              </a:spcAft>
              <a:buClr>
                <a:srgbClr val="001D4D"/>
              </a:buClr>
              <a:buSzPct val="100000"/>
              <a:buFont typeface="Noto Sans Symbols"/>
              <a:buChar char="●"/>
            </a:pPr>
            <a:r>
              <a:rPr lang="en-US"/>
              <a:t>Bradley Marzouka - Cyber security</a:t>
            </a:r>
          </a:p>
          <a:p>
            <a:pPr indent="-282575" lvl="0" marL="282575" marR="0" rtl="0" algn="l">
              <a:spcBef>
                <a:spcPts val="2000"/>
              </a:spcBef>
              <a:spcAft>
                <a:spcPts val="0"/>
              </a:spcAft>
              <a:buClr>
                <a:srgbClr val="001D4D"/>
              </a:buClr>
              <a:buSzPct val="100000"/>
              <a:buFont typeface="Noto Sans Symbols"/>
              <a:buChar char="●"/>
            </a:pPr>
            <a:r>
              <a:rPr lang="en-US"/>
              <a:t>Gabriel Taveras - </a:t>
            </a:r>
            <a:r>
              <a:rPr lang="en-US" u="sng">
                <a:solidFill>
                  <a:schemeClr val="hlink"/>
                </a:solidFill>
                <a:hlinkClick r:id="rId3"/>
              </a:rPr>
              <a:t>gtave006@fiu.edu</a:t>
            </a:r>
          </a:p>
          <a:p>
            <a:pPr indent="-282575" lvl="0" marL="282575" marR="0" rtl="0" algn="l">
              <a:spcBef>
                <a:spcPts val="2000"/>
              </a:spcBef>
              <a:spcAft>
                <a:spcPts val="0"/>
              </a:spcAft>
              <a:buClr>
                <a:srgbClr val="001D4D"/>
              </a:buClr>
              <a:buSzPct val="100000"/>
              <a:buFont typeface="Noto Sans Symbols"/>
              <a:buChar char="●"/>
            </a:pPr>
            <a:r>
              <a:rPr lang="en-US"/>
              <a:t>Bradley Marzouka - bmarz001@fiu.edu</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descr="microsoft-word-logo.png" id="250" name="Shape 250"/>
          <p:cNvPicPr preferRelativeResize="0"/>
          <p:nvPr/>
        </p:nvPicPr>
        <p:blipFill>
          <a:blip r:embed="rId4">
            <a:alphaModFix/>
          </a:blip>
          <a:stretch>
            <a:fillRect/>
          </a:stretch>
        </p:blipFill>
        <p:spPr>
          <a:xfrm>
            <a:off x="2544853" y="4705675"/>
            <a:ext cx="1226274" cy="1226275"/>
          </a:xfrm>
          <a:prstGeom prst="rect">
            <a:avLst/>
          </a:prstGeom>
          <a:noFill/>
          <a:ln>
            <a:noFill/>
          </a:ln>
        </p:spPr>
      </p:pic>
      <p:pic>
        <p:nvPicPr>
          <p:cNvPr descr="openflow2.png" id="251" name="Shape 251"/>
          <p:cNvPicPr preferRelativeResize="0"/>
          <p:nvPr/>
        </p:nvPicPr>
        <p:blipFill>
          <a:blip r:embed="rId5">
            <a:alphaModFix/>
          </a:blip>
          <a:stretch>
            <a:fillRect/>
          </a:stretch>
        </p:blipFill>
        <p:spPr>
          <a:xfrm>
            <a:off x="6281375" y="4918765"/>
            <a:ext cx="2081575" cy="800084"/>
          </a:xfrm>
          <a:prstGeom prst="rect">
            <a:avLst/>
          </a:prstGeom>
          <a:noFill/>
          <a:ln>
            <a:noFill/>
          </a:ln>
        </p:spPr>
      </p:pic>
      <p:pic>
        <p:nvPicPr>
          <p:cNvPr descr="Slack-icon.png" id="252" name="Shape 252"/>
          <p:cNvPicPr preferRelativeResize="0"/>
          <p:nvPr/>
        </p:nvPicPr>
        <p:blipFill>
          <a:blip r:embed="rId6">
            <a:alphaModFix/>
          </a:blip>
          <a:stretch>
            <a:fillRect/>
          </a:stretch>
        </p:blipFill>
        <p:spPr>
          <a:xfrm>
            <a:off x="988900" y="4742199"/>
            <a:ext cx="1118499" cy="1118499"/>
          </a:xfrm>
          <a:prstGeom prst="rect">
            <a:avLst/>
          </a:prstGeom>
          <a:noFill/>
          <a:ln>
            <a:noFill/>
          </a:ln>
        </p:spPr>
      </p:pic>
      <p:pic>
        <p:nvPicPr>
          <p:cNvPr descr="Windows_logo_-_2012.png" id="253" name="Shape 253"/>
          <p:cNvPicPr preferRelativeResize="0"/>
          <p:nvPr/>
        </p:nvPicPr>
        <p:blipFill>
          <a:blip r:embed="rId7">
            <a:alphaModFix/>
          </a:blip>
          <a:stretch>
            <a:fillRect/>
          </a:stretch>
        </p:blipFill>
        <p:spPr>
          <a:xfrm>
            <a:off x="4408575" y="4688306"/>
            <a:ext cx="1118500" cy="12262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id="159" name="Shape 159"/>
          <p:cNvPicPr preferRelativeResize="0"/>
          <p:nvPr/>
        </p:nvPicPr>
        <p:blipFill>
          <a:blip r:embed="rId3">
            <a:alphaModFix/>
          </a:blip>
          <a:stretch>
            <a:fillRect/>
          </a:stretch>
        </p:blipFill>
        <p:spPr>
          <a:xfrm>
            <a:off x="779475" y="2120725"/>
            <a:ext cx="3261300" cy="1826325"/>
          </a:xfrm>
          <a:prstGeom prst="rect">
            <a:avLst/>
          </a:prstGeom>
          <a:noFill/>
          <a:ln>
            <a:noFill/>
          </a:ln>
        </p:spPr>
      </p:pic>
      <p:pic>
        <p:nvPicPr>
          <p:cNvPr id="160" name="Shape 160"/>
          <p:cNvPicPr preferRelativeResize="0"/>
          <p:nvPr/>
        </p:nvPicPr>
        <p:blipFill>
          <a:blip r:embed="rId4">
            <a:alphaModFix/>
          </a:blip>
          <a:stretch>
            <a:fillRect/>
          </a:stretch>
        </p:blipFill>
        <p:spPr>
          <a:xfrm>
            <a:off x="3305075" y="3633225"/>
            <a:ext cx="1826324" cy="1826324"/>
          </a:xfrm>
          <a:prstGeom prst="rect">
            <a:avLst/>
          </a:prstGeom>
          <a:noFill/>
          <a:ln>
            <a:noFill/>
          </a:ln>
        </p:spPr>
      </p:pic>
      <p:pic>
        <p:nvPicPr>
          <p:cNvPr id="161" name="Shape 161"/>
          <p:cNvPicPr preferRelativeResize="0"/>
          <p:nvPr/>
        </p:nvPicPr>
        <p:blipFill>
          <a:blip r:embed="rId5">
            <a:alphaModFix/>
          </a:blip>
          <a:stretch>
            <a:fillRect/>
          </a:stretch>
        </p:blipFill>
        <p:spPr>
          <a:xfrm>
            <a:off x="4040774" y="1660225"/>
            <a:ext cx="3609125" cy="1972988"/>
          </a:xfrm>
          <a:prstGeom prst="rect">
            <a:avLst/>
          </a:prstGeom>
          <a:noFill/>
          <a:ln>
            <a:noFill/>
          </a:ln>
        </p:spPr>
      </p:pic>
      <p:pic>
        <p:nvPicPr>
          <p:cNvPr id="162" name="Shape 162"/>
          <p:cNvPicPr preferRelativeResize="0"/>
          <p:nvPr/>
        </p:nvPicPr>
        <p:blipFill>
          <a:blip r:embed="rId6">
            <a:alphaModFix/>
          </a:blip>
          <a:stretch>
            <a:fillRect/>
          </a:stretch>
        </p:blipFill>
        <p:spPr>
          <a:xfrm>
            <a:off x="5635174" y="3562250"/>
            <a:ext cx="1491974" cy="1755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id="169" name="Shape 169"/>
          <p:cNvPicPr preferRelativeResize="0"/>
          <p:nvPr/>
        </p:nvPicPr>
        <p:blipFill>
          <a:blip r:embed="rId3">
            <a:alphaModFix/>
          </a:blip>
          <a:stretch>
            <a:fillRect/>
          </a:stretch>
        </p:blipFill>
        <p:spPr>
          <a:xfrm>
            <a:off x="958275" y="1857550"/>
            <a:ext cx="3600150" cy="2401975"/>
          </a:xfrm>
          <a:prstGeom prst="rect">
            <a:avLst/>
          </a:prstGeom>
          <a:noFill/>
          <a:ln>
            <a:noFill/>
          </a:ln>
        </p:spPr>
      </p:pic>
      <p:pic>
        <p:nvPicPr>
          <p:cNvPr id="170" name="Shape 170"/>
          <p:cNvPicPr preferRelativeResize="0"/>
          <p:nvPr/>
        </p:nvPicPr>
        <p:blipFill>
          <a:blip r:embed="rId4">
            <a:alphaModFix/>
          </a:blip>
          <a:stretch>
            <a:fillRect/>
          </a:stretch>
        </p:blipFill>
        <p:spPr>
          <a:xfrm>
            <a:off x="2533175" y="3770550"/>
            <a:ext cx="4077644" cy="2293674"/>
          </a:xfrm>
          <a:prstGeom prst="rect">
            <a:avLst/>
          </a:prstGeom>
          <a:noFill/>
          <a:ln>
            <a:noFill/>
          </a:ln>
        </p:spPr>
      </p:pic>
      <p:pic>
        <p:nvPicPr>
          <p:cNvPr id="171" name="Shape 171"/>
          <p:cNvPicPr preferRelativeResize="0"/>
          <p:nvPr/>
        </p:nvPicPr>
        <p:blipFill>
          <a:blip r:embed="rId5">
            <a:alphaModFix/>
          </a:blip>
          <a:stretch>
            <a:fillRect/>
          </a:stretch>
        </p:blipFill>
        <p:spPr>
          <a:xfrm>
            <a:off x="4722900" y="1857549"/>
            <a:ext cx="2531026" cy="191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id="178" name="Shape 178"/>
          <p:cNvPicPr preferRelativeResize="0"/>
          <p:nvPr/>
        </p:nvPicPr>
        <p:blipFill>
          <a:blip r:embed="rId3">
            <a:alphaModFix/>
          </a:blip>
          <a:stretch>
            <a:fillRect/>
          </a:stretch>
        </p:blipFill>
        <p:spPr>
          <a:xfrm>
            <a:off x="1145825" y="1512199"/>
            <a:ext cx="6852350" cy="3997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descr="Picture1.png" id="185" name="Shape 185"/>
          <p:cNvPicPr preferRelativeResize="0"/>
          <p:nvPr/>
        </p:nvPicPr>
        <p:blipFill>
          <a:blip r:embed="rId3">
            <a:alphaModFix/>
          </a:blip>
          <a:stretch>
            <a:fillRect/>
          </a:stretch>
        </p:blipFill>
        <p:spPr>
          <a:xfrm>
            <a:off x="1575562" y="1921575"/>
            <a:ext cx="5991225" cy="356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192" name="Shape 192"/>
          <p:cNvPicPr preferRelativeResize="0"/>
          <p:nvPr/>
        </p:nvPicPr>
        <p:blipFill>
          <a:blip r:embed="rId3">
            <a:alphaModFix/>
          </a:blip>
          <a:stretch>
            <a:fillRect/>
          </a:stretch>
        </p:blipFill>
        <p:spPr>
          <a:xfrm>
            <a:off x="1425250" y="2141447"/>
            <a:ext cx="6291849" cy="2766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9" name="Shape 19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buAutoNum type="arabicPeriod"/>
            </a:pPr>
            <a:r>
              <a:rPr lang="en-US"/>
              <a:t>As a gamer, I want to play multiplayer games that have as little latency as possible. </a:t>
            </a:r>
          </a:p>
          <a:p>
            <a:pPr indent="-228600" lvl="0" marL="457200" marR="0" rtl="0" algn="l">
              <a:spcBef>
                <a:spcPts val="2000"/>
              </a:spcBef>
              <a:spcAft>
                <a:spcPts val="0"/>
              </a:spcAft>
              <a:buAutoNum type="arabicPeriod"/>
            </a:pPr>
            <a:r>
              <a:rPr lang="en-US"/>
              <a:t>As a system administrator, I want to deploy a network that can keep user’s data secure.</a:t>
            </a:r>
          </a:p>
          <a:p>
            <a:pPr indent="-228600" lvl="0" marL="457200" marR="0" rtl="0" algn="l">
              <a:spcBef>
                <a:spcPts val="2000"/>
              </a:spcBef>
              <a:spcAft>
                <a:spcPts val="0"/>
              </a:spcAft>
              <a:buAutoNum type="arabicPeriod"/>
            </a:pPr>
            <a:r>
              <a:rPr lang="en-US"/>
              <a:t>As a gamer, I want to play multiplayer games that do not stutter or cut out.</a:t>
            </a:r>
          </a:p>
          <a:p>
            <a:pPr indent="-228600" lvl="0" marL="457200" marR="0" rtl="0" algn="l">
              <a:spcBef>
                <a:spcPts val="2000"/>
              </a:spcBef>
              <a:spcAft>
                <a:spcPts val="0"/>
              </a:spcAft>
              <a:buAutoNum type="arabicPeriod"/>
            </a:pPr>
            <a:r>
              <a:rPr lang="en-US"/>
              <a:t>As a system administrator, I want to deploy a network that is easy to maintain.</a:t>
            </a:r>
          </a:p>
          <a:p>
            <a:pPr indent="-228600" lvl="0" marL="457200" marR="0" rtl="0" algn="l">
              <a:spcBef>
                <a:spcPts val="2000"/>
              </a:spcBef>
              <a:spcAft>
                <a:spcPts val="0"/>
              </a:spcAft>
              <a:buAutoNum type="arabicPeriod"/>
            </a:pPr>
            <a:r>
              <a:rPr lang="en-US"/>
              <a:t>As a system administrator, I want to deploy a network that is capable of supporting VR/AR gaming. </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6" name="Shape 20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gamer, I want to play multiplayer games that have as little latency as possible. </a:t>
            </a:r>
          </a:p>
          <a:p>
            <a:pPr indent="-228600" lvl="0" marL="457200" rtl="0">
              <a:spcBef>
                <a:spcPts val="0"/>
              </a:spcBef>
            </a:pPr>
            <a:r>
              <a:rPr lang="en-US"/>
              <a:t>An SDN network is most important in completing this task due to its capability of supporting high bandwidth loads and low latency communication. </a:t>
            </a:r>
          </a:p>
        </p:txBody>
      </p:sp>
      <p:pic>
        <p:nvPicPr>
          <p:cNvPr descr="sdn-network-virt.png" id="207" name="Shape 207"/>
          <p:cNvPicPr preferRelativeResize="0"/>
          <p:nvPr/>
        </p:nvPicPr>
        <p:blipFill>
          <a:blip r:embed="rId3">
            <a:alphaModFix/>
          </a:blip>
          <a:stretch>
            <a:fillRect/>
          </a:stretch>
        </p:blipFill>
        <p:spPr>
          <a:xfrm>
            <a:off x="2210550" y="3909300"/>
            <a:ext cx="3553549" cy="2653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14" name="Shape 21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system administrator, I want to deploy a network that can keep user’s data secure.</a:t>
            </a:r>
          </a:p>
          <a:p>
            <a:pPr indent="-228600" lvl="0" marL="457200" rtl="0">
              <a:spcBef>
                <a:spcPts val="0"/>
              </a:spcBef>
            </a:pPr>
            <a:r>
              <a:rPr lang="en-US"/>
              <a:t>Using an SDN network along with OpenFlow and various other protocols such as FortNOX, we can secure the network and prevent different kinds of attacks on the network.</a:t>
            </a:r>
          </a:p>
          <a:p>
            <a:pPr indent="-228600" lvl="0" marL="457200" rtl="0">
              <a:spcBef>
                <a:spcPts val="0"/>
              </a:spcBef>
            </a:pPr>
            <a:r>
              <a:rPr lang="en-US"/>
              <a:t>Some examples of attacks are DoS attacks, application layer attacks, controller attacks, or flow table overloads.</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