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 d="100"/>
          <a:sy n="16" d="100"/>
        </p:scale>
        <p:origin x="147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Font typeface="Arial"/>
              <a:buNone/>
              <a:defRPr sz="1800" b="0" i="0" u="none" strike="noStrike" cap="none"/>
            </a:lvl1pPr>
            <a:lvl2pPr marL="457200" marR="0" lvl="1" indent="0" algn="l" rtl="0">
              <a:spcBef>
                <a:spcPts val="0"/>
              </a:spcBef>
              <a:buFont typeface="Arial"/>
              <a:buNone/>
              <a:defRPr sz="1800" b="0" i="0" u="none" strike="noStrike" cap="none"/>
            </a:lvl2pPr>
            <a:lvl3pPr marL="914400" marR="0" lvl="2" indent="0" algn="l" rtl="0">
              <a:spcBef>
                <a:spcPts val="0"/>
              </a:spcBef>
              <a:buFont typeface="Arial"/>
              <a:buNone/>
              <a:defRPr sz="1800" b="0" i="0" u="none" strike="noStrike" cap="none"/>
            </a:lvl3pPr>
            <a:lvl4pPr marL="1371600" marR="0" lvl="3" indent="0" algn="l" rtl="0">
              <a:spcBef>
                <a:spcPts val="0"/>
              </a:spcBef>
              <a:buFont typeface="Arial"/>
              <a:buNone/>
              <a:defRPr sz="1800" b="0" i="0" u="none" strike="noStrike" cap="none"/>
            </a:lvl4pPr>
            <a:lvl5pPr marL="1828800" marR="0" lvl="4" indent="0" algn="l" rtl="0">
              <a:spcBef>
                <a:spcPts val="0"/>
              </a:spcBef>
              <a:buFont typeface="Arial"/>
              <a:buNone/>
              <a:defRPr sz="1800" b="0" i="0" u="none" strike="noStrike" cap="none"/>
            </a:lvl5pPr>
            <a:lvl6pPr marL="2286000" marR="0" lvl="5" indent="0" algn="l" rtl="0">
              <a:spcBef>
                <a:spcPts val="0"/>
              </a:spcBef>
              <a:buFont typeface="Arial"/>
              <a:buNone/>
              <a:defRPr sz="1800" b="0" i="0" u="none" strike="noStrike" cap="none"/>
            </a:lvl6pPr>
            <a:lvl7pPr marL="2743200" marR="0" lvl="6" indent="0" algn="l" rtl="0">
              <a:spcBef>
                <a:spcPts val="0"/>
              </a:spcBef>
              <a:buFont typeface="Arial"/>
              <a:buNone/>
              <a:defRPr sz="1800" b="0" i="0" u="none" strike="noStrike" cap="none"/>
            </a:lvl7pPr>
            <a:lvl8pPr marL="3200400" marR="0" lvl="7" indent="0" algn="l" rtl="0">
              <a:spcBef>
                <a:spcPts val="0"/>
              </a:spcBef>
              <a:buFont typeface="Arial"/>
              <a:buNone/>
              <a:defRPr sz="1800" b="0" i="0" u="none" strike="noStrike" cap="none"/>
            </a:lvl8pPr>
            <a:lvl9pPr marL="3657600" marR="0" lvl="8" indent="0" algn="l" rtl="0">
              <a:spcBef>
                <a:spcPts val="0"/>
              </a:spcBef>
              <a:buFont typeface="Arial"/>
              <a:buNone/>
              <a:defRPr sz="1800" b="0" i="0" u="none" strike="noStrike" cap="none"/>
            </a:lvl9pPr>
          </a:lstStyle>
          <a:p>
            <a:endParaRPr/>
          </a:p>
        </p:txBody>
      </p:sp>
      <p:sp>
        <p:nvSpPr>
          <p:cNvPr id="7" name="Shape 7"/>
          <p:cNvSpPr txBox="1">
            <a:spLocks noGrp="1"/>
          </p:cNvSpPr>
          <p:nvPr>
            <p:ph type="ftr" idx="11"/>
          </p:nvPr>
        </p:nvSpPr>
        <p:spPr>
          <a:xfrm>
            <a:off x="0" y="868521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sz="1800" b="0" i="0" u="none" strike="noStrike" cap="none" dirty="0"/>
          </a:p>
        </p:txBody>
      </p:sp>
      <p:sp>
        <p:nvSpPr>
          <p:cNvPr id="87" name="Shape 87"/>
          <p:cNvSpPr txBox="1"/>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lang="en-US" sz="12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lnSpc>
                <a:spcPct val="100000"/>
              </a:lnSpc>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6" cy="362622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7"/>
            <a:ext cx="19751276" cy="263338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6" cy="5152464"/>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3" y="1748116"/>
            <a:ext cx="10829926" cy="743622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6"/>
            <a:ext cx="18402298" cy="37459024"/>
          </a:xfrm>
          <a:prstGeom prst="rect">
            <a:avLst/>
          </a:prstGeom>
          <a:noFill/>
          <a:ln>
            <a:noFill/>
          </a:ln>
        </p:spPr>
        <p:txBody>
          <a:bodyPr lIns="91425" tIns="91425" rIns="91425" bIns="91425" anchor="t" anchorCtr="0"/>
          <a:lstStyle>
            <a:lvl1pPr marL="1606550" marR="0" lvl="0" indent="-120015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992187"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7715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81756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3" y="9184339"/>
            <a:ext cx="10829926" cy="30022799"/>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2" y="9825317"/>
            <a:ext cx="14544675"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2" y="13919948"/>
            <a:ext cx="14544675"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3"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jp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jpeg"/><Relationship Id="rId17" Type="http://schemas.openxmlformats.org/officeDocument/2006/relationships/image" Target="../media/image15.gif"/><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jpg"/><Relationship Id="rId23" Type="http://schemas.openxmlformats.org/officeDocument/2006/relationships/image" Target="../media/image21.JP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e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2000">
              <a:schemeClr val="accent1">
                <a:lumMod val="5000"/>
                <a:lumOff val="95000"/>
              </a:schemeClr>
            </a:gs>
            <a:gs pos="100000">
              <a:schemeClr val="accent2">
                <a:lumMod val="40000"/>
                <a:lumOff val="60000"/>
              </a:schemeClr>
            </a:gs>
            <a:gs pos="100000">
              <a:schemeClr val="accent2">
                <a:lumMod val="74000"/>
                <a:lumOff val="26000"/>
              </a:schemeClr>
            </a:gs>
            <a:gs pos="100000">
              <a:schemeClr val="accent1">
                <a:lumMod val="30000"/>
                <a:lumOff val="70000"/>
              </a:schemeClr>
            </a:gs>
          </a:gsLst>
          <a:lin ang="5400000" scaled="1"/>
        </a:gradFill>
        <a:effectLst/>
      </p:bgPr>
    </p:bg>
    <p:spTree>
      <p:nvGrpSpPr>
        <p:cNvPr id="1" name="Shape 88"/>
        <p:cNvGrpSpPr/>
        <p:nvPr/>
      </p:nvGrpSpPr>
      <p:grpSpPr>
        <a:xfrm>
          <a:off x="0" y="0"/>
          <a:ext cx="0" cy="0"/>
          <a:chOff x="0" y="0"/>
          <a:chExt cx="0" cy="0"/>
        </a:xfrm>
      </p:grpSpPr>
      <p:sp>
        <p:nvSpPr>
          <p:cNvPr id="39" name="Rounded Rectangle 38"/>
          <p:cNvSpPr/>
          <p:nvPr/>
        </p:nvSpPr>
        <p:spPr>
          <a:xfrm>
            <a:off x="597550" y="6692746"/>
            <a:ext cx="31801854" cy="35370000"/>
          </a:xfrm>
          <a:custGeom>
            <a:avLst/>
            <a:gdLst>
              <a:gd name="connsiteX0" fmla="*/ 0 w 31859005"/>
              <a:gd name="connsiteY0" fmla="*/ 5309940 h 35662479"/>
              <a:gd name="connsiteX1" fmla="*/ 5309940 w 31859005"/>
              <a:gd name="connsiteY1" fmla="*/ 0 h 35662479"/>
              <a:gd name="connsiteX2" fmla="*/ 26549065 w 31859005"/>
              <a:gd name="connsiteY2" fmla="*/ 0 h 35662479"/>
              <a:gd name="connsiteX3" fmla="*/ 31859005 w 31859005"/>
              <a:gd name="connsiteY3" fmla="*/ 5309940 h 35662479"/>
              <a:gd name="connsiteX4" fmla="*/ 31859005 w 31859005"/>
              <a:gd name="connsiteY4" fmla="*/ 30352539 h 35662479"/>
              <a:gd name="connsiteX5" fmla="*/ 26549065 w 31859005"/>
              <a:gd name="connsiteY5" fmla="*/ 35662479 h 35662479"/>
              <a:gd name="connsiteX6" fmla="*/ 5309940 w 31859005"/>
              <a:gd name="connsiteY6" fmla="*/ 35662479 h 35662479"/>
              <a:gd name="connsiteX7" fmla="*/ 0 w 31859005"/>
              <a:gd name="connsiteY7" fmla="*/ 30352539 h 35662479"/>
              <a:gd name="connsiteX8" fmla="*/ 0 w 31859005"/>
              <a:gd name="connsiteY8" fmla="*/ 5309940 h 35662479"/>
              <a:gd name="connsiteX0" fmla="*/ 57150 w 31859005"/>
              <a:gd name="connsiteY0" fmla="*/ 2796345 h 35663484"/>
              <a:gd name="connsiteX1" fmla="*/ 5309940 w 31859005"/>
              <a:gd name="connsiteY1" fmla="*/ 1005 h 35663484"/>
              <a:gd name="connsiteX2" fmla="*/ 26549065 w 31859005"/>
              <a:gd name="connsiteY2" fmla="*/ 1005 h 35663484"/>
              <a:gd name="connsiteX3" fmla="*/ 31859005 w 31859005"/>
              <a:gd name="connsiteY3" fmla="*/ 5310945 h 35663484"/>
              <a:gd name="connsiteX4" fmla="*/ 31859005 w 31859005"/>
              <a:gd name="connsiteY4" fmla="*/ 30353544 h 35663484"/>
              <a:gd name="connsiteX5" fmla="*/ 26549065 w 31859005"/>
              <a:gd name="connsiteY5" fmla="*/ 35663484 h 35663484"/>
              <a:gd name="connsiteX6" fmla="*/ 5309940 w 31859005"/>
              <a:gd name="connsiteY6" fmla="*/ 35663484 h 35663484"/>
              <a:gd name="connsiteX7" fmla="*/ 0 w 31859005"/>
              <a:gd name="connsiteY7" fmla="*/ 30353544 h 35663484"/>
              <a:gd name="connsiteX8" fmla="*/ 57150 w 31859005"/>
              <a:gd name="connsiteY8" fmla="*/ 2796345 h 35663484"/>
              <a:gd name="connsiteX0" fmla="*/ 57150 w 31859005"/>
              <a:gd name="connsiteY0" fmla="*/ 2816545 h 35683684"/>
              <a:gd name="connsiteX1" fmla="*/ 5309940 w 31859005"/>
              <a:gd name="connsiteY1" fmla="*/ 21205 h 35683684"/>
              <a:gd name="connsiteX2" fmla="*/ 26549065 w 31859005"/>
              <a:gd name="connsiteY2" fmla="*/ 21205 h 35683684"/>
              <a:gd name="connsiteX3" fmla="*/ 31859004 w 31859005"/>
              <a:gd name="connsiteY3" fmla="*/ 2530795 h 35683684"/>
              <a:gd name="connsiteX4" fmla="*/ 31859005 w 31859005"/>
              <a:gd name="connsiteY4" fmla="*/ 30373744 h 35683684"/>
              <a:gd name="connsiteX5" fmla="*/ 26549065 w 31859005"/>
              <a:gd name="connsiteY5" fmla="*/ 35683684 h 35683684"/>
              <a:gd name="connsiteX6" fmla="*/ 5309940 w 31859005"/>
              <a:gd name="connsiteY6" fmla="*/ 35683684 h 35683684"/>
              <a:gd name="connsiteX7" fmla="*/ 0 w 31859005"/>
              <a:gd name="connsiteY7" fmla="*/ 30373744 h 35683684"/>
              <a:gd name="connsiteX8" fmla="*/ 57150 w 31859005"/>
              <a:gd name="connsiteY8" fmla="*/ 2816545 h 35683684"/>
              <a:gd name="connsiteX0" fmla="*/ 57150 w 31859005"/>
              <a:gd name="connsiteY0" fmla="*/ 2804678 h 35671817"/>
              <a:gd name="connsiteX1" fmla="*/ 5309940 w 31859005"/>
              <a:gd name="connsiteY1" fmla="*/ 9338 h 35671817"/>
              <a:gd name="connsiteX2" fmla="*/ 26549065 w 31859005"/>
              <a:gd name="connsiteY2" fmla="*/ 9338 h 35671817"/>
              <a:gd name="connsiteX3" fmla="*/ 31859004 w 31859005"/>
              <a:gd name="connsiteY3" fmla="*/ 2633228 h 35671817"/>
              <a:gd name="connsiteX4" fmla="*/ 31859005 w 31859005"/>
              <a:gd name="connsiteY4" fmla="*/ 30361877 h 35671817"/>
              <a:gd name="connsiteX5" fmla="*/ 26549065 w 31859005"/>
              <a:gd name="connsiteY5" fmla="*/ 35671817 h 35671817"/>
              <a:gd name="connsiteX6" fmla="*/ 5309940 w 31859005"/>
              <a:gd name="connsiteY6" fmla="*/ 35671817 h 35671817"/>
              <a:gd name="connsiteX7" fmla="*/ 0 w 31859005"/>
              <a:gd name="connsiteY7" fmla="*/ 30361877 h 35671817"/>
              <a:gd name="connsiteX8" fmla="*/ 57150 w 31859005"/>
              <a:gd name="connsiteY8" fmla="*/ 2804678 h 35671817"/>
              <a:gd name="connsiteX0" fmla="*/ 57150 w 31859005"/>
              <a:gd name="connsiteY0" fmla="*/ 2804678 h 35696472"/>
              <a:gd name="connsiteX1" fmla="*/ 5309940 w 31859005"/>
              <a:gd name="connsiteY1" fmla="*/ 9338 h 35696472"/>
              <a:gd name="connsiteX2" fmla="*/ 26549065 w 31859005"/>
              <a:gd name="connsiteY2" fmla="*/ 9338 h 35696472"/>
              <a:gd name="connsiteX3" fmla="*/ 31859004 w 31859005"/>
              <a:gd name="connsiteY3" fmla="*/ 2633228 h 35696472"/>
              <a:gd name="connsiteX4" fmla="*/ 31859005 w 31859005"/>
              <a:gd name="connsiteY4" fmla="*/ 30361877 h 35696472"/>
              <a:gd name="connsiteX5" fmla="*/ 26549065 w 31859005"/>
              <a:gd name="connsiteY5" fmla="*/ 35671817 h 35696472"/>
              <a:gd name="connsiteX6" fmla="*/ 5309940 w 31859005"/>
              <a:gd name="connsiteY6" fmla="*/ 35671817 h 35696472"/>
              <a:gd name="connsiteX7" fmla="*/ 0 w 31859005"/>
              <a:gd name="connsiteY7" fmla="*/ 33188073 h 35696472"/>
              <a:gd name="connsiteX8" fmla="*/ 57150 w 31859005"/>
              <a:gd name="connsiteY8" fmla="*/ 2804678 h 35696472"/>
              <a:gd name="connsiteX0" fmla="*/ 57150 w 31859004"/>
              <a:gd name="connsiteY0" fmla="*/ 2804678 h 35696472"/>
              <a:gd name="connsiteX1" fmla="*/ 5309940 w 31859004"/>
              <a:gd name="connsiteY1" fmla="*/ 9338 h 35696472"/>
              <a:gd name="connsiteX2" fmla="*/ 26549065 w 31859004"/>
              <a:gd name="connsiteY2" fmla="*/ 9338 h 35696472"/>
              <a:gd name="connsiteX3" fmla="*/ 31859004 w 31859004"/>
              <a:gd name="connsiteY3" fmla="*/ 2633228 h 35696472"/>
              <a:gd name="connsiteX4" fmla="*/ 31859004 w 31859004"/>
              <a:gd name="connsiteY4" fmla="*/ 33130397 h 35696472"/>
              <a:gd name="connsiteX5" fmla="*/ 26549065 w 31859004"/>
              <a:gd name="connsiteY5" fmla="*/ 35671817 h 35696472"/>
              <a:gd name="connsiteX6" fmla="*/ 5309940 w 31859004"/>
              <a:gd name="connsiteY6" fmla="*/ 35671817 h 35696472"/>
              <a:gd name="connsiteX7" fmla="*/ 0 w 31859004"/>
              <a:gd name="connsiteY7" fmla="*/ 33188073 h 35696472"/>
              <a:gd name="connsiteX8" fmla="*/ 57150 w 31859004"/>
              <a:gd name="connsiteY8" fmla="*/ 2804678 h 35696472"/>
              <a:gd name="connsiteX0" fmla="*/ 0 w 31801854"/>
              <a:gd name="connsiteY0" fmla="*/ 2804678 h 35696472"/>
              <a:gd name="connsiteX1" fmla="*/ 5252790 w 31801854"/>
              <a:gd name="connsiteY1" fmla="*/ 9338 h 35696472"/>
              <a:gd name="connsiteX2" fmla="*/ 26491915 w 31801854"/>
              <a:gd name="connsiteY2" fmla="*/ 9338 h 35696472"/>
              <a:gd name="connsiteX3" fmla="*/ 31801854 w 31801854"/>
              <a:gd name="connsiteY3" fmla="*/ 2633228 h 35696472"/>
              <a:gd name="connsiteX4" fmla="*/ 31801854 w 31801854"/>
              <a:gd name="connsiteY4" fmla="*/ 33130397 h 35696472"/>
              <a:gd name="connsiteX5" fmla="*/ 26491915 w 31801854"/>
              <a:gd name="connsiteY5" fmla="*/ 35671817 h 35696472"/>
              <a:gd name="connsiteX6" fmla="*/ 5252790 w 31801854"/>
              <a:gd name="connsiteY6" fmla="*/ 35671817 h 35696472"/>
              <a:gd name="connsiteX7" fmla="*/ 0 w 31801854"/>
              <a:gd name="connsiteY7" fmla="*/ 33188073 h 35696472"/>
              <a:gd name="connsiteX8" fmla="*/ 0 w 31801854"/>
              <a:gd name="connsiteY8" fmla="*/ 2804678 h 35696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01854" h="35696472">
                <a:moveTo>
                  <a:pt x="0" y="2804678"/>
                </a:moveTo>
                <a:cubicBezTo>
                  <a:pt x="0" y="-127921"/>
                  <a:pt x="2320191" y="9338"/>
                  <a:pt x="5252790" y="9338"/>
                </a:cubicBezTo>
                <a:lnTo>
                  <a:pt x="26491915" y="9338"/>
                </a:lnTo>
                <a:cubicBezTo>
                  <a:pt x="29424514" y="9338"/>
                  <a:pt x="31801854" y="-299371"/>
                  <a:pt x="31801854" y="2633228"/>
                </a:cubicBezTo>
                <a:lnTo>
                  <a:pt x="31801854" y="33130397"/>
                </a:lnTo>
                <a:cubicBezTo>
                  <a:pt x="31801854" y="36062996"/>
                  <a:pt x="29424514" y="35671817"/>
                  <a:pt x="26491915" y="35671817"/>
                </a:cubicBezTo>
                <a:lnTo>
                  <a:pt x="5252790" y="35671817"/>
                </a:lnTo>
                <a:cubicBezTo>
                  <a:pt x="2320191" y="35671817"/>
                  <a:pt x="0" y="36120672"/>
                  <a:pt x="0" y="33188073"/>
                </a:cubicBezTo>
                <a:lnTo>
                  <a:pt x="0" y="2804678"/>
                </a:lnTo>
                <a:close/>
              </a:path>
            </a:pathLst>
          </a:cu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9" name="Shape 89"/>
          <p:cNvSpPr txBox="1"/>
          <p:nvPr/>
        </p:nvSpPr>
        <p:spPr>
          <a:xfrm>
            <a:off x="7170819" y="1639972"/>
            <a:ext cx="17706305" cy="2641539"/>
          </a:xfrm>
          <a:prstGeom prst="rect">
            <a:avLst/>
          </a:prstGeom>
          <a:noFill/>
          <a:ln>
            <a:noFill/>
          </a:ln>
        </p:spPr>
        <p:txBody>
          <a:bodyPr lIns="98650" tIns="49325" rIns="98650" bIns="49325" anchor="t" anchorCtr="0">
            <a:noAutofit/>
          </a:bodyPr>
          <a:lstStyle/>
          <a:p>
            <a:pPr marL="0" marR="0" lvl="0" indent="0" algn="ctr" rtl="0">
              <a:spcBef>
                <a:spcPts val="0"/>
              </a:spcBef>
              <a:spcAft>
                <a:spcPts val="0"/>
              </a:spcAft>
              <a:buClr>
                <a:schemeClr val="dk1"/>
              </a:buClr>
              <a:buSzPct val="25000"/>
              <a:buFont typeface="Times New Roman"/>
              <a:buNone/>
            </a:pPr>
            <a:r>
              <a:rPr lang="en-US" sz="7200" b="1" dirty="0">
                <a:solidFill>
                  <a:schemeClr val="accent6"/>
                </a:solidFill>
                <a:latin typeface="Times New Roman"/>
                <a:ea typeface="Times New Roman"/>
                <a:cs typeface="Times New Roman"/>
                <a:sym typeface="Times New Roman"/>
              </a:rPr>
              <a:t>Advanced Software Engineering- Fall 2016</a:t>
            </a:r>
            <a:r>
              <a:rPr lang="en-US" sz="7200" b="1" i="0" u="none" strike="noStrike" cap="none" dirty="0">
                <a:solidFill>
                  <a:schemeClr val="accent6"/>
                </a:solidFill>
                <a:latin typeface="Times New Roman"/>
                <a:ea typeface="Times New Roman"/>
                <a:cs typeface="Times New Roman"/>
                <a:sym typeface="Times New Roman"/>
              </a:rPr>
              <a:t> </a:t>
            </a:r>
            <a:endParaRPr lang="en-US" sz="7200" b="1" dirty="0">
              <a:solidFill>
                <a:schemeClr val="accent6"/>
              </a:solidFill>
              <a:latin typeface="Times New Roman"/>
              <a:ea typeface="Times New Roman"/>
              <a:cs typeface="Times New Roman"/>
              <a:sym typeface="Times New Roman"/>
            </a:endParaRPr>
          </a:p>
        </p:txBody>
      </p:sp>
      <p:sp>
        <p:nvSpPr>
          <p:cNvPr id="90" name="Shape 90"/>
          <p:cNvSpPr txBox="1"/>
          <p:nvPr/>
        </p:nvSpPr>
        <p:spPr>
          <a:xfrm>
            <a:off x="6172198" y="2832514"/>
            <a:ext cx="20192886" cy="3289475"/>
          </a:xfrm>
          <a:prstGeom prst="rect">
            <a:avLst/>
          </a:prstGeom>
          <a:no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6000" b="1" i="0" u="none" strike="noStrike" cap="none" dirty="0">
                <a:solidFill>
                  <a:schemeClr val="tx1"/>
                </a:solidFill>
                <a:latin typeface="Arial"/>
                <a:ea typeface="Arial"/>
                <a:cs typeface="Arial"/>
                <a:sym typeface="Arial"/>
              </a:rPr>
              <a:t>Phone Shopping Network </a:t>
            </a:r>
            <a:r>
              <a:rPr lang="en-US" sz="6000" b="1" i="0" u="none" strike="noStrike" cap="none" dirty="0" err="1">
                <a:solidFill>
                  <a:schemeClr val="tx1"/>
                </a:solidFill>
                <a:latin typeface="Arial"/>
                <a:ea typeface="Arial"/>
                <a:cs typeface="Arial"/>
                <a:sym typeface="Arial"/>
              </a:rPr>
              <a:t>Ver</a:t>
            </a:r>
            <a:r>
              <a:rPr lang="en-US" sz="6000" b="1" i="0" u="none" strike="noStrike" cap="none" dirty="0">
                <a:solidFill>
                  <a:schemeClr val="tx1"/>
                </a:solidFill>
                <a:latin typeface="Arial"/>
                <a:ea typeface="Arial"/>
                <a:cs typeface="Arial"/>
                <a:sym typeface="Arial"/>
              </a:rPr>
              <a:t> 1.0</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chemeClr val="tx1"/>
                </a:solidFill>
                <a:latin typeface="Arial"/>
                <a:ea typeface="Arial"/>
                <a:cs typeface="Arial"/>
                <a:sym typeface="Arial"/>
              </a:rPr>
              <a:t>Student: </a:t>
            </a:r>
            <a:r>
              <a:rPr lang="en-US" sz="3500" dirty="0">
                <a:solidFill>
                  <a:schemeClr val="tx1"/>
                </a:solidFill>
              </a:rPr>
              <a:t>Khaja Mohammed</a:t>
            </a:r>
            <a:r>
              <a:rPr lang="en-US" sz="3500" b="0" i="0" u="none" strike="noStrike" cap="none" dirty="0">
                <a:solidFill>
                  <a:schemeClr val="tx1"/>
                </a:solidFill>
                <a:latin typeface="Arial"/>
                <a:ea typeface="Arial"/>
                <a:cs typeface="Arial"/>
                <a:sym typeface="Arial"/>
              </a:rPr>
              <a:t>, Florida International University</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chemeClr val="tx1"/>
                </a:solidFill>
                <a:latin typeface="Arial"/>
                <a:ea typeface="Arial"/>
                <a:cs typeface="Arial"/>
                <a:sym typeface="Arial"/>
              </a:rPr>
              <a:t>Mentor:</a:t>
            </a:r>
            <a:r>
              <a:rPr lang="en-US" sz="3500" b="1" i="1" u="none" strike="noStrike" cap="none" dirty="0">
                <a:solidFill>
                  <a:schemeClr val="tx1"/>
                </a:solidFill>
                <a:latin typeface="Arial"/>
                <a:ea typeface="Arial"/>
                <a:cs typeface="Arial"/>
                <a:sym typeface="Arial"/>
              </a:rPr>
              <a:t> </a:t>
            </a:r>
            <a:r>
              <a:rPr lang="en-US" sz="3500" i="1" dirty="0">
                <a:solidFill>
                  <a:schemeClr val="tx1"/>
                </a:solidFill>
              </a:rPr>
              <a:t>Mohsen Taheri</a:t>
            </a:r>
            <a:r>
              <a:rPr lang="en-US" sz="3500" b="0" i="0" u="none" strike="noStrike" cap="none" dirty="0">
                <a:solidFill>
                  <a:schemeClr val="tx1"/>
                </a:solidFill>
                <a:latin typeface="Arial"/>
                <a:ea typeface="Arial"/>
                <a:cs typeface="Arial"/>
                <a:sym typeface="Arial"/>
              </a:rPr>
              <a:t>,</a:t>
            </a:r>
            <a:r>
              <a:rPr lang="en-US" sz="3500" b="0" i="1" u="none" strike="noStrike" cap="none" dirty="0">
                <a:solidFill>
                  <a:schemeClr val="tx1"/>
                </a:solidFill>
                <a:latin typeface="Arial"/>
                <a:ea typeface="Arial"/>
                <a:cs typeface="Arial"/>
                <a:sym typeface="Arial"/>
              </a:rPr>
              <a:t> </a:t>
            </a:r>
            <a:r>
              <a:rPr lang="en-US" sz="3500" dirty="0">
                <a:solidFill>
                  <a:schemeClr val="tx1"/>
                </a:solidFill>
              </a:rPr>
              <a:t>Florida International University</a:t>
            </a:r>
          </a:p>
          <a:p>
            <a:pPr marL="0" marR="0" lvl="0" indent="0" algn="ctr" rtl="0">
              <a:lnSpc>
                <a:spcPct val="100000"/>
              </a:lnSpc>
              <a:spcBef>
                <a:spcPts val="0"/>
              </a:spcBef>
              <a:spcAft>
                <a:spcPts val="0"/>
              </a:spcAft>
              <a:buClr>
                <a:srgbClr val="3333CC"/>
              </a:buClr>
              <a:buSzPct val="25000"/>
              <a:buFont typeface="Arial"/>
              <a:buNone/>
            </a:pPr>
            <a:r>
              <a:rPr lang="en-US" sz="3500" dirty="0">
                <a:solidFill>
                  <a:schemeClr val="tx1"/>
                </a:solidFill>
              </a:rPr>
              <a:t>   Charles L. Green, Social Mobile , USA</a:t>
            </a:r>
            <a:endParaRPr lang="en-US" sz="3500" b="0" i="0" u="none" strike="noStrike" cap="none" dirty="0">
              <a:solidFill>
                <a:schemeClr val="tx1"/>
              </a:solidFill>
              <a:sym typeface="Arial"/>
            </a:endParaRP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chemeClr val="tx1"/>
                </a:solidFill>
                <a:latin typeface="Arial"/>
                <a:ea typeface="Arial"/>
                <a:cs typeface="Arial"/>
                <a:sym typeface="Arial"/>
              </a:rPr>
              <a:t>Instructor:</a:t>
            </a:r>
            <a:r>
              <a:rPr lang="en-US" sz="3500" b="1" i="1" u="none" strike="noStrike" cap="none" dirty="0">
                <a:solidFill>
                  <a:schemeClr val="tx1"/>
                </a:solidFill>
                <a:latin typeface="Arial"/>
                <a:ea typeface="Arial"/>
                <a:cs typeface="Arial"/>
                <a:sym typeface="Arial"/>
              </a:rPr>
              <a:t> </a:t>
            </a:r>
            <a:r>
              <a:rPr lang="en-US" sz="3500" b="0" i="0" u="none" strike="noStrike" cap="none" dirty="0" err="1">
                <a:solidFill>
                  <a:schemeClr val="tx1"/>
                </a:solidFill>
                <a:latin typeface="Arial"/>
                <a:ea typeface="Arial"/>
                <a:cs typeface="Arial"/>
                <a:sym typeface="Arial"/>
              </a:rPr>
              <a:t>Masoud</a:t>
            </a:r>
            <a:r>
              <a:rPr lang="en-US" sz="3500" b="0" i="0" u="none" strike="noStrike" cap="none" dirty="0">
                <a:solidFill>
                  <a:schemeClr val="tx1"/>
                </a:solidFill>
                <a:latin typeface="Arial"/>
                <a:ea typeface="Arial"/>
                <a:cs typeface="Arial"/>
                <a:sym typeface="Arial"/>
              </a:rPr>
              <a:t> </a:t>
            </a:r>
            <a:r>
              <a:rPr lang="en-US" sz="3500" b="0" i="0" u="none" strike="noStrike" cap="none" dirty="0" err="1">
                <a:solidFill>
                  <a:schemeClr val="tx1"/>
                </a:solidFill>
                <a:latin typeface="Arial"/>
                <a:ea typeface="Arial"/>
                <a:cs typeface="Arial"/>
                <a:sym typeface="Arial"/>
              </a:rPr>
              <a:t>Sadjadi</a:t>
            </a:r>
            <a:r>
              <a:rPr lang="en-US" sz="3500" b="0" i="0" u="none" strike="noStrike" cap="none" dirty="0">
                <a:solidFill>
                  <a:schemeClr val="tx1"/>
                </a:solidFill>
                <a:latin typeface="Arial"/>
                <a:ea typeface="Arial"/>
                <a:cs typeface="Arial"/>
                <a:sym typeface="Arial"/>
              </a:rPr>
              <a:t>, Florida International University</a:t>
            </a:r>
          </a:p>
        </p:txBody>
      </p:sp>
      <p:sp>
        <p:nvSpPr>
          <p:cNvPr id="91" name="Shape 91"/>
          <p:cNvSpPr txBox="1"/>
          <p:nvPr/>
        </p:nvSpPr>
        <p:spPr>
          <a:xfrm>
            <a:off x="1219200" y="42519600"/>
            <a:ext cx="30632400" cy="561975"/>
          </a:xfrm>
          <a:prstGeom prst="rect">
            <a:avLst/>
          </a:prstGeom>
          <a:noFill/>
          <a:ln>
            <a:noFill/>
          </a:ln>
        </p:spPr>
        <p:txBody>
          <a:bodyPr lIns="98650" tIns="49325" rIns="98650" bIns="49325" anchor="t" anchorCtr="0">
            <a:noAutofit/>
          </a:bodyPr>
          <a:lstStyle/>
          <a:p>
            <a:pPr marL="493712" marR="0" lvl="0" indent="-493712" algn="ctr" rtl="0">
              <a:lnSpc>
                <a:spcPct val="100000"/>
              </a:lnSpc>
              <a:spcBef>
                <a:spcPts val="0"/>
              </a:spcBef>
              <a:spcAft>
                <a:spcPts val="0"/>
              </a:spcAft>
              <a:buClr>
                <a:schemeClr val="dk1"/>
              </a:buClr>
              <a:buSzPct val="25000"/>
              <a:buFont typeface="Arial"/>
              <a:buNone/>
            </a:pPr>
            <a:r>
              <a:rPr lang="en-US" sz="3000" b="0" i="0" u="none" strike="noStrike" cap="none" dirty="0">
                <a:solidFill>
                  <a:schemeClr val="dk1"/>
                </a:solidFill>
                <a:latin typeface="Arial"/>
                <a:ea typeface="Arial"/>
                <a:cs typeface="Arial"/>
                <a:sym typeface="Arial"/>
              </a:rPr>
              <a:t>The material presented in this poster is based upon the work supported by ADUPS, Social Mobile &amp; Florida International University. I am thankful to the help that I received from my group member, Dewan </a:t>
            </a:r>
            <a:r>
              <a:rPr lang="en-US" sz="3000" b="0" i="0" u="none" strike="noStrike" cap="none" dirty="0" err="1">
                <a:solidFill>
                  <a:schemeClr val="dk1"/>
                </a:solidFill>
                <a:latin typeface="Arial"/>
                <a:ea typeface="Arial"/>
                <a:cs typeface="Arial"/>
                <a:sym typeface="Arial"/>
              </a:rPr>
              <a:t>Moksedul</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Alam</a:t>
            </a:r>
            <a:r>
              <a:rPr lang="en-US" sz="3000" b="0" i="0" u="none" strike="noStrike" cap="none" dirty="0">
                <a:solidFill>
                  <a:schemeClr val="dk1"/>
                </a:solidFill>
                <a:latin typeface="Arial"/>
                <a:ea typeface="Arial"/>
                <a:cs typeface="Arial"/>
                <a:sym typeface="Arial"/>
              </a:rPr>
              <a:t>.</a:t>
            </a:r>
          </a:p>
        </p:txBody>
      </p:sp>
      <p:sp>
        <p:nvSpPr>
          <p:cNvPr id="94" name="Shape 94"/>
          <p:cNvSpPr txBox="1"/>
          <p:nvPr/>
        </p:nvSpPr>
        <p:spPr>
          <a:xfrm>
            <a:off x="577001" y="42096234"/>
            <a:ext cx="31089600" cy="1371598"/>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dirty="0">
              <a:solidFill>
                <a:schemeClr val="dk1"/>
              </a:solidFill>
              <a:latin typeface="Arial"/>
              <a:ea typeface="Arial"/>
              <a:cs typeface="Arial"/>
              <a:sym typeface="Arial"/>
            </a:endParaRPr>
          </a:p>
        </p:txBody>
      </p:sp>
      <p:sp>
        <p:nvSpPr>
          <p:cNvPr id="95" name="Shape 95"/>
          <p:cNvSpPr txBox="1"/>
          <p:nvPr/>
        </p:nvSpPr>
        <p:spPr>
          <a:xfrm>
            <a:off x="1192212" y="41605200"/>
            <a:ext cx="4979987" cy="73025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Acknowledgement</a:t>
            </a:r>
          </a:p>
        </p:txBody>
      </p:sp>
      <p:sp>
        <p:nvSpPr>
          <p:cNvPr id="96" name="Shape 96"/>
          <p:cNvSpPr txBox="1"/>
          <p:nvPr/>
        </p:nvSpPr>
        <p:spPr>
          <a:xfrm>
            <a:off x="15925800" y="446087"/>
            <a:ext cx="4724400" cy="10779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3200" b="1" i="0" u="none" strike="noStrike" cap="none" dirty="0">
                <a:solidFill>
                  <a:schemeClr val="accent2"/>
                </a:solidFill>
                <a:latin typeface="Arial"/>
                <a:ea typeface="Arial"/>
                <a:cs typeface="Arial"/>
                <a:sym typeface="Arial"/>
              </a:rPr>
              <a:t>School of Computing &amp; Information Sciences</a:t>
            </a:r>
          </a:p>
        </p:txBody>
      </p:sp>
      <p:pic>
        <p:nvPicPr>
          <p:cNvPr id="97" name="Shape 97"/>
          <p:cNvPicPr preferRelativeResize="0"/>
          <p:nvPr/>
        </p:nvPicPr>
        <p:blipFill rotWithShape="1">
          <a:blip r:embed="rId3">
            <a:alphaModFix/>
          </a:blip>
          <a:srcRect/>
          <a:stretch/>
        </p:blipFill>
        <p:spPr>
          <a:xfrm>
            <a:off x="13182600" y="381000"/>
            <a:ext cx="2630400" cy="1219200"/>
          </a:xfrm>
          <a:prstGeom prst="rect">
            <a:avLst/>
          </a:prstGeom>
          <a:noFill/>
          <a:ln>
            <a:noFill/>
          </a:ln>
        </p:spPr>
      </p:pic>
      <p:pic>
        <p:nvPicPr>
          <p:cNvPr id="2" name="Picture 1"/>
          <p:cNvPicPr>
            <a:picLocks noChangeAspect="1"/>
          </p:cNvPicPr>
          <p:nvPr/>
        </p:nvPicPr>
        <p:blipFill>
          <a:blip r:embed="rId4"/>
          <a:stretch>
            <a:fillRect/>
          </a:stretch>
        </p:blipFill>
        <p:spPr>
          <a:xfrm>
            <a:off x="364919" y="2053114"/>
            <a:ext cx="6805900" cy="2134904"/>
          </a:xfrm>
          <a:prstGeom prst="rect">
            <a:avLst/>
          </a:prstGeom>
        </p:spPr>
      </p:pic>
      <p:pic>
        <p:nvPicPr>
          <p:cNvPr id="3" name="Picture 2"/>
          <p:cNvPicPr>
            <a:picLocks noChangeAspect="1"/>
          </p:cNvPicPr>
          <p:nvPr/>
        </p:nvPicPr>
        <p:blipFill>
          <a:blip r:embed="rId5"/>
          <a:stretch>
            <a:fillRect/>
          </a:stretch>
        </p:blipFill>
        <p:spPr>
          <a:xfrm>
            <a:off x="27921185" y="89975"/>
            <a:ext cx="4200189" cy="3912476"/>
          </a:xfrm>
          <a:prstGeom prst="rect">
            <a:avLst/>
          </a:prstGeom>
        </p:spPr>
      </p:pic>
      <p:pic>
        <p:nvPicPr>
          <p:cNvPr id="4" name="Picture 3"/>
          <p:cNvPicPr>
            <a:picLocks noChangeAspect="1"/>
          </p:cNvPicPr>
          <p:nvPr/>
        </p:nvPicPr>
        <p:blipFill>
          <a:blip r:embed="rId6"/>
          <a:stretch>
            <a:fillRect/>
          </a:stretch>
        </p:blipFill>
        <p:spPr>
          <a:xfrm>
            <a:off x="28547854" y="4106918"/>
            <a:ext cx="3243888" cy="1558451"/>
          </a:xfrm>
          <a:prstGeom prst="rect">
            <a:avLst/>
          </a:prstGeom>
        </p:spPr>
      </p:pic>
      <p:pic>
        <p:nvPicPr>
          <p:cNvPr id="8" name="Picture 7"/>
          <p:cNvPicPr>
            <a:picLocks noChangeAspect="1"/>
          </p:cNvPicPr>
          <p:nvPr/>
        </p:nvPicPr>
        <p:blipFill>
          <a:blip r:embed="rId7"/>
          <a:stretch>
            <a:fillRect/>
          </a:stretch>
        </p:blipFill>
        <p:spPr>
          <a:xfrm>
            <a:off x="24108249" y="975146"/>
            <a:ext cx="2829801" cy="2829801"/>
          </a:xfrm>
          <a:prstGeom prst="rect">
            <a:avLst/>
          </a:prstGeom>
        </p:spPr>
      </p:pic>
      <p:sp>
        <p:nvSpPr>
          <p:cNvPr id="9" name="Rounded Rectangle 8"/>
          <p:cNvSpPr/>
          <p:nvPr/>
        </p:nvSpPr>
        <p:spPr>
          <a:xfrm>
            <a:off x="1599485" y="6989701"/>
            <a:ext cx="9496879" cy="114633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4100" dirty="0">
              <a:solidFill>
                <a:srgbClr val="336699"/>
              </a:solidFill>
            </a:endParaRPr>
          </a:p>
          <a:p>
            <a:pPr algn="ctr"/>
            <a:r>
              <a:rPr lang="en-US" sz="4100" b="1" dirty="0">
                <a:solidFill>
                  <a:srgbClr val="336699"/>
                </a:solidFill>
                <a:ea typeface="Arial"/>
                <a:cs typeface="Arial"/>
              </a:rPr>
              <a:t>Problem</a:t>
            </a:r>
            <a:endParaRPr lang="en-IN" sz="4100" dirty="0">
              <a:solidFill>
                <a:srgbClr val="336699"/>
              </a:solidFill>
            </a:endParaRPr>
          </a:p>
          <a:p>
            <a:pPr marL="742950" indent="-742950" algn="just">
              <a:buAutoNum type="arabicPeriod"/>
            </a:pPr>
            <a:r>
              <a:rPr lang="en-IN" sz="4000" dirty="0">
                <a:solidFill>
                  <a:srgbClr val="336699"/>
                </a:solidFill>
              </a:rPr>
              <a:t>We are looking to do a test trial of 500 to 1000 phones that are part of the Lifeline "</a:t>
            </a:r>
            <a:r>
              <a:rPr lang="en-IN" sz="4000" dirty="0" err="1">
                <a:solidFill>
                  <a:srgbClr val="336699"/>
                </a:solidFill>
              </a:rPr>
              <a:t>Obamaphone</a:t>
            </a:r>
            <a:r>
              <a:rPr lang="en-IN" sz="4000" dirty="0">
                <a:solidFill>
                  <a:srgbClr val="336699"/>
                </a:solidFill>
              </a:rPr>
              <a:t>" program and hopefully expand from there. These phones are all in the hands of low income families that could benefit from great deals on necessities as well as help in establishing credit.</a:t>
            </a:r>
          </a:p>
          <a:p>
            <a:pPr algn="ctr"/>
            <a:r>
              <a:rPr lang="en-US" sz="4000" b="1" dirty="0">
                <a:solidFill>
                  <a:srgbClr val="336699"/>
                </a:solidFill>
              </a:rPr>
              <a:t>Solution</a:t>
            </a:r>
          </a:p>
          <a:p>
            <a:pPr marL="571500" indent="-571500">
              <a:buFont typeface="Wingdings" panose="05000000000000000000" pitchFamily="2" charset="2"/>
              <a:buChar char="§"/>
            </a:pPr>
            <a:r>
              <a:rPr lang="en-US" sz="4000" dirty="0">
                <a:solidFill>
                  <a:srgbClr val="336699"/>
                </a:solidFill>
              </a:rPr>
              <a:t>Developed mobile application that can be pushed on to the phones.</a:t>
            </a:r>
          </a:p>
          <a:p>
            <a:pPr marL="571500" indent="-571500">
              <a:buFont typeface="Wingdings" panose="05000000000000000000" pitchFamily="2" charset="2"/>
              <a:buChar char="§"/>
            </a:pPr>
            <a:r>
              <a:rPr lang="en-US" sz="4000" dirty="0">
                <a:solidFill>
                  <a:srgbClr val="336699"/>
                </a:solidFill>
              </a:rPr>
              <a:t>ADUPS FOTA technology is used to push the ads. </a:t>
            </a:r>
          </a:p>
          <a:p>
            <a:pPr marL="571500" indent="-571500">
              <a:buFont typeface="Wingdings" panose="05000000000000000000" pitchFamily="2" charset="2"/>
              <a:buChar char="§"/>
            </a:pPr>
            <a:r>
              <a:rPr lang="en-US" sz="4000" dirty="0">
                <a:solidFill>
                  <a:srgbClr val="336699"/>
                </a:solidFill>
              </a:rPr>
              <a:t>This Application shows user ads.</a:t>
            </a:r>
          </a:p>
          <a:p>
            <a:pPr marL="571500" indent="-571500">
              <a:buFont typeface="Wingdings" panose="05000000000000000000" pitchFamily="2" charset="2"/>
              <a:buChar char="§"/>
            </a:pPr>
            <a:r>
              <a:rPr lang="en-US" sz="4000" dirty="0">
                <a:solidFill>
                  <a:srgbClr val="336699"/>
                </a:solidFill>
              </a:rPr>
              <a:t>User can purchase a product.</a:t>
            </a:r>
          </a:p>
          <a:p>
            <a:pPr marL="571500" indent="-571500">
              <a:buFont typeface="Wingdings" panose="05000000000000000000" pitchFamily="2" charset="2"/>
              <a:buChar char="§"/>
            </a:pPr>
            <a:r>
              <a:rPr lang="en-US" sz="4000" dirty="0">
                <a:solidFill>
                  <a:srgbClr val="336699"/>
                </a:solidFill>
              </a:rPr>
              <a:t>Application collects user data</a:t>
            </a:r>
            <a:endParaRPr lang="en-US" sz="4000" dirty="0">
              <a:solidFill>
                <a:srgbClr val="336699"/>
              </a:solidFill>
              <a:ea typeface="Arial"/>
              <a:cs typeface="Arial"/>
            </a:endParaRPr>
          </a:p>
          <a:p>
            <a:pPr marL="742950" indent="-742950" algn="ctr">
              <a:buAutoNum type="arabicPeriod"/>
            </a:pPr>
            <a:endParaRPr lang="en-US" sz="4100" dirty="0">
              <a:solidFill>
                <a:srgbClr val="336699"/>
              </a:solidFill>
              <a:ea typeface="Arial"/>
              <a:cs typeface="Arial"/>
            </a:endParaRPr>
          </a:p>
          <a:p>
            <a:pPr algn="ctr"/>
            <a:endParaRPr lang="en-IN" dirty="0"/>
          </a:p>
        </p:txBody>
      </p:sp>
      <p:sp>
        <p:nvSpPr>
          <p:cNvPr id="30" name="Rounded Rectangle 29"/>
          <p:cNvSpPr/>
          <p:nvPr/>
        </p:nvSpPr>
        <p:spPr>
          <a:xfrm>
            <a:off x="11857331" y="7094618"/>
            <a:ext cx="9496879" cy="113584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100" b="1" dirty="0">
                <a:solidFill>
                  <a:srgbClr val="336699"/>
                </a:solidFill>
                <a:cs typeface="Arial"/>
              </a:rPr>
              <a:t>Current Status</a:t>
            </a:r>
            <a:endParaRPr lang="en-IN" sz="4100" dirty="0">
              <a:solidFill>
                <a:srgbClr val="336699"/>
              </a:solidFill>
            </a:endParaRPr>
          </a:p>
          <a:p>
            <a:pPr marL="571500" indent="-571500">
              <a:buFont typeface="Wingdings" panose="05000000000000000000" pitchFamily="2" charset="2"/>
              <a:buChar char="§"/>
            </a:pPr>
            <a:r>
              <a:rPr lang="en-US" sz="4100" dirty="0">
                <a:solidFill>
                  <a:srgbClr val="336699"/>
                </a:solidFill>
                <a:ea typeface="Arial"/>
                <a:cs typeface="Arial"/>
              </a:rPr>
              <a:t>Phone Shopping Network </a:t>
            </a:r>
            <a:r>
              <a:rPr lang="en-US" sz="4100" dirty="0" err="1">
                <a:solidFill>
                  <a:srgbClr val="336699"/>
                </a:solidFill>
                <a:ea typeface="Arial"/>
                <a:cs typeface="Arial"/>
              </a:rPr>
              <a:t>Ver</a:t>
            </a:r>
            <a:r>
              <a:rPr lang="en-US" sz="4100" dirty="0">
                <a:solidFill>
                  <a:srgbClr val="336699"/>
                </a:solidFill>
                <a:ea typeface="Arial"/>
                <a:cs typeface="Arial"/>
              </a:rPr>
              <a:t> 1.0</a:t>
            </a:r>
          </a:p>
          <a:p>
            <a:pPr marL="571500" indent="-571500">
              <a:buFont typeface="Wingdings" panose="05000000000000000000" pitchFamily="2" charset="2"/>
              <a:buChar char="§"/>
            </a:pPr>
            <a:r>
              <a:rPr lang="en-US" sz="4100" dirty="0">
                <a:solidFill>
                  <a:srgbClr val="336699"/>
                </a:solidFill>
                <a:ea typeface="Arial"/>
                <a:cs typeface="Arial"/>
              </a:rPr>
              <a:t>As this is the first version of it, it is not completely developed</a:t>
            </a:r>
          </a:p>
          <a:p>
            <a:endParaRPr lang="en-US" sz="4100" dirty="0">
              <a:solidFill>
                <a:srgbClr val="336699"/>
              </a:solidFill>
              <a:ea typeface="Arial"/>
              <a:cs typeface="Arial"/>
            </a:endParaRPr>
          </a:p>
          <a:p>
            <a:pPr algn="ctr"/>
            <a:r>
              <a:rPr lang="en-US" sz="4100" b="1" dirty="0">
                <a:solidFill>
                  <a:srgbClr val="336699"/>
                </a:solidFill>
                <a:ea typeface="Arial"/>
                <a:cs typeface="Arial"/>
              </a:rPr>
              <a:t>My Core Contribution</a:t>
            </a:r>
          </a:p>
          <a:p>
            <a:pPr marL="571500" indent="-571500">
              <a:buFont typeface="Wingdings" panose="05000000000000000000" pitchFamily="2" charset="2"/>
              <a:buChar char="§"/>
            </a:pPr>
            <a:r>
              <a:rPr lang="en-US" sz="4100" dirty="0">
                <a:solidFill>
                  <a:srgbClr val="336699"/>
                </a:solidFill>
                <a:ea typeface="Arial"/>
                <a:cs typeface="Arial"/>
              </a:rPr>
              <a:t>Registration module</a:t>
            </a:r>
          </a:p>
          <a:p>
            <a:pPr marL="571500" indent="-571500">
              <a:buFont typeface="Wingdings" panose="05000000000000000000" pitchFamily="2" charset="2"/>
              <a:buChar char="§"/>
            </a:pPr>
            <a:r>
              <a:rPr lang="en-US" sz="4100" dirty="0">
                <a:solidFill>
                  <a:srgbClr val="336699"/>
                </a:solidFill>
                <a:ea typeface="Arial"/>
                <a:cs typeface="Arial"/>
              </a:rPr>
              <a:t>Registration UI Design</a:t>
            </a:r>
          </a:p>
          <a:p>
            <a:pPr marL="571500" indent="-571500">
              <a:buFont typeface="Wingdings" panose="05000000000000000000" pitchFamily="2" charset="2"/>
              <a:buChar char="§"/>
            </a:pPr>
            <a:r>
              <a:rPr lang="en-US" sz="4100" dirty="0">
                <a:solidFill>
                  <a:srgbClr val="336699"/>
                </a:solidFill>
                <a:ea typeface="Arial"/>
                <a:cs typeface="Arial"/>
              </a:rPr>
              <a:t>Front-end development of Registration and Product page of the application</a:t>
            </a:r>
          </a:p>
          <a:p>
            <a:pPr marL="571500" indent="-571500">
              <a:buFont typeface="Wingdings" panose="05000000000000000000" pitchFamily="2" charset="2"/>
              <a:buChar char="§"/>
            </a:pPr>
            <a:r>
              <a:rPr lang="en-US" sz="4100" dirty="0">
                <a:solidFill>
                  <a:srgbClr val="336699"/>
                </a:solidFill>
                <a:ea typeface="Arial"/>
                <a:cs typeface="Arial"/>
              </a:rPr>
              <a:t>Product page UI design</a:t>
            </a:r>
          </a:p>
          <a:p>
            <a:pPr marL="571500" indent="-571500">
              <a:buFont typeface="Wingdings" panose="05000000000000000000" pitchFamily="2" charset="2"/>
              <a:buChar char="§"/>
            </a:pPr>
            <a:r>
              <a:rPr lang="en-US" sz="4100" dirty="0">
                <a:solidFill>
                  <a:srgbClr val="336699"/>
                </a:solidFill>
                <a:ea typeface="Arial"/>
                <a:cs typeface="Arial"/>
              </a:rPr>
              <a:t>Pair programming other modules</a:t>
            </a: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IN" dirty="0"/>
          </a:p>
        </p:txBody>
      </p:sp>
      <p:sp>
        <p:nvSpPr>
          <p:cNvPr id="54" name="Rounded Rectangle 53"/>
          <p:cNvSpPr/>
          <p:nvPr/>
        </p:nvSpPr>
        <p:spPr>
          <a:xfrm>
            <a:off x="21989352" y="7062514"/>
            <a:ext cx="9496879" cy="113584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100" dirty="0">
              <a:solidFill>
                <a:srgbClr val="336699"/>
              </a:solidFill>
              <a:ea typeface="Arial"/>
              <a:cs typeface="Arial"/>
            </a:endParaRPr>
          </a:p>
          <a:p>
            <a:pPr algn="ctr"/>
            <a:r>
              <a:rPr lang="en-US" sz="4100" b="1" dirty="0">
                <a:solidFill>
                  <a:srgbClr val="336699"/>
                </a:solidFill>
                <a:ea typeface="Arial"/>
                <a:cs typeface="Arial"/>
              </a:rPr>
              <a:t>Requirements</a:t>
            </a:r>
          </a:p>
          <a:p>
            <a:pPr marL="571500" indent="-571500" algn="just">
              <a:buFont typeface="Wingdings" panose="05000000000000000000" pitchFamily="2" charset="2"/>
              <a:buChar char="§"/>
            </a:pPr>
            <a:r>
              <a:rPr lang="en-US" sz="4400" dirty="0">
                <a:solidFill>
                  <a:srgbClr val="336699"/>
                </a:solidFill>
                <a:ea typeface="Arial"/>
                <a:cs typeface="Arial"/>
              </a:rPr>
              <a:t>Registration module allows user to register</a:t>
            </a:r>
          </a:p>
          <a:p>
            <a:pPr marL="571500" indent="-571500" algn="just">
              <a:buFont typeface="Wingdings" panose="05000000000000000000" pitchFamily="2" charset="2"/>
              <a:buChar char="§"/>
            </a:pPr>
            <a:r>
              <a:rPr lang="en-US" sz="4400" dirty="0">
                <a:solidFill>
                  <a:srgbClr val="336699"/>
                </a:solidFill>
                <a:cs typeface="Arial"/>
              </a:rPr>
              <a:t>The User information is sent to the server</a:t>
            </a:r>
          </a:p>
          <a:p>
            <a:pPr marL="571500" indent="-571500" algn="just">
              <a:buFont typeface="Wingdings" panose="05000000000000000000" pitchFamily="2" charset="2"/>
              <a:buChar char="§"/>
            </a:pPr>
            <a:r>
              <a:rPr lang="en-US" sz="4400" dirty="0">
                <a:solidFill>
                  <a:srgbClr val="336699"/>
                </a:solidFill>
                <a:cs typeface="Arial"/>
              </a:rPr>
              <a:t>The backend application is used to view &amp; Use the information</a:t>
            </a:r>
          </a:p>
          <a:p>
            <a:pPr marL="571500" indent="-571500" algn="just">
              <a:buFont typeface="Wingdings" panose="05000000000000000000" pitchFamily="2" charset="2"/>
              <a:buChar char="§"/>
            </a:pPr>
            <a:r>
              <a:rPr lang="en-US" sz="4400" dirty="0">
                <a:solidFill>
                  <a:srgbClr val="336699"/>
                </a:solidFill>
                <a:cs typeface="Arial"/>
              </a:rPr>
              <a:t>Registration page UI gives great look to the application</a:t>
            </a:r>
          </a:p>
          <a:p>
            <a:pPr marL="571500" indent="-571500" algn="just">
              <a:buFont typeface="Wingdings" panose="05000000000000000000" pitchFamily="2" charset="2"/>
              <a:buChar char="§"/>
            </a:pPr>
            <a:r>
              <a:rPr lang="en-US" sz="4400" dirty="0">
                <a:solidFill>
                  <a:srgbClr val="336699"/>
                </a:solidFill>
                <a:cs typeface="Arial"/>
              </a:rPr>
              <a:t>Order Product activity gives user view product</a:t>
            </a:r>
          </a:p>
          <a:p>
            <a:pPr marL="571500" indent="-571500" algn="just">
              <a:buFont typeface="Wingdings" panose="05000000000000000000" pitchFamily="2" charset="2"/>
              <a:buChar char="§"/>
            </a:pPr>
            <a:r>
              <a:rPr lang="en-US" sz="4400" dirty="0">
                <a:solidFill>
                  <a:srgbClr val="336699"/>
                </a:solidFill>
                <a:cs typeface="Arial"/>
              </a:rPr>
              <a:t>Order activity page UI gives great look to the application </a:t>
            </a:r>
            <a:endParaRPr lang="en-US" sz="4400"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IN" dirty="0"/>
          </a:p>
        </p:txBody>
      </p:sp>
      <p:sp>
        <p:nvSpPr>
          <p:cNvPr id="22" name="TextBox 21"/>
          <p:cNvSpPr txBox="1"/>
          <p:nvPr/>
        </p:nvSpPr>
        <p:spPr>
          <a:xfrm>
            <a:off x="22645051" y="20177674"/>
            <a:ext cx="8371397" cy="3027270"/>
          </a:xfrm>
          <a:prstGeom prst="rect">
            <a:avLst/>
          </a:prstGeom>
          <a:noFill/>
        </p:spPr>
        <p:txBody>
          <a:bodyPr wrap="square" rtlCol="0">
            <a:spAutoFit/>
          </a:bodyPr>
          <a:lstStyle/>
          <a:p>
            <a:endParaRPr lang="en-IN" dirty="0"/>
          </a:p>
        </p:txBody>
      </p:sp>
      <p:pic>
        <p:nvPicPr>
          <p:cNvPr id="12" name="Picture 11"/>
          <p:cNvPicPr>
            <a:picLocks noChangeAspect="1"/>
          </p:cNvPicPr>
          <p:nvPr/>
        </p:nvPicPr>
        <p:blipFill>
          <a:blip r:embed="rId8"/>
          <a:stretch>
            <a:fillRect/>
          </a:stretch>
        </p:blipFill>
        <p:spPr>
          <a:xfrm>
            <a:off x="29542561" y="26158738"/>
            <a:ext cx="1905000" cy="1571625"/>
          </a:xfrm>
          <a:prstGeom prst="rect">
            <a:avLst/>
          </a:prstGeom>
        </p:spPr>
      </p:pic>
      <p:sp>
        <p:nvSpPr>
          <p:cNvPr id="31" name="TextBox 30"/>
          <p:cNvSpPr txBox="1"/>
          <p:nvPr/>
        </p:nvSpPr>
        <p:spPr>
          <a:xfrm>
            <a:off x="1834458" y="31517035"/>
            <a:ext cx="9052830" cy="307777"/>
          </a:xfrm>
          <a:prstGeom prst="rect">
            <a:avLst/>
          </a:prstGeom>
          <a:noFill/>
        </p:spPr>
        <p:txBody>
          <a:bodyPr wrap="square" rtlCol="0">
            <a:spAutoFit/>
          </a:bodyPr>
          <a:lstStyle/>
          <a:p>
            <a:endParaRPr lang="en-US" dirty="0"/>
          </a:p>
        </p:txBody>
      </p:sp>
      <p:pic>
        <p:nvPicPr>
          <p:cNvPr id="58" name="Picture 57"/>
          <p:cNvPicPr>
            <a:picLocks noChangeAspect="1"/>
          </p:cNvPicPr>
          <p:nvPr/>
        </p:nvPicPr>
        <p:blipFill>
          <a:blip r:embed="rId9"/>
          <a:stretch>
            <a:fillRect/>
          </a:stretch>
        </p:blipFill>
        <p:spPr>
          <a:xfrm>
            <a:off x="24800210" y="5260240"/>
            <a:ext cx="3082237" cy="1158921"/>
          </a:xfrm>
          <a:prstGeom prst="rect">
            <a:avLst/>
          </a:prstGeom>
        </p:spPr>
      </p:pic>
      <p:pic>
        <p:nvPicPr>
          <p:cNvPr id="59" name="Picture 58"/>
          <p:cNvPicPr>
            <a:picLocks noChangeAspect="1"/>
          </p:cNvPicPr>
          <p:nvPr/>
        </p:nvPicPr>
        <p:blipFill>
          <a:blip r:embed="rId10"/>
          <a:stretch>
            <a:fillRect/>
          </a:stretch>
        </p:blipFill>
        <p:spPr>
          <a:xfrm>
            <a:off x="28415776" y="5619642"/>
            <a:ext cx="2971810" cy="965838"/>
          </a:xfrm>
          <a:prstGeom prst="rect">
            <a:avLst/>
          </a:prstGeom>
        </p:spPr>
      </p:pic>
      <p:pic>
        <p:nvPicPr>
          <p:cNvPr id="61" name="Picture 60"/>
          <p:cNvPicPr>
            <a:picLocks noChangeAspect="1"/>
          </p:cNvPicPr>
          <p:nvPr/>
        </p:nvPicPr>
        <p:blipFill>
          <a:blip r:embed="rId8"/>
          <a:stretch>
            <a:fillRect/>
          </a:stretch>
        </p:blipFill>
        <p:spPr>
          <a:xfrm>
            <a:off x="26579670" y="666039"/>
            <a:ext cx="1905000" cy="1571625"/>
          </a:xfrm>
          <a:prstGeom prst="rect">
            <a:avLst/>
          </a:prstGeom>
        </p:spPr>
      </p:pic>
      <p:pic>
        <p:nvPicPr>
          <p:cNvPr id="62" name="Picture 61"/>
          <p:cNvPicPr>
            <a:picLocks noChangeAspect="1"/>
          </p:cNvPicPr>
          <p:nvPr/>
        </p:nvPicPr>
        <p:blipFill>
          <a:blip r:embed="rId11"/>
          <a:stretch>
            <a:fillRect/>
          </a:stretch>
        </p:blipFill>
        <p:spPr>
          <a:xfrm>
            <a:off x="25715882" y="2904225"/>
            <a:ext cx="2521736" cy="1896429"/>
          </a:xfrm>
          <a:prstGeom prst="rect">
            <a:avLst/>
          </a:prstGeom>
        </p:spPr>
      </p:pic>
      <p:sp>
        <p:nvSpPr>
          <p:cNvPr id="65" name="Rounded Rectangle 64"/>
          <p:cNvSpPr/>
          <p:nvPr/>
        </p:nvSpPr>
        <p:spPr>
          <a:xfrm>
            <a:off x="1570418" y="18975156"/>
            <a:ext cx="9496879" cy="107204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100" dirty="0">
              <a:solidFill>
                <a:srgbClr val="336699"/>
              </a:solidFill>
              <a:ea typeface="Arial"/>
              <a:cs typeface="Arial"/>
            </a:endParaRPr>
          </a:p>
          <a:p>
            <a:pPr algn="ctr"/>
            <a:endParaRPr lang="en-IN" dirty="0"/>
          </a:p>
        </p:txBody>
      </p:sp>
      <p:pic>
        <p:nvPicPr>
          <p:cNvPr id="1026" name="Picture 2" descr="Architecture_Diagram_serverside_component.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4458" y="20626911"/>
            <a:ext cx="9052830" cy="5683387"/>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2182389" y="26641008"/>
            <a:ext cx="8356968" cy="1477328"/>
          </a:xfrm>
          <a:prstGeom prst="rect">
            <a:avLst/>
          </a:prstGeom>
          <a:noFill/>
        </p:spPr>
        <p:txBody>
          <a:bodyPr wrap="square" rtlCol="0">
            <a:spAutoFit/>
          </a:bodyPr>
          <a:lstStyle/>
          <a:p>
            <a:pPr marL="457200" lvl="0" indent="-457200" algn="just">
              <a:buFont typeface="Wingdings" panose="05000000000000000000" pitchFamily="2" charset="2"/>
              <a:buChar char="§"/>
            </a:pPr>
            <a:r>
              <a:rPr lang="en-US" sz="3000" b="1" dirty="0">
                <a:solidFill>
                  <a:srgbClr val="336699"/>
                </a:solidFill>
              </a:rPr>
              <a:t>Architecture is Client-Server</a:t>
            </a:r>
          </a:p>
          <a:p>
            <a:pPr marL="457200" lvl="0" indent="-457200" algn="just">
              <a:buFont typeface="Wingdings" panose="05000000000000000000" pitchFamily="2" charset="2"/>
              <a:buChar char="§"/>
            </a:pPr>
            <a:r>
              <a:rPr lang="en-US" sz="3000" b="1" dirty="0">
                <a:solidFill>
                  <a:srgbClr val="336699"/>
                </a:solidFill>
              </a:rPr>
              <a:t>Client side – MVC</a:t>
            </a:r>
          </a:p>
          <a:p>
            <a:pPr marL="457200" lvl="0" indent="-457200" algn="just">
              <a:buFont typeface="Wingdings" panose="05000000000000000000" pitchFamily="2" charset="2"/>
              <a:buChar char="§"/>
            </a:pPr>
            <a:r>
              <a:rPr lang="en-US" sz="3000" b="1" dirty="0">
                <a:solidFill>
                  <a:srgbClr val="336699"/>
                </a:solidFill>
              </a:rPr>
              <a:t>Server Side- Layered</a:t>
            </a:r>
          </a:p>
        </p:txBody>
      </p:sp>
      <p:sp>
        <p:nvSpPr>
          <p:cNvPr id="100" name="Shape 100"/>
          <p:cNvSpPr txBox="1"/>
          <p:nvPr/>
        </p:nvSpPr>
        <p:spPr>
          <a:xfrm>
            <a:off x="3298018" y="19354745"/>
            <a:ext cx="5486399" cy="731837"/>
          </a:xfrm>
          <a:prstGeom prst="rect">
            <a:avLst/>
          </a:prstGeom>
          <a:solidFill>
            <a:schemeClr val="lt1"/>
          </a:solidFill>
          <a:ln w="12700" cap="flat" cmpd="sng">
            <a:no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System Design</a:t>
            </a:r>
          </a:p>
        </p:txBody>
      </p:sp>
      <p:sp>
        <p:nvSpPr>
          <p:cNvPr id="66" name="Rounded Rectangle 65"/>
          <p:cNvSpPr/>
          <p:nvPr/>
        </p:nvSpPr>
        <p:spPr>
          <a:xfrm>
            <a:off x="11891780" y="19030588"/>
            <a:ext cx="9496879" cy="107204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100" dirty="0">
              <a:solidFill>
                <a:srgbClr val="336699"/>
              </a:solidFill>
              <a:ea typeface="Arial"/>
              <a:cs typeface="Arial"/>
            </a:endParaRPr>
          </a:p>
          <a:p>
            <a:pPr algn="ctr"/>
            <a:endParaRPr lang="en-IN" dirty="0"/>
          </a:p>
        </p:txBody>
      </p:sp>
      <p:pic>
        <p:nvPicPr>
          <p:cNvPr id="1028" name="Picture 4" descr="ObjectDiagram_1.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696179" y="24304103"/>
            <a:ext cx="5883750" cy="53934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seCaseDiagram1.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148585" y="19672808"/>
            <a:ext cx="5178196" cy="4539220"/>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59"/>
          <p:cNvSpPr/>
          <p:nvPr/>
        </p:nvSpPr>
        <p:spPr>
          <a:xfrm>
            <a:off x="14657217" y="18972059"/>
            <a:ext cx="3961674" cy="723275"/>
          </a:xfrm>
          <a:prstGeom prst="rect">
            <a:avLst/>
          </a:prstGeom>
        </p:spPr>
        <p:txBody>
          <a:bodyPr wrap="square">
            <a:spAutoFit/>
          </a:bodyPr>
          <a:lstStyle/>
          <a:p>
            <a:r>
              <a:rPr lang="en-US" sz="4100" b="1" dirty="0">
                <a:solidFill>
                  <a:srgbClr val="336699"/>
                </a:solidFill>
                <a:ea typeface="+mn-ea"/>
              </a:rPr>
              <a:t>Object Design</a:t>
            </a:r>
            <a:endParaRPr lang="en-IN" b="1" dirty="0"/>
          </a:p>
        </p:txBody>
      </p:sp>
      <p:sp>
        <p:nvSpPr>
          <p:cNvPr id="67" name="Rounded Rectangle 66"/>
          <p:cNvSpPr/>
          <p:nvPr/>
        </p:nvSpPr>
        <p:spPr>
          <a:xfrm>
            <a:off x="22006577" y="18986165"/>
            <a:ext cx="9496879" cy="107204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100" dirty="0">
              <a:solidFill>
                <a:srgbClr val="336699"/>
              </a:solidFill>
              <a:ea typeface="Arial"/>
              <a:cs typeface="Arial"/>
            </a:endParaRPr>
          </a:p>
          <a:p>
            <a:pPr algn="ctr"/>
            <a:endParaRPr lang="en-IN" dirty="0"/>
          </a:p>
        </p:txBody>
      </p:sp>
      <p:pic>
        <p:nvPicPr>
          <p:cNvPr id="5" name="Picture 4"/>
          <p:cNvPicPr>
            <a:picLocks noChangeAspect="1"/>
          </p:cNvPicPr>
          <p:nvPr/>
        </p:nvPicPr>
        <p:blipFill>
          <a:blip r:embed="rId15"/>
          <a:stretch>
            <a:fillRect/>
          </a:stretch>
        </p:blipFill>
        <p:spPr>
          <a:xfrm>
            <a:off x="24015167" y="26622375"/>
            <a:ext cx="4964934" cy="1505460"/>
          </a:xfrm>
          <a:prstGeom prst="rect">
            <a:avLst/>
          </a:prstGeom>
        </p:spPr>
      </p:pic>
      <p:pic>
        <p:nvPicPr>
          <p:cNvPr id="46" name="Picture 45"/>
          <p:cNvPicPr>
            <a:picLocks noChangeAspect="1"/>
          </p:cNvPicPr>
          <p:nvPr/>
        </p:nvPicPr>
        <p:blipFill>
          <a:blip r:embed="rId16"/>
          <a:stretch>
            <a:fillRect/>
          </a:stretch>
        </p:blipFill>
        <p:spPr>
          <a:xfrm>
            <a:off x="23065675" y="28361784"/>
            <a:ext cx="2553955" cy="1221456"/>
          </a:xfrm>
          <a:prstGeom prst="rect">
            <a:avLst/>
          </a:prstGeom>
        </p:spPr>
      </p:pic>
      <p:pic>
        <p:nvPicPr>
          <p:cNvPr id="47" name="Picture 46"/>
          <p:cNvPicPr>
            <a:picLocks noChangeAspect="1"/>
          </p:cNvPicPr>
          <p:nvPr/>
        </p:nvPicPr>
        <p:blipFill>
          <a:blip r:embed="rId17"/>
          <a:stretch>
            <a:fillRect/>
          </a:stretch>
        </p:blipFill>
        <p:spPr>
          <a:xfrm>
            <a:off x="25854527" y="28570189"/>
            <a:ext cx="2308737" cy="871747"/>
          </a:xfrm>
          <a:prstGeom prst="rect">
            <a:avLst/>
          </a:prstGeom>
        </p:spPr>
      </p:pic>
      <p:pic>
        <p:nvPicPr>
          <p:cNvPr id="48" name="Picture 47"/>
          <p:cNvPicPr>
            <a:picLocks noChangeAspect="1"/>
          </p:cNvPicPr>
          <p:nvPr/>
        </p:nvPicPr>
        <p:blipFill>
          <a:blip r:embed="rId7"/>
          <a:stretch>
            <a:fillRect/>
          </a:stretch>
        </p:blipFill>
        <p:spPr>
          <a:xfrm>
            <a:off x="21646358" y="25536095"/>
            <a:ext cx="2832801" cy="2832801"/>
          </a:xfrm>
          <a:prstGeom prst="rect">
            <a:avLst/>
          </a:prstGeom>
        </p:spPr>
      </p:pic>
      <p:sp>
        <p:nvSpPr>
          <p:cNvPr id="25" name="Rectangle 24"/>
          <p:cNvSpPr/>
          <p:nvPr/>
        </p:nvSpPr>
        <p:spPr>
          <a:xfrm>
            <a:off x="22169722" y="19291940"/>
            <a:ext cx="9316509" cy="3877985"/>
          </a:xfrm>
          <a:prstGeom prst="rect">
            <a:avLst/>
          </a:prstGeom>
        </p:spPr>
        <p:txBody>
          <a:bodyPr wrap="square">
            <a:spAutoFit/>
          </a:bodyPr>
          <a:lstStyle/>
          <a:p>
            <a:pPr algn="ctr"/>
            <a:r>
              <a:rPr lang="en-US" sz="4100" b="1" dirty="0">
                <a:solidFill>
                  <a:srgbClr val="336699"/>
                </a:solidFill>
                <a:ea typeface="+mn-ea"/>
              </a:rPr>
              <a:t>Implementation</a:t>
            </a:r>
          </a:p>
          <a:p>
            <a:pPr algn="just"/>
            <a:r>
              <a:rPr lang="en-US" sz="4100" dirty="0">
                <a:solidFill>
                  <a:srgbClr val="336699"/>
                </a:solidFill>
                <a:ea typeface="+mn-ea"/>
              </a:rPr>
              <a:t>This application is developed using android technology, Java &amp; XML used at client side application, Java Spring framework, Hibernate, and JSON at server side, </a:t>
            </a:r>
            <a:r>
              <a:rPr lang="en-US" sz="4100" dirty="0" err="1">
                <a:solidFill>
                  <a:srgbClr val="336699"/>
                </a:solidFill>
                <a:ea typeface="+mn-ea"/>
              </a:rPr>
              <a:t>MariaDB</a:t>
            </a:r>
            <a:r>
              <a:rPr lang="en-US" sz="4100" dirty="0">
                <a:solidFill>
                  <a:srgbClr val="336699"/>
                </a:solidFill>
                <a:ea typeface="+mn-ea"/>
              </a:rPr>
              <a:t> as a database. </a:t>
            </a:r>
            <a:endParaRPr lang="en-IN" b="1" dirty="0"/>
          </a:p>
        </p:txBody>
      </p:sp>
      <p:pic>
        <p:nvPicPr>
          <p:cNvPr id="17" name="Picture 16"/>
          <p:cNvPicPr>
            <a:picLocks noChangeAspect="1"/>
          </p:cNvPicPr>
          <p:nvPr/>
        </p:nvPicPr>
        <p:blipFill>
          <a:blip r:embed="rId9"/>
          <a:stretch>
            <a:fillRect/>
          </a:stretch>
        </p:blipFill>
        <p:spPr>
          <a:xfrm>
            <a:off x="28211203" y="24699502"/>
            <a:ext cx="3082237" cy="1158921"/>
          </a:xfrm>
          <a:prstGeom prst="rect">
            <a:avLst/>
          </a:prstGeom>
        </p:spPr>
      </p:pic>
      <p:pic>
        <p:nvPicPr>
          <p:cNvPr id="21" name="Picture 20"/>
          <p:cNvPicPr>
            <a:picLocks noChangeAspect="1"/>
          </p:cNvPicPr>
          <p:nvPr/>
        </p:nvPicPr>
        <p:blipFill>
          <a:blip r:embed="rId18"/>
          <a:stretch>
            <a:fillRect/>
          </a:stretch>
        </p:blipFill>
        <p:spPr>
          <a:xfrm>
            <a:off x="24232672" y="23694052"/>
            <a:ext cx="3866751" cy="1540659"/>
          </a:xfrm>
          <a:prstGeom prst="rect">
            <a:avLst/>
          </a:prstGeom>
        </p:spPr>
      </p:pic>
      <p:pic>
        <p:nvPicPr>
          <p:cNvPr id="23" name="Picture 22"/>
          <p:cNvPicPr>
            <a:picLocks noChangeAspect="1"/>
          </p:cNvPicPr>
          <p:nvPr/>
        </p:nvPicPr>
        <p:blipFill>
          <a:blip r:embed="rId11"/>
          <a:stretch>
            <a:fillRect/>
          </a:stretch>
        </p:blipFill>
        <p:spPr>
          <a:xfrm>
            <a:off x="22266457" y="23969328"/>
            <a:ext cx="1960940" cy="1474692"/>
          </a:xfrm>
          <a:prstGeom prst="rect">
            <a:avLst/>
          </a:prstGeom>
        </p:spPr>
      </p:pic>
      <p:pic>
        <p:nvPicPr>
          <p:cNvPr id="24" name="Picture 23"/>
          <p:cNvPicPr>
            <a:picLocks noChangeAspect="1"/>
          </p:cNvPicPr>
          <p:nvPr/>
        </p:nvPicPr>
        <p:blipFill>
          <a:blip r:embed="rId19"/>
          <a:stretch>
            <a:fillRect/>
          </a:stretch>
        </p:blipFill>
        <p:spPr>
          <a:xfrm>
            <a:off x="28280638" y="28289246"/>
            <a:ext cx="1300400" cy="1300400"/>
          </a:xfrm>
          <a:prstGeom prst="rect">
            <a:avLst/>
          </a:prstGeom>
        </p:spPr>
      </p:pic>
      <p:pic>
        <p:nvPicPr>
          <p:cNvPr id="26" name="Picture 25"/>
          <p:cNvPicPr>
            <a:picLocks noChangeAspect="1"/>
          </p:cNvPicPr>
          <p:nvPr/>
        </p:nvPicPr>
        <p:blipFill>
          <a:blip r:embed="rId20"/>
          <a:stretch>
            <a:fillRect/>
          </a:stretch>
        </p:blipFill>
        <p:spPr>
          <a:xfrm>
            <a:off x="29408977" y="28121200"/>
            <a:ext cx="1390353" cy="1390353"/>
          </a:xfrm>
          <a:prstGeom prst="rect">
            <a:avLst/>
          </a:prstGeom>
        </p:spPr>
      </p:pic>
      <p:pic>
        <p:nvPicPr>
          <p:cNvPr id="27" name="Picture 26"/>
          <p:cNvPicPr>
            <a:picLocks noChangeAspect="1"/>
          </p:cNvPicPr>
          <p:nvPr/>
        </p:nvPicPr>
        <p:blipFill>
          <a:blip r:embed="rId10"/>
          <a:stretch>
            <a:fillRect/>
          </a:stretch>
        </p:blipFill>
        <p:spPr>
          <a:xfrm>
            <a:off x="24131255" y="25289543"/>
            <a:ext cx="3565046" cy="1158640"/>
          </a:xfrm>
          <a:prstGeom prst="rect">
            <a:avLst/>
          </a:prstGeom>
        </p:spPr>
      </p:pic>
      <p:sp>
        <p:nvSpPr>
          <p:cNvPr id="68" name="Rounded Rectangle 67"/>
          <p:cNvSpPr/>
          <p:nvPr/>
        </p:nvSpPr>
        <p:spPr>
          <a:xfrm>
            <a:off x="1612433" y="30438162"/>
            <a:ext cx="9496879" cy="107204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100" dirty="0">
              <a:solidFill>
                <a:srgbClr val="336699"/>
              </a:solidFill>
              <a:ea typeface="Arial"/>
              <a:cs typeface="Arial"/>
            </a:endParaRPr>
          </a:p>
          <a:p>
            <a:pPr algn="ctr"/>
            <a:endParaRPr lang="en-IN" dirty="0"/>
          </a:p>
        </p:txBody>
      </p:sp>
      <p:sp>
        <p:nvSpPr>
          <p:cNvPr id="33" name="TextBox 32"/>
          <p:cNvSpPr txBox="1"/>
          <p:nvPr/>
        </p:nvSpPr>
        <p:spPr>
          <a:xfrm>
            <a:off x="1834458" y="32031520"/>
            <a:ext cx="9052830" cy="8863965"/>
          </a:xfrm>
          <a:prstGeom prst="rect">
            <a:avLst/>
          </a:prstGeom>
          <a:noFill/>
        </p:spPr>
        <p:txBody>
          <a:bodyPr wrap="square" rtlCol="0">
            <a:spAutoFit/>
          </a:bodyPr>
          <a:lstStyle/>
          <a:p>
            <a:pPr lvl="0" algn="just"/>
            <a:r>
              <a:rPr lang="en-US" sz="3000" b="1" dirty="0">
                <a:solidFill>
                  <a:srgbClr val="336699"/>
                </a:solidFill>
              </a:rPr>
              <a:t>Test case 1 (Sunny day)</a:t>
            </a:r>
          </a:p>
          <a:p>
            <a:pPr lvl="0" algn="just"/>
            <a:r>
              <a:rPr lang="en-US" sz="3000" b="1" dirty="0">
                <a:solidFill>
                  <a:srgbClr val="336699"/>
                </a:solidFill>
              </a:rPr>
              <a:t>Purpose</a:t>
            </a:r>
            <a:r>
              <a:rPr lang="en-US" sz="3000" dirty="0">
                <a:solidFill>
                  <a:srgbClr val="336699"/>
                </a:solidFill>
              </a:rPr>
              <a:t>: To ensure that the user must register</a:t>
            </a:r>
          </a:p>
          <a:p>
            <a:pPr marL="571500" lvl="0" indent="-571500" algn="just">
              <a:buFont typeface="Wingdings" panose="05000000000000000000" pitchFamily="2" charset="2"/>
              <a:buChar char="§"/>
            </a:pPr>
            <a:r>
              <a:rPr lang="en-US" sz="3000" b="1" dirty="0">
                <a:solidFill>
                  <a:srgbClr val="336699"/>
                </a:solidFill>
              </a:rPr>
              <a:t>Precondition</a:t>
            </a:r>
            <a:r>
              <a:rPr lang="en-US" sz="3000" dirty="0">
                <a:solidFill>
                  <a:srgbClr val="336699"/>
                </a:solidFill>
              </a:rPr>
              <a:t>: The user is not registered before</a:t>
            </a:r>
          </a:p>
          <a:p>
            <a:pPr marL="571500" lvl="0" indent="-571500" algn="just">
              <a:buFont typeface="Wingdings" panose="05000000000000000000" pitchFamily="2" charset="2"/>
              <a:buChar char="§"/>
            </a:pPr>
            <a:r>
              <a:rPr lang="en-US" sz="3000" b="1" dirty="0">
                <a:solidFill>
                  <a:srgbClr val="336699"/>
                </a:solidFill>
              </a:rPr>
              <a:t>Expected Result</a:t>
            </a:r>
            <a:r>
              <a:rPr lang="en-US" sz="3000" dirty="0">
                <a:solidFill>
                  <a:srgbClr val="336699"/>
                </a:solidFill>
              </a:rPr>
              <a:t>: The user registration page sends data to the server.</a:t>
            </a:r>
          </a:p>
          <a:p>
            <a:pPr marL="571500" lvl="0" indent="-571500" algn="just">
              <a:buFont typeface="Wingdings" panose="05000000000000000000" pitchFamily="2" charset="2"/>
              <a:buChar char="§"/>
            </a:pPr>
            <a:r>
              <a:rPr lang="en-US" sz="3000" b="1" dirty="0">
                <a:solidFill>
                  <a:srgbClr val="336699"/>
                </a:solidFill>
              </a:rPr>
              <a:t>Actual Result</a:t>
            </a:r>
            <a:r>
              <a:rPr lang="en-US" sz="3000" dirty="0">
                <a:solidFill>
                  <a:srgbClr val="336699"/>
                </a:solidFill>
              </a:rPr>
              <a:t>: The User registration page accepts data and send to the server.</a:t>
            </a:r>
          </a:p>
          <a:p>
            <a:pPr lvl="0" algn="just"/>
            <a:endParaRPr lang="en-US" sz="3000" dirty="0">
              <a:solidFill>
                <a:srgbClr val="336699"/>
              </a:solidFill>
            </a:endParaRPr>
          </a:p>
          <a:p>
            <a:pPr lvl="0" algn="just"/>
            <a:r>
              <a:rPr lang="en-US" sz="3000" b="1" dirty="0">
                <a:solidFill>
                  <a:srgbClr val="336699"/>
                </a:solidFill>
              </a:rPr>
              <a:t>Test case 2 (Rainy Day)</a:t>
            </a:r>
          </a:p>
          <a:p>
            <a:pPr marL="571500" lvl="0" indent="-571500" algn="just">
              <a:buFont typeface="Wingdings" panose="05000000000000000000" pitchFamily="2" charset="2"/>
              <a:buChar char="§"/>
            </a:pPr>
            <a:r>
              <a:rPr lang="en-US" sz="3000" b="1" dirty="0">
                <a:solidFill>
                  <a:srgbClr val="336699"/>
                </a:solidFill>
              </a:rPr>
              <a:t>Purpose</a:t>
            </a:r>
            <a:r>
              <a:rPr lang="en-US" sz="3000" dirty="0">
                <a:solidFill>
                  <a:srgbClr val="336699"/>
                </a:solidFill>
              </a:rPr>
              <a:t>: To test if the user registration page provide unique username.</a:t>
            </a:r>
          </a:p>
          <a:p>
            <a:pPr marL="571500" lvl="0" indent="-571500" algn="just">
              <a:buFont typeface="Wingdings" panose="05000000000000000000" pitchFamily="2" charset="2"/>
              <a:buChar char="§"/>
            </a:pPr>
            <a:r>
              <a:rPr lang="en-US" sz="3000" b="1" dirty="0">
                <a:solidFill>
                  <a:srgbClr val="336699"/>
                </a:solidFill>
              </a:rPr>
              <a:t>Precondition</a:t>
            </a:r>
            <a:r>
              <a:rPr lang="en-US" sz="3000" dirty="0">
                <a:solidFill>
                  <a:srgbClr val="336699"/>
                </a:solidFill>
              </a:rPr>
              <a:t>: Provided already existing username during registration</a:t>
            </a:r>
          </a:p>
          <a:p>
            <a:pPr marL="571500" lvl="0" indent="-571500" algn="just">
              <a:buFont typeface="Wingdings" panose="05000000000000000000" pitchFamily="2" charset="2"/>
              <a:buChar char="§"/>
            </a:pPr>
            <a:r>
              <a:rPr lang="en-US" sz="3000" b="1" dirty="0">
                <a:solidFill>
                  <a:srgbClr val="336699"/>
                </a:solidFill>
              </a:rPr>
              <a:t>Expected Result</a:t>
            </a:r>
            <a:r>
              <a:rPr lang="en-US" sz="3000" dirty="0">
                <a:solidFill>
                  <a:srgbClr val="336699"/>
                </a:solidFill>
              </a:rPr>
              <a:t>: The system fails to create a user for the provided username</a:t>
            </a:r>
          </a:p>
          <a:p>
            <a:pPr marL="571500" lvl="0" indent="-571500" algn="just">
              <a:buFont typeface="Wingdings" panose="05000000000000000000" pitchFamily="2" charset="2"/>
              <a:buChar char="§"/>
            </a:pPr>
            <a:r>
              <a:rPr lang="en-US" sz="3000" b="1" dirty="0">
                <a:solidFill>
                  <a:srgbClr val="336699"/>
                </a:solidFill>
              </a:rPr>
              <a:t>Actual result</a:t>
            </a:r>
            <a:r>
              <a:rPr lang="en-US" sz="3000" dirty="0">
                <a:solidFill>
                  <a:srgbClr val="336699"/>
                </a:solidFill>
              </a:rPr>
              <a:t>: The server application fails to accept the information by raising an exception mentioning that a user is already present with the provided username.</a:t>
            </a:r>
          </a:p>
        </p:txBody>
      </p:sp>
      <p:sp>
        <p:nvSpPr>
          <p:cNvPr id="103" name="Shape 103"/>
          <p:cNvSpPr txBox="1"/>
          <p:nvPr/>
        </p:nvSpPr>
        <p:spPr>
          <a:xfrm>
            <a:off x="3428999" y="30837471"/>
            <a:ext cx="5486399" cy="731837"/>
          </a:xfrm>
          <a:prstGeom prst="rect">
            <a:avLst/>
          </a:prstGeom>
          <a:solidFill>
            <a:schemeClr val="lt1"/>
          </a:solidFill>
          <a:ln w="12700" cap="flat" cmpd="sng">
            <a:no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Verification</a:t>
            </a:r>
          </a:p>
        </p:txBody>
      </p:sp>
      <p:sp>
        <p:nvSpPr>
          <p:cNvPr id="69" name="Rounded Rectangle 68"/>
          <p:cNvSpPr/>
          <p:nvPr/>
        </p:nvSpPr>
        <p:spPr>
          <a:xfrm>
            <a:off x="11850168" y="30422946"/>
            <a:ext cx="9496879" cy="107204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100" dirty="0">
              <a:solidFill>
                <a:srgbClr val="336699"/>
              </a:solidFill>
              <a:ea typeface="Arial"/>
              <a:cs typeface="Arial"/>
            </a:endParaRPr>
          </a:p>
          <a:p>
            <a:pPr algn="ctr"/>
            <a:endParaRPr lang="en-IN" dirty="0"/>
          </a:p>
        </p:txBody>
      </p:sp>
      <p:pic>
        <p:nvPicPr>
          <p:cNvPr id="18" name="Picture 17"/>
          <p:cNvPicPr>
            <a:picLocks noChangeAspect="1"/>
          </p:cNvPicPr>
          <p:nvPr/>
        </p:nvPicPr>
        <p:blipFill>
          <a:blip r:embed="rId21"/>
          <a:stretch>
            <a:fillRect/>
          </a:stretch>
        </p:blipFill>
        <p:spPr>
          <a:xfrm>
            <a:off x="11937093" y="31644611"/>
            <a:ext cx="9409954" cy="5260249"/>
          </a:xfrm>
          <a:prstGeom prst="rect">
            <a:avLst/>
          </a:prstGeom>
        </p:spPr>
      </p:pic>
      <p:pic>
        <p:nvPicPr>
          <p:cNvPr id="20" name="Picture 19"/>
          <p:cNvPicPr>
            <a:picLocks noChangeAspect="1"/>
          </p:cNvPicPr>
          <p:nvPr/>
        </p:nvPicPr>
        <p:blipFill rotWithShape="1">
          <a:blip r:embed="rId22"/>
          <a:srcRect b="37033"/>
          <a:stretch/>
        </p:blipFill>
        <p:spPr>
          <a:xfrm>
            <a:off x="16291871" y="36975275"/>
            <a:ext cx="3636754" cy="4071042"/>
          </a:xfrm>
          <a:prstGeom prst="rect">
            <a:avLst/>
          </a:prstGeom>
        </p:spPr>
      </p:pic>
      <p:sp>
        <p:nvSpPr>
          <p:cNvPr id="55" name="Shape 103"/>
          <p:cNvSpPr txBox="1"/>
          <p:nvPr/>
        </p:nvSpPr>
        <p:spPr>
          <a:xfrm>
            <a:off x="13782981" y="30559255"/>
            <a:ext cx="5486399" cy="731837"/>
          </a:xfrm>
          <a:prstGeom prst="rect">
            <a:avLst/>
          </a:prstGeom>
          <a:solidFill>
            <a:schemeClr val="lt1"/>
          </a:solidFill>
          <a:ln w="12700" cap="flat" cmpd="sng">
            <a:no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dirty="0">
                <a:solidFill>
                  <a:srgbClr val="336699"/>
                </a:solidFill>
              </a:rPr>
              <a:t>Screenshots</a:t>
            </a:r>
            <a:endParaRPr lang="en-US" sz="4100" b="1" i="0" u="none" strike="noStrike" cap="none" dirty="0">
              <a:solidFill>
                <a:srgbClr val="336699"/>
              </a:solidFill>
              <a:latin typeface="Arial"/>
              <a:ea typeface="Arial"/>
              <a:cs typeface="Arial"/>
              <a:sym typeface="Arial"/>
            </a:endParaRPr>
          </a:p>
        </p:txBody>
      </p:sp>
      <p:pic>
        <p:nvPicPr>
          <p:cNvPr id="32" name="Picture 31"/>
          <p:cNvPicPr>
            <a:picLocks noChangeAspect="1"/>
          </p:cNvPicPr>
          <p:nvPr/>
        </p:nvPicPr>
        <p:blipFill rotWithShape="1">
          <a:blip r:embed="rId23"/>
          <a:srcRect t="14826" b="9618"/>
          <a:stretch/>
        </p:blipFill>
        <p:spPr>
          <a:xfrm rot="5400000">
            <a:off x="12221509" y="37858265"/>
            <a:ext cx="4067758" cy="2305063"/>
          </a:xfrm>
          <a:prstGeom prst="rect">
            <a:avLst/>
          </a:prstGeom>
        </p:spPr>
      </p:pic>
      <p:sp>
        <p:nvSpPr>
          <p:cNvPr id="70" name="Rounded Rectangle 69"/>
          <p:cNvSpPr/>
          <p:nvPr/>
        </p:nvSpPr>
        <p:spPr>
          <a:xfrm>
            <a:off x="22169722" y="30417788"/>
            <a:ext cx="9496879" cy="107204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100" dirty="0">
              <a:solidFill>
                <a:srgbClr val="336699"/>
              </a:solidFill>
              <a:ea typeface="Arial"/>
              <a:cs typeface="Arial"/>
            </a:endParaRPr>
          </a:p>
          <a:p>
            <a:pPr algn="ctr"/>
            <a:endParaRPr lang="en-IN" dirty="0"/>
          </a:p>
        </p:txBody>
      </p:sp>
      <p:sp>
        <p:nvSpPr>
          <p:cNvPr id="29" name="TextBox 28"/>
          <p:cNvSpPr txBox="1"/>
          <p:nvPr/>
        </p:nvSpPr>
        <p:spPr>
          <a:xfrm>
            <a:off x="22645051" y="31569308"/>
            <a:ext cx="8742535" cy="9479518"/>
          </a:xfrm>
          <a:prstGeom prst="rect">
            <a:avLst/>
          </a:prstGeom>
          <a:noFill/>
        </p:spPr>
        <p:txBody>
          <a:bodyPr wrap="square" rtlCol="0">
            <a:spAutoFit/>
          </a:bodyPr>
          <a:lstStyle/>
          <a:p>
            <a:pPr algn="just"/>
            <a:r>
              <a:rPr lang="en-US" sz="4400" dirty="0">
                <a:solidFill>
                  <a:srgbClr val="336699"/>
                </a:solidFill>
              </a:rPr>
              <a:t>The phone shopping network will provide new opportunities for both the end users and the service providers. The end users i.e. the low income families can be able to get great offers of savings. At the same time the service providers of the life line program can be able to generate revenue from the phones that remain not useful. It also helps build credit of the user.</a:t>
            </a:r>
            <a:endParaRPr lang="en-US" sz="4400" b="1" dirty="0">
              <a:solidFill>
                <a:srgbClr val="336699"/>
              </a:solidFill>
            </a:endParaRPr>
          </a:p>
          <a:p>
            <a:pPr algn="ctr"/>
            <a:endParaRPr lang="en-US" sz="4100" b="1" dirty="0">
              <a:solidFill>
                <a:srgbClr val="336699"/>
              </a:solidFill>
            </a:endParaRPr>
          </a:p>
          <a:p>
            <a:pPr algn="ctr"/>
            <a:endParaRPr lang="en-IN" sz="4400" b="1" dirty="0"/>
          </a:p>
          <a:p>
            <a:pPr algn="just"/>
            <a:endParaRPr lang="en-US" sz="4100" dirty="0"/>
          </a:p>
        </p:txBody>
      </p:sp>
      <p:sp>
        <p:nvSpPr>
          <p:cNvPr id="56" name="Shape 103"/>
          <p:cNvSpPr txBox="1"/>
          <p:nvPr/>
        </p:nvSpPr>
        <p:spPr>
          <a:xfrm>
            <a:off x="24215129" y="30550446"/>
            <a:ext cx="5486399" cy="731837"/>
          </a:xfrm>
          <a:prstGeom prst="rect">
            <a:avLst/>
          </a:prstGeom>
          <a:solidFill>
            <a:schemeClr val="lt1"/>
          </a:solidFill>
          <a:ln w="12700" cap="flat" cmpd="sng">
            <a:no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dirty="0">
                <a:solidFill>
                  <a:srgbClr val="336699"/>
                </a:solidFill>
              </a:rPr>
              <a:t>Summary</a:t>
            </a:r>
            <a:endParaRPr lang="en-US" sz="4100" b="1" i="0" u="none" strike="noStrike" cap="none" dirty="0">
              <a:solidFill>
                <a:srgbClr val="336699"/>
              </a:solidFill>
              <a:latin typeface="Arial"/>
              <a:ea typeface="Arial"/>
              <a:cs typeface="Arial"/>
              <a:sym typeface="Arial"/>
            </a:endParaRPr>
          </a:p>
        </p:txBody>
      </p:sp>
    </p:spTree>
  </p:cSld>
  <p:clrMapOvr>
    <a:masterClrMapping/>
  </p:clrMapOvr>
  <p:transition spd="slow">
    <p:fade/>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1233</TotalTime>
  <Words>532</Words>
  <Application>Microsoft Office PowerPoint</Application>
  <PresentationFormat>Custom</PresentationFormat>
  <Paragraphs>77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 New Roman</vt:lpstr>
      <vt:lpstr>Wingdings</vt:lpstr>
      <vt:lpstr>Diseño predeterminado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System Admin</cp:lastModifiedBy>
  <cp:revision>42</cp:revision>
  <dcterms:modified xsi:type="dcterms:W3CDTF">2016-11-28T21:39:00Z</dcterms:modified>
</cp:coreProperties>
</file>