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1"/>
  </p:notesMasterIdLst>
  <p:sldIdLst>
    <p:sldId id="256" r:id="rId2"/>
    <p:sldId id="257" r:id="rId3"/>
    <p:sldId id="258" r:id="rId4"/>
    <p:sldId id="270" r:id="rId5"/>
    <p:sldId id="259" r:id="rId6"/>
    <p:sldId id="271" r:id="rId7"/>
    <p:sldId id="272" r:id="rId8"/>
    <p:sldId id="273" r:id="rId9"/>
    <p:sldId id="274" r:id="rId10"/>
    <p:sldId id="260" r:id="rId11"/>
    <p:sldId id="275" r:id="rId12"/>
    <p:sldId id="276" r:id="rId13"/>
    <p:sldId id="277" r:id="rId14"/>
    <p:sldId id="282" r:id="rId15"/>
    <p:sldId id="261" r:id="rId16"/>
    <p:sldId id="278" r:id="rId17"/>
    <p:sldId id="262" r:id="rId18"/>
    <p:sldId id="263" r:id="rId19"/>
    <p:sldId id="264" r:id="rId20"/>
    <p:sldId id="265" r:id="rId21"/>
    <p:sldId id="266" r:id="rId22"/>
    <p:sldId id="279" r:id="rId23"/>
    <p:sldId id="267" r:id="rId24"/>
    <p:sldId id="280" r:id="rId25"/>
    <p:sldId id="281" r:id="rId26"/>
    <p:sldId id="268" r:id="rId27"/>
    <p:sldId id="283" r:id="rId28"/>
    <p:sldId id="284" r:id="rId29"/>
    <p:sldId id="285" r:id="rId30"/>
    <p:sldId id="286" r:id="rId31"/>
    <p:sldId id="287" r:id="rId32"/>
    <p:sldId id="288" r:id="rId33"/>
    <p:sldId id="289" r:id="rId34"/>
    <p:sldId id="294" r:id="rId35"/>
    <p:sldId id="269" r:id="rId36"/>
    <p:sldId id="290" r:id="rId37"/>
    <p:sldId id="291" r:id="rId38"/>
    <p:sldId id="292" r:id="rId39"/>
    <p:sldId id="293"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7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a:p>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a:t>A description of verification process and </a:t>
            </a:r>
            <a:r>
              <a:rPr lang="en-US" sz="1200" b="0" i="0" u="none" strike="noStrike" cap="none">
                <a:solidFill>
                  <a:schemeClr val="dk1"/>
                </a:solidFill>
                <a:latin typeface="Calibri"/>
                <a:ea typeface="Calibri"/>
                <a:cs typeface="Calibri"/>
                <a:sym typeface="Calibri"/>
              </a:rPr>
              <a:t>Test Suites and Test Cases for </a:t>
            </a:r>
            <a:r>
              <a:rPr lang="en-US"/>
              <a:t>one of the</a:t>
            </a:r>
            <a:r>
              <a:rPr lang="en-US" sz="1200" b="0" i="0" u="none" strike="noStrike" cap="none">
                <a:solidFill>
                  <a:schemeClr val="dk1"/>
                </a:solidFill>
                <a:latin typeface="Calibri"/>
                <a:ea typeface="Calibri"/>
                <a:cs typeface="Calibri"/>
                <a:sym typeface="Calibri"/>
              </a:rPr>
              <a:t> use case</a:t>
            </a:r>
            <a:r>
              <a:rPr lang="en-US"/>
              <a:t>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One sunny day and one rainy day for the implemented use cases (one or more slides).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Automated test scripts for the implemented use cases (</a:t>
            </a:r>
            <a:r>
              <a:rPr lang="en-US"/>
              <a:t>if any)</a:t>
            </a:r>
            <a:r>
              <a:rPr lang="en-US" sz="1200" b="0" i="0" u="none" strike="noStrike" cap="none">
                <a:solidFill>
                  <a:schemeClr val="dk1"/>
                </a:solidFill>
                <a:latin typeface="Calibri"/>
                <a:ea typeface="Calibri"/>
                <a:cs typeface="Calibri"/>
                <a:sym typeface="Calibri"/>
              </a:rPr>
              <a:t> (one or more slides).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33" name="Shape 23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Include your contact information</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Ask if anyone has any questions for you.</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Thank your audience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10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a:t>
            </a:r>
            <a:r>
              <a:rPr lang="en-US"/>
              <a:t> (in all versions)</a:t>
            </a:r>
            <a:r>
              <a:rPr lang="en-US" sz="1200" b="0" i="0" u="none" strike="noStrike" cap="none">
                <a:solidFill>
                  <a:schemeClr val="dk1"/>
                </a:solidFill>
                <a:latin typeface="Calibri"/>
                <a:ea typeface="Calibri"/>
                <a:cs typeface="Calibri"/>
                <a:sym typeface="Calibri"/>
              </a:rPr>
              <a:t> tackles</a:t>
            </a:r>
            <a:r>
              <a:rPr lang="en-US"/>
              <a:t> with GIF or screenshot. </a:t>
            </a:r>
          </a:p>
          <a:p>
            <a:pPr marR="0" lvl="0" algn="l" rtl="0">
              <a:lnSpc>
                <a:spcPct val="100000"/>
              </a:lnSpc>
              <a:spcBef>
                <a:spcPts val="0"/>
              </a:spcBef>
              <a:spcAft>
                <a:spcPts val="0"/>
              </a:spcAft>
              <a:buNone/>
            </a:pPr>
            <a:endParaRPr/>
          </a:p>
        </p:txBody>
      </p:sp>
      <p:sp>
        <p:nvSpPr>
          <p:cNvPr id="156" name="Shape 15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endParaRP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5 seconds</a:t>
            </a:r>
          </a:p>
          <a:p>
            <a:pPr marL="0" marR="0" lvl="0" indent="0" algn="l" rtl="0">
              <a:spcBef>
                <a:spcPts val="0"/>
              </a:spcBef>
              <a:spcAft>
                <a:spcPts val="0"/>
              </a:spcAft>
              <a:buSzPct val="25000"/>
              <a:buNone/>
            </a:pPr>
            <a:r>
              <a:rPr lang="en-US"/>
              <a:t>Show the Use Case Diagram for the whole project.</a:t>
            </a:r>
            <a:br>
              <a:rPr lang="en-US"/>
            </a:br>
            <a:r>
              <a:rPr lang="en-US"/>
              <a:t>Highlight your use cases.</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20 seconds</a:t>
            </a:r>
          </a:p>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System design: </a:t>
            </a:r>
            <a:r>
              <a:rPr lang="en-US"/>
              <a:t>Highlight the parts that you contributed to them.</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1. System decomposition; identify the architecture patterns used </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2. System deployment – h/w and s/w requirements </a:t>
            </a:r>
          </a:p>
          <a:p>
            <a:pPr marL="0" marR="0" lvl="0" indent="0" algn="l" rtl="0">
              <a:spcBef>
                <a:spcPts val="360"/>
              </a:spcBef>
              <a:spcAft>
                <a:spcPts val="0"/>
              </a:spcAft>
              <a:buSzPct val="25000"/>
              <a:buNone/>
            </a:pPr>
            <a:br>
              <a:rPr lang="en-US"/>
            </a:br>
            <a:br>
              <a:rPr lang="en-US"/>
            </a:br>
            <a:endParaRPr lang="en-US"/>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77" name="Shape 17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10 seconds.</a:t>
            </a:r>
            <a:r>
              <a:rPr lang="en-US" sz="1200" b="0" i="0" u="none" strike="noStrike" cap="none">
                <a:solidFill>
                  <a:schemeClr val="dk1"/>
                </a:solidFill>
                <a:latin typeface="Calibri"/>
                <a:ea typeface="Calibri"/>
                <a:cs typeface="Calibri"/>
                <a:sym typeface="Calibri"/>
              </a:rPr>
              <a:t>Minimal class diagram. Highlight the classes that you created/modified</a:t>
            </a:r>
          </a:p>
          <a:p>
            <a:pPr marL="0" marR="0" lvl="0" indent="0" algn="l" rtl="0">
              <a:spcBef>
                <a:spcPts val="360"/>
              </a:spcBef>
              <a:spcAft>
                <a:spcPts val="0"/>
              </a:spcAft>
              <a:buSzPct val="25000"/>
              <a:buNone/>
            </a:pPr>
            <a:r>
              <a:rPr lang="en-US" sz="1200" b="0" i="0" u="none" strike="noStrike" cap="none">
                <a:solidFill>
                  <a:schemeClr val="dk1"/>
                </a:solidFill>
                <a:latin typeface="Calibri"/>
                <a:ea typeface="Calibri"/>
                <a:cs typeface="Calibri"/>
                <a:sym typeface="Calibri"/>
              </a:rPr>
              <a:t>Identify the design patterns used (one or more slides).</a:t>
            </a:r>
          </a:p>
          <a:p>
            <a:pPr lvl="0" rtl="0">
              <a:spcBef>
                <a:spcPts val="0"/>
              </a:spcBef>
              <a:buSzPct val="25000"/>
              <a:buNone/>
            </a:pPr>
            <a:endParaRPr/>
          </a:p>
          <a:p>
            <a:pPr marL="0" marR="0" lvl="0" indent="0" algn="l" rtl="0">
              <a:spcBef>
                <a:spcPts val="360"/>
              </a:spcBef>
              <a:spcAft>
                <a:spcPts val="0"/>
              </a:spcAft>
              <a:buSzPct val="25000"/>
              <a:buNone/>
            </a:pPr>
            <a:endParaRPr/>
          </a:p>
        </p:txBody>
      </p:sp>
      <p:sp>
        <p:nvSpPr>
          <p:cNvPr id="184" name="Shape 18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60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The most important user story you worked on it. You have to describe this one very well and be proud of that.</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marL="457200" marR="0" lvl="0" indent="-228600" algn="l" rtl="0">
              <a:spcBef>
                <a:spcPts val="360"/>
              </a:spcBef>
              <a:spcAft>
                <a:spcPts val="0"/>
              </a:spcAft>
              <a:buChar char="-"/>
            </a:pPr>
            <a:r>
              <a:rPr lang="en-US"/>
              <a:t>Go into the details of the most important/significant tasks using bullet lists or visual graphs or state chart diagram</a:t>
            </a:r>
          </a:p>
          <a:p>
            <a:pPr marL="457200" marR="0" lvl="0" indent="-228600" algn="l" rtl="0">
              <a:spcBef>
                <a:spcPts val="360"/>
              </a:spcBef>
              <a:spcAft>
                <a:spcPts val="0"/>
              </a:spcAft>
              <a:buChar char="-"/>
            </a:pPr>
            <a:r>
              <a:rPr lang="en-US"/>
              <a:t>Sequence Diagram for this user story is mandatory  (in another separate page if required)</a:t>
            </a:r>
          </a:p>
          <a:p>
            <a:pPr marL="457200" marR="0" lvl="0" indent="-228600" algn="l" rtl="0">
              <a:spcBef>
                <a:spcPts val="360"/>
              </a:spcBef>
              <a:spcAft>
                <a:spcPts val="0"/>
              </a:spcAft>
              <a:buChar char="-"/>
            </a:pPr>
            <a:r>
              <a:rPr lang="en-US"/>
              <a:t>Demo using </a:t>
            </a:r>
            <a:r>
              <a:rPr lang="en-US" b="1"/>
              <a:t>screenshots or GIF</a:t>
            </a:r>
            <a:r>
              <a:rPr lang="en-US"/>
              <a:t> (in another separate page if required)</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a:t>20 seconds</a:t>
            </a:r>
          </a:p>
          <a:p>
            <a:pPr marL="0" marR="0" lvl="0" indent="0" algn="l" rtl="0">
              <a:spcBef>
                <a:spcPts val="360"/>
              </a:spcBef>
              <a:spcAft>
                <a:spcPts val="0"/>
              </a:spcAft>
              <a:buSzPct val="25000"/>
              <a:buNone/>
            </a:pPr>
            <a:r>
              <a:rPr lang="en-US"/>
              <a:t>The tile of user story</a:t>
            </a:r>
          </a:p>
          <a:p>
            <a:pPr marL="457200" marR="0" lvl="0" indent="-228600" algn="l" rtl="0">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lang="en-US" b="1"/>
              <a:t>screenshots or GIF</a:t>
            </a:r>
            <a:r>
              <a:rPr lang="en-US"/>
              <a:t> (in another separate page if required)</a:t>
            </a:r>
          </a:p>
          <a:p>
            <a:pPr marL="457200" marR="0" lvl="0" indent="-228600" algn="l" rtl="0">
              <a:spcBef>
                <a:spcPts val="360"/>
              </a:spcBef>
              <a:spcAft>
                <a:spcPts val="0"/>
              </a:spcAft>
              <a:buChar char="-"/>
            </a:pPr>
            <a:r>
              <a:rPr lang="en-US"/>
              <a:t>Sequence Diagram for this user story is optional</a:t>
            </a:r>
            <a:br>
              <a:rPr lang="en-US"/>
            </a:br>
            <a:endParaRPr lang="en-US"/>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descr="Overlay-TitleSlide.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9" name="Shape 19"/>
          <p:cNvSpPr txBox="1">
            <a:spLocks noGrp="1"/>
          </p:cNvSpPr>
          <p:nvPr>
            <p:ph type="ctrTitle"/>
          </p:nvPr>
        </p:nvSpPr>
        <p:spPr>
          <a:xfrm>
            <a:off x="1600200" y="2492375"/>
            <a:ext cx="6762748" cy="1470024"/>
          </a:xfrm>
          <a:prstGeom prst="rect">
            <a:avLst/>
          </a:prstGeom>
          <a:noFill/>
          <a:ln>
            <a:noFill/>
          </a:ln>
        </p:spPr>
        <p:txBody>
          <a:bodyPr lIns="91425" tIns="91425" rIns="91425" bIns="91425" anchor="b" anchorCtr="0"/>
          <a:lstStyle>
            <a:lvl1pPr marL="0" marR="0" lvl="0" indent="0" algn="r" rtl="0">
              <a:spcBef>
                <a:spcPts val="0"/>
              </a:spcBef>
              <a:spcAft>
                <a:spcPts val="0"/>
              </a:spcAft>
              <a:buNone/>
              <a:defRPr sz="44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0" name="Shape 20"/>
          <p:cNvSpPr txBox="1">
            <a:spLocks noGrp="1"/>
          </p:cNvSpPr>
          <p:nvPr>
            <p:ph type="subTitle" idx="1"/>
          </p:nvPr>
        </p:nvSpPr>
        <p:spPr>
          <a:xfrm>
            <a:off x="1600200" y="3966882"/>
            <a:ext cx="6762748" cy="1752600"/>
          </a:xfrm>
          <a:prstGeom prst="rect">
            <a:avLst/>
          </a:prstGeom>
          <a:noFill/>
          <a:ln>
            <a:noFill/>
          </a:ln>
        </p:spPr>
        <p:txBody>
          <a:bodyPr lIns="91425" tIns="91425" rIns="91425" bIns="91425" anchor="t" anchorCtr="0"/>
          <a:lstStyle>
            <a:lvl1pPr marL="0" marR="0" lvl="0" indent="0" algn="r" rtl="0">
              <a:spcBef>
                <a:spcPts val="600"/>
              </a:spcBef>
              <a:spcAft>
                <a:spcPts val="0"/>
              </a:spcAft>
              <a:buClr>
                <a:schemeClr val="lt1"/>
              </a:buClr>
              <a:buFont typeface="Noto Sans Symbols"/>
              <a:buNone/>
              <a:defRPr sz="1800" b="0" i="0" u="none" strike="noStrike" cap="none">
                <a:solidFill>
                  <a:schemeClr val="lt1"/>
                </a:solidFill>
                <a:latin typeface="Trebuchet MS"/>
                <a:ea typeface="Trebuchet MS"/>
                <a:cs typeface="Trebuchet MS"/>
                <a:sym typeface="Trebuchet MS"/>
              </a:defRPr>
            </a:lvl1pPr>
            <a:lvl2pPr marL="457200" marR="0" lvl="1" indent="0" algn="ctr" rtl="0">
              <a:spcBef>
                <a:spcPts val="600"/>
              </a:spcBef>
              <a:spcAft>
                <a:spcPts val="0"/>
              </a:spcAft>
              <a:buClr>
                <a:srgbClr val="888888"/>
              </a:buClr>
              <a:buFont typeface="Noto Sans Symbols"/>
              <a:buNone/>
              <a:defRPr sz="2000" b="0" i="0" u="none" strike="noStrike" cap="none">
                <a:solidFill>
                  <a:srgbClr val="888888"/>
                </a:solidFill>
                <a:latin typeface="Trebuchet MS"/>
                <a:ea typeface="Trebuchet MS"/>
                <a:cs typeface="Trebuchet MS"/>
                <a:sym typeface="Trebuchet MS"/>
              </a:defRPr>
            </a:lvl2pPr>
            <a:lvl3pPr marL="914400" marR="0" lvl="2"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3pPr>
            <a:lvl4pPr marL="1371600" marR="0" lvl="3"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4pPr>
            <a:lvl5pPr marL="1828800" marR="0" lvl="4" indent="0" algn="ctr"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5pPr>
            <a:lvl6pPr marL="2286000" marR="0" lvl="5"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6pPr>
            <a:lvl7pPr marL="2743200" marR="0" lvl="6"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7pPr>
            <a:lvl8pPr marL="3200400" marR="0" lvl="7"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8pPr>
            <a:lvl9pPr marL="3657600" marR="0" lvl="8" indent="0" algn="ctr" rtl="0">
              <a:spcBef>
                <a:spcPts val="4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
        <p:nvSpPr>
          <p:cNvPr id="22" name="Shape 22"/>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pic>
        <p:nvPicPr>
          <p:cNvPr id="94" name="Shape 94"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95" name="Shape 9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pic>
        <p:nvPicPr>
          <p:cNvPr id="99" name="Shape 99" descr="Overlay-ContentCaption.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00" name="Shape 100"/>
          <p:cNvSpPr txBox="1">
            <a:spLocks noGrp="1"/>
          </p:cNvSpPr>
          <p:nvPr>
            <p:ph type="title"/>
          </p:nvPr>
        </p:nvSpPr>
        <p:spPr>
          <a:xfrm>
            <a:off x="779464" y="590550"/>
            <a:ext cx="3657600" cy="1162049"/>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1" name="Shape 101"/>
          <p:cNvSpPr txBox="1">
            <a:spLocks noGrp="1"/>
          </p:cNvSpPr>
          <p:nvPr>
            <p:ph type="body" idx="1"/>
          </p:nvPr>
        </p:nvSpPr>
        <p:spPr>
          <a:xfrm>
            <a:off x="4693023" y="739587"/>
            <a:ext cx="3657600" cy="5308786"/>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body" idx="2"/>
          </p:nvPr>
        </p:nvSpPr>
        <p:spPr>
          <a:xfrm>
            <a:off x="779464" y="1816100"/>
            <a:ext cx="3657600" cy="3822700"/>
          </a:xfrm>
          <a:prstGeom prst="rect">
            <a:avLst/>
          </a:prstGeom>
          <a:noFill/>
          <a:ln>
            <a:noFill/>
          </a:ln>
        </p:spPr>
        <p:txBody>
          <a:bodyPr lIns="91425" tIns="91425" rIns="91425" bIns="91425" anchor="t" anchorCtr="0"/>
          <a:lstStyle>
            <a:lvl1pPr marL="0" marR="0" lvl="0" indent="0" algn="ctr"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pic>
        <p:nvPicPr>
          <p:cNvPr id="107" name="Shape 107" descr="Overlay-PictureCaption.png"/>
          <p:cNvPicPr preferRelativeResize="0"/>
          <p:nvPr/>
        </p:nvPicPr>
        <p:blipFill rotWithShape="1">
          <a:blip r:embed="rId2">
            <a:alphaModFix/>
          </a:blip>
          <a:srcRect/>
          <a:stretch/>
        </p:blipFill>
        <p:spPr>
          <a:xfrm>
            <a:off x="449262" y="187325"/>
            <a:ext cx="8535987" cy="6483349"/>
          </a:xfrm>
          <a:prstGeom prst="rect">
            <a:avLst/>
          </a:prstGeom>
          <a:noFill/>
          <a:ln>
            <a:noFill/>
          </a:ln>
        </p:spPr>
      </p:pic>
      <p:sp>
        <p:nvSpPr>
          <p:cNvPr id="108" name="Shape 108"/>
          <p:cNvSpPr txBox="1">
            <a:spLocks noGrp="1"/>
          </p:cNvSpPr>
          <p:nvPr>
            <p:ph type="title"/>
          </p:nvPr>
        </p:nvSpPr>
        <p:spPr>
          <a:xfrm>
            <a:off x="3886200" y="533400"/>
            <a:ext cx="4476749"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09" name="Shape 109"/>
          <p:cNvSpPr txBox="1">
            <a:spLocks noGrp="1"/>
          </p:cNvSpPr>
          <p:nvPr>
            <p:ph type="body" idx="1"/>
          </p:nvPr>
        </p:nvSpPr>
        <p:spPr>
          <a:xfrm>
            <a:off x="3886123" y="1828800"/>
            <a:ext cx="4474539"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a:spLocks noGrp="1"/>
          </p:cNvSpPr>
          <p:nvPr>
            <p:ph type="pic" idx="2"/>
          </p:nvPr>
        </p:nvSpPr>
        <p:spPr>
          <a:xfrm flipH="1">
            <a:off x="188252" y="179292"/>
            <a:ext cx="3281086" cy="6483095"/>
          </a:xfrm>
          <a:prstGeom prst="round1Rect">
            <a:avLst>
              <a:gd name="adj" fmla="val 17325"/>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38862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5867400" y="6288087"/>
            <a:ext cx="2676525"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icture with Caption, Alt.">
    <p:spTree>
      <p:nvGrpSpPr>
        <p:cNvPr id="1" name="Shape 114"/>
        <p:cNvGrpSpPr/>
        <p:nvPr/>
      </p:nvGrpSpPr>
      <p:grpSpPr>
        <a:xfrm>
          <a:off x="0" y="0"/>
          <a:ext cx="0" cy="0"/>
          <a:chOff x="0" y="0"/>
          <a:chExt cx="0" cy="0"/>
        </a:xfrm>
      </p:grpSpPr>
      <p:pic>
        <p:nvPicPr>
          <p:cNvPr id="115" name="Shape 115"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16" name="Shape 116"/>
          <p:cNvSpPr txBox="1">
            <a:spLocks noGrp="1"/>
          </p:cNvSpPr>
          <p:nvPr>
            <p:ph type="title"/>
          </p:nvPr>
        </p:nvSpPr>
        <p:spPr>
          <a:xfrm>
            <a:off x="4710953" y="533400"/>
            <a:ext cx="3657600" cy="12525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17" name="Shape 117"/>
          <p:cNvSpPr>
            <a:spLocks noGrp="1"/>
          </p:cNvSpPr>
          <p:nvPr>
            <p:ph type="pic" idx="2"/>
          </p:nvPr>
        </p:nvSpPr>
        <p:spPr>
          <a:xfrm flipH="1">
            <a:off x="596153" y="1600199"/>
            <a:ext cx="3657600" cy="3657601"/>
          </a:xfrm>
          <a:prstGeom prst="ellipse">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18" name="Shape 118"/>
          <p:cNvSpPr txBox="1">
            <a:spLocks noGrp="1"/>
          </p:cNvSpPr>
          <p:nvPr>
            <p:ph type="body" idx="1"/>
          </p:nvPr>
        </p:nvSpPr>
        <p:spPr>
          <a:xfrm>
            <a:off x="4710412" y="1828800"/>
            <a:ext cx="3657600" cy="3809999"/>
          </a:xfrm>
          <a:prstGeom prst="rect">
            <a:avLst/>
          </a:prstGeom>
          <a:noFill/>
          <a:ln>
            <a:noFill/>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22"/>
        <p:cNvGrpSpPr/>
        <p:nvPr/>
      </p:nvGrpSpPr>
      <p:grpSpPr>
        <a:xfrm>
          <a:off x="0" y="0"/>
          <a:ext cx="0" cy="0"/>
          <a:chOff x="0" y="0"/>
          <a:chExt cx="0" cy="0"/>
        </a:xfrm>
      </p:grpSpPr>
      <p:pic>
        <p:nvPicPr>
          <p:cNvPr id="123" name="Shape 123" descr="Overlay-PictureCaption-Extras.png"/>
          <p:cNvPicPr preferRelativeResize="0"/>
          <p:nvPr/>
        </p:nvPicPr>
        <p:blipFill rotWithShape="1">
          <a:blip r:embed="rId2">
            <a:alphaModFix/>
          </a:blip>
          <a:srcRect/>
          <a:stretch/>
        </p:blipFill>
        <p:spPr>
          <a:xfrm>
            <a:off x="158750" y="187325"/>
            <a:ext cx="8826499" cy="6483349"/>
          </a:xfrm>
          <a:prstGeom prst="rect">
            <a:avLst/>
          </a:prstGeom>
          <a:noFill/>
          <a:ln>
            <a:noFill/>
          </a:ln>
        </p:spPr>
      </p:pic>
      <p:sp>
        <p:nvSpPr>
          <p:cNvPr id="124" name="Shape 124"/>
          <p:cNvSpPr txBox="1">
            <a:spLocks noGrp="1"/>
          </p:cNvSpPr>
          <p:nvPr>
            <p:ph type="title"/>
          </p:nvPr>
        </p:nvSpPr>
        <p:spPr>
          <a:xfrm>
            <a:off x="808037" y="3778623"/>
            <a:ext cx="7560514" cy="110265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6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5" name="Shape 125"/>
          <p:cNvSpPr>
            <a:spLocks noGrp="1"/>
          </p:cNvSpPr>
          <p:nvPr>
            <p:ph type="pic" idx="2"/>
          </p:nvPr>
        </p:nvSpPr>
        <p:spPr>
          <a:xfrm flipH="1">
            <a:off x="871583" y="762000"/>
            <a:ext cx="7427726" cy="2989730"/>
          </a:xfrm>
          <a:prstGeom prst="roundRect">
            <a:avLst>
              <a:gd name="adj" fmla="val 7476"/>
            </a:avLst>
          </a:prstGeom>
          <a:blipFill rotWithShape="0">
            <a:blip r:embed="rId3">
              <a:alphaModFix/>
            </a:blip>
            <a:stretch>
              <a:fillRect/>
            </a:stretch>
          </a:blipFill>
          <a:ln w="28575"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spcBef>
                <a:spcPts val="2000"/>
              </a:spcBef>
              <a:spcAft>
                <a:spcPts val="0"/>
              </a:spcAft>
              <a:buClr>
                <a:srgbClr val="001D4D"/>
              </a:buClr>
              <a:buFont typeface="Noto Sans Symbols"/>
              <a:buNone/>
              <a:defRPr sz="32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24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5pPr>
            <a:lvl6pPr marL="2286000" marR="0" lvl="5"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spcBef>
                <a:spcPts val="4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body" idx="1"/>
          </p:nvPr>
        </p:nvSpPr>
        <p:spPr>
          <a:xfrm>
            <a:off x="808033" y="4827492"/>
            <a:ext cx="7559977" cy="1220881"/>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1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1200" b="0"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000" b="0"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900" b="0" i="0" u="none" strike="noStrike" cap="none">
                <a:solidFill>
                  <a:srgbClr val="001D4D"/>
                </a:solidFill>
                <a:latin typeface="Trebuchet MS"/>
                <a:ea typeface="Trebuchet MS"/>
                <a:cs typeface="Trebuchet MS"/>
                <a:sym typeface="Trebuchet MS"/>
              </a:defRPr>
            </a:lvl5pPr>
            <a:lvl6pPr marL="2286000" marR="0" lvl="5"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6pPr>
            <a:lvl7pPr marL="2743200" marR="0" lvl="6"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7pPr>
            <a:lvl8pPr marL="3200400" marR="0" lvl="7"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8pPr>
            <a:lvl9pPr marL="3657600" marR="0" lvl="8" indent="0" algn="l" rtl="0">
              <a:spcBef>
                <a:spcPts val="180"/>
              </a:spcBef>
              <a:buClr>
                <a:schemeClr val="dk1"/>
              </a:buClr>
              <a:buFont typeface="Arial"/>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dt" idx="10"/>
          </p:nvPr>
        </p:nvSpPr>
        <p:spPr>
          <a:xfrm>
            <a:off x="381000" y="6288087"/>
            <a:ext cx="1865312"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325812" y="6288087"/>
            <a:ext cx="5218112"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pic>
        <p:nvPicPr>
          <p:cNvPr id="131" name="Shape 13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2" name="Shape 13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33" name="Shape 133"/>
          <p:cNvSpPr txBox="1">
            <a:spLocks noGrp="1"/>
          </p:cNvSpPr>
          <p:nvPr>
            <p:ph type="body" idx="1"/>
          </p:nvPr>
        </p:nvSpPr>
        <p:spPr>
          <a:xfrm rot="5400000">
            <a:off x="2466975" y="141288"/>
            <a:ext cx="4208462" cy="7583486"/>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pic>
        <p:nvPicPr>
          <p:cNvPr id="138" name="Shape 13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139" name="Shape 139"/>
          <p:cNvSpPr txBox="1">
            <a:spLocks noGrp="1"/>
          </p:cNvSpPr>
          <p:nvPr>
            <p:ph type="title"/>
          </p:nvPr>
        </p:nvSpPr>
        <p:spPr>
          <a:xfrm rot="5400000">
            <a:off x="5373266" y="2734842"/>
            <a:ext cx="5268912" cy="135815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40" name="Shape 140"/>
          <p:cNvSpPr txBox="1">
            <a:spLocks noGrp="1"/>
          </p:cNvSpPr>
          <p:nvPr>
            <p:ph type="body" idx="1"/>
          </p:nvPr>
        </p:nvSpPr>
        <p:spPr>
          <a:xfrm rot="5400000">
            <a:off x="1230313" y="328613"/>
            <a:ext cx="5268911" cy="617061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pic>
        <p:nvPicPr>
          <p:cNvPr id="25" name="Shape 25"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26" name="Shape 26"/>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27" name="Shape 27"/>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descr="Overlay-SectionHeader.png"/>
          <p:cNvPicPr preferRelativeResize="0"/>
          <p:nvPr/>
        </p:nvPicPr>
        <p:blipFill rotWithShape="1">
          <a:blip r:embed="rId2">
            <a:alphaModFix/>
          </a:blip>
          <a:srcRect/>
          <a:stretch/>
        </p:blipFill>
        <p:spPr>
          <a:xfrm>
            <a:off x="381000" y="0"/>
            <a:ext cx="8826499" cy="6483349"/>
          </a:xfrm>
          <a:prstGeom prst="rect">
            <a:avLst/>
          </a:prstGeom>
          <a:noFill/>
          <a:ln>
            <a:noFill/>
          </a:ln>
        </p:spPr>
      </p:pic>
      <p:sp>
        <p:nvSpPr>
          <p:cNvPr id="33" name="Shape 33"/>
          <p:cNvSpPr txBox="1">
            <a:spLocks noGrp="1"/>
          </p:cNvSpPr>
          <p:nvPr>
            <p:ph type="title"/>
          </p:nvPr>
        </p:nvSpPr>
        <p:spPr>
          <a:xfrm>
            <a:off x="779462" y="2591359"/>
            <a:ext cx="7583486" cy="13620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1"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34" name="Shape 34"/>
          <p:cNvSpPr txBox="1">
            <a:spLocks noGrp="1"/>
          </p:cNvSpPr>
          <p:nvPr>
            <p:ph type="body" idx="1"/>
          </p:nvPr>
        </p:nvSpPr>
        <p:spPr>
          <a:xfrm>
            <a:off x="779462" y="3950353"/>
            <a:ext cx="7583486" cy="1500187"/>
          </a:xfrm>
          <a:prstGeom prst="rect">
            <a:avLst/>
          </a:prstGeom>
          <a:noFill/>
          <a:ln>
            <a:noFill/>
          </a:ln>
        </p:spPr>
        <p:txBody>
          <a:bodyPr lIns="91425" tIns="91425" rIns="91425" bIns="91425" anchor="t" anchorCtr="0"/>
          <a:lstStyle>
            <a:lvl1pPr marL="0" marR="0" lvl="0" indent="0" algn="l" rtl="0">
              <a:spcBef>
                <a:spcPts val="600"/>
              </a:spcBef>
              <a:spcAft>
                <a:spcPts val="0"/>
              </a:spcAft>
              <a:buClr>
                <a:srgbClr val="001D4D"/>
              </a:buClr>
              <a:buFont typeface="Noto Sans Symbols"/>
              <a:buNone/>
              <a:defRPr sz="20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888888"/>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600"/>
              </a:spcBef>
              <a:spcAft>
                <a:spcPts val="0"/>
              </a:spcAft>
              <a:buClr>
                <a:srgbClr val="888888"/>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600"/>
              </a:spcBef>
              <a:spcAft>
                <a:spcPts val="0"/>
              </a:spcAft>
              <a:buClr>
                <a:srgbClr val="888888"/>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280"/>
              </a:spcBef>
              <a:buClr>
                <a:srgbClr val="888888"/>
              </a:buClr>
              <a:buFont typeface="Arial"/>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40" name="Shape 4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41" name="Shape 41"/>
          <p:cNvSpPr txBox="1">
            <a:spLocks noGrp="1"/>
          </p:cNvSpPr>
          <p:nvPr>
            <p:ph type="body" idx="1"/>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2"/>
          </p:nvPr>
        </p:nvSpPr>
        <p:spPr>
          <a:xfrm>
            <a:off x="4688541"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pic>
        <p:nvPicPr>
          <p:cNvPr id="47" name="Shape 47"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49" name="Shape 49"/>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cxnSp>
        <p:nvCxnSpPr>
          <p:cNvPr id="50" name="Shape 50"/>
          <p:cNvCxnSpPr/>
          <p:nvPr/>
        </p:nvCxnSpPr>
        <p:spPr>
          <a:xfrm>
            <a:off x="874712" y="2286000"/>
            <a:ext cx="3562350" cy="1587"/>
          </a:xfrm>
          <a:prstGeom prst="straightConnector1">
            <a:avLst/>
          </a:prstGeom>
          <a:noFill/>
          <a:ln w="19050" cap="flat" cmpd="sng">
            <a:solidFill>
              <a:schemeClr val="lt1"/>
            </a:solidFill>
            <a:prstDash val="solid"/>
            <a:round/>
            <a:headEnd type="none" w="med" len="med"/>
            <a:tailEnd type="none" w="med" len="med"/>
          </a:ln>
        </p:spPr>
      </p:cxnSp>
      <p:cxnSp>
        <p:nvCxnSpPr>
          <p:cNvPr id="51" name="Shape 51"/>
          <p:cNvCxnSpPr/>
          <p:nvPr/>
        </p:nvCxnSpPr>
        <p:spPr>
          <a:xfrm>
            <a:off x="4816475" y="2286000"/>
            <a:ext cx="3565525" cy="1587"/>
          </a:xfrm>
          <a:prstGeom prst="straightConnector1">
            <a:avLst/>
          </a:prstGeom>
          <a:noFill/>
          <a:ln w="19050" cap="flat" cmpd="sng">
            <a:solidFill>
              <a:schemeClr val="lt1"/>
            </a:solidFill>
            <a:prstDash val="solid"/>
            <a:round/>
            <a:headEnd type="none" w="med" len="med"/>
            <a:tailEnd type="none" w="med" len="med"/>
          </a:ln>
        </p:spPr>
      </p:cxnSp>
      <p:sp>
        <p:nvSpPr>
          <p:cNvPr id="52" name="Shape 52"/>
          <p:cNvSpPr txBox="1">
            <a:spLocks noGrp="1"/>
          </p:cNvSpPr>
          <p:nvPr>
            <p:ph type="title"/>
          </p:nvPr>
        </p:nvSpPr>
        <p:spPr>
          <a:xfrm>
            <a:off x="779462" y="381000"/>
            <a:ext cx="7583486" cy="104438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3" name="Shape 53"/>
          <p:cNvSpPr txBox="1">
            <a:spLocks noGrp="1"/>
          </p:cNvSpPr>
          <p:nvPr>
            <p:ph type="body" idx="1"/>
          </p:nvPr>
        </p:nvSpPr>
        <p:spPr>
          <a:xfrm>
            <a:off x="779462"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779462"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body" idx="3"/>
          </p:nvPr>
        </p:nvSpPr>
        <p:spPr>
          <a:xfrm>
            <a:off x="4705350" y="1438834"/>
            <a:ext cx="3657600" cy="789828"/>
          </a:xfrm>
          <a:prstGeom prst="rect">
            <a:avLst/>
          </a:prstGeom>
          <a:noFill/>
          <a:ln>
            <a:noFill/>
          </a:ln>
        </p:spPr>
        <p:txBody>
          <a:bodyPr lIns="91425" tIns="91425" rIns="91425" bIns="91425" anchor="b" anchorCtr="0"/>
          <a:lstStyle>
            <a:lvl1pPr marL="0" marR="0" lvl="0" indent="0" algn="ctr" rtl="0">
              <a:lnSpc>
                <a:spcPct val="107142"/>
              </a:lnSpc>
              <a:spcBef>
                <a:spcPts val="0"/>
              </a:spcBef>
              <a:spcAft>
                <a:spcPts val="0"/>
              </a:spcAft>
              <a:buClr>
                <a:srgbClr val="001D4D"/>
              </a:buClr>
              <a:buFont typeface="Noto Sans Symbols"/>
              <a:buNone/>
              <a:defRPr sz="2800" b="0" i="0" u="none" strike="noStrike" cap="none">
                <a:solidFill>
                  <a:srgbClr val="001D4D"/>
                </a:solidFill>
                <a:latin typeface="Trebuchet MS"/>
                <a:ea typeface="Trebuchet MS"/>
                <a:cs typeface="Trebuchet MS"/>
                <a:sym typeface="Trebuchet MS"/>
              </a:defRPr>
            </a:lvl1pPr>
            <a:lvl2pPr marL="457200" marR="0" lvl="1" indent="0" algn="l" rtl="0">
              <a:spcBef>
                <a:spcPts val="600"/>
              </a:spcBef>
              <a:spcAft>
                <a:spcPts val="0"/>
              </a:spcAft>
              <a:buClr>
                <a:srgbClr val="001D4D"/>
              </a:buClr>
              <a:buFont typeface="Noto Sans Symbols"/>
              <a:buNone/>
              <a:defRPr sz="2000" b="1" i="0" u="none" strike="noStrike" cap="none">
                <a:solidFill>
                  <a:srgbClr val="001D4D"/>
                </a:solidFill>
                <a:latin typeface="Trebuchet MS"/>
                <a:ea typeface="Trebuchet MS"/>
                <a:cs typeface="Trebuchet MS"/>
                <a:sym typeface="Trebuchet MS"/>
              </a:defRPr>
            </a:lvl2pPr>
            <a:lvl3pPr marL="914400" marR="0" lvl="2" indent="0" algn="l" rtl="0">
              <a:spcBef>
                <a:spcPts val="600"/>
              </a:spcBef>
              <a:spcAft>
                <a:spcPts val="0"/>
              </a:spcAft>
              <a:buClr>
                <a:srgbClr val="001D4D"/>
              </a:buClr>
              <a:buFont typeface="Noto Sans Symbols"/>
              <a:buNone/>
              <a:defRPr sz="1800" b="1" i="0" u="none" strike="noStrike" cap="none">
                <a:solidFill>
                  <a:srgbClr val="001D4D"/>
                </a:solidFill>
                <a:latin typeface="Trebuchet MS"/>
                <a:ea typeface="Trebuchet MS"/>
                <a:cs typeface="Trebuchet MS"/>
                <a:sym typeface="Trebuchet MS"/>
              </a:defRPr>
            </a:lvl3pPr>
            <a:lvl4pPr marL="1371600" marR="0" lvl="3"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4pPr>
            <a:lvl5pPr marL="1828800" marR="0" lvl="4" indent="0" algn="l" rtl="0">
              <a:spcBef>
                <a:spcPts val="600"/>
              </a:spcBef>
              <a:spcAft>
                <a:spcPts val="0"/>
              </a:spcAft>
              <a:buClr>
                <a:srgbClr val="001D4D"/>
              </a:buClr>
              <a:buFont typeface="Noto Sans Symbols"/>
              <a:buNone/>
              <a:defRPr sz="1600" b="1" i="0" u="none" strike="noStrike" cap="none">
                <a:solidFill>
                  <a:srgbClr val="001D4D"/>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body" idx="4"/>
          </p:nvPr>
        </p:nvSpPr>
        <p:spPr>
          <a:xfrm>
            <a:off x="4705350" y="2362199"/>
            <a:ext cx="3657600" cy="3686174"/>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60"/>
        <p:cNvGrpSpPr/>
        <p:nvPr/>
      </p:nvGrpSpPr>
      <p:grpSpPr>
        <a:xfrm>
          <a:off x="0" y="0"/>
          <a:ext cx="0" cy="0"/>
          <a:chOff x="0" y="0"/>
          <a:chExt cx="0" cy="0"/>
        </a:xfrm>
      </p:grpSpPr>
      <p:pic>
        <p:nvPicPr>
          <p:cNvPr id="61" name="Shape 61"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62" name="Shape 62"/>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63" name="Shape 63"/>
          <p:cNvSpPr txBox="1">
            <a:spLocks noGrp="1"/>
          </p:cNvSpPr>
          <p:nvPr>
            <p:ph type="body" idx="1"/>
          </p:nvPr>
        </p:nvSpPr>
        <p:spPr>
          <a:xfrm>
            <a:off x="779462" y="1828800"/>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body" idx="2"/>
          </p:nvPr>
        </p:nvSpPr>
        <p:spPr>
          <a:xfrm>
            <a:off x="779462" y="3991816"/>
            <a:ext cx="7585076"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ntent">
    <p:spTree>
      <p:nvGrpSpPr>
        <p:cNvPr id="1" name="Shape 68"/>
        <p:cNvGrpSpPr/>
        <p:nvPr/>
      </p:nvGrpSpPr>
      <p:grpSpPr>
        <a:xfrm>
          <a:off x="0" y="0"/>
          <a:ext cx="0" cy="0"/>
          <a:chOff x="0" y="0"/>
          <a:chExt cx="0" cy="0"/>
        </a:xfrm>
      </p:grpSpPr>
      <p:pic>
        <p:nvPicPr>
          <p:cNvPr id="69" name="Shape 69"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0" name="Shape 70"/>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71" name="Shape 71"/>
          <p:cNvSpPr txBox="1">
            <a:spLocks noGrp="1"/>
          </p:cNvSpPr>
          <p:nvPr>
            <p:ph type="body" idx="1"/>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body" idx="2"/>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body" idx="3"/>
          </p:nvPr>
        </p:nvSpPr>
        <p:spPr>
          <a:xfrm>
            <a:off x="779462" y="1828800"/>
            <a:ext cx="3657600" cy="4219575"/>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 Content">
    <p:spTree>
      <p:nvGrpSpPr>
        <p:cNvPr id="1" name="Shape 77"/>
        <p:cNvGrpSpPr/>
        <p:nvPr/>
      </p:nvGrpSpPr>
      <p:grpSpPr>
        <a:xfrm>
          <a:off x="0" y="0"/>
          <a:ext cx="0" cy="0"/>
          <a:chOff x="0" y="0"/>
          <a:chExt cx="0" cy="0"/>
        </a:xfrm>
      </p:grpSpPr>
      <p:pic>
        <p:nvPicPr>
          <p:cNvPr id="78" name="Shape 7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79" name="Shape 7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80" name="Shape 80"/>
          <p:cNvSpPr txBox="1">
            <a:spLocks noGrp="1"/>
          </p:cNvSpPr>
          <p:nvPr>
            <p:ph type="body" idx="1"/>
          </p:nvPr>
        </p:nvSpPr>
        <p:spPr>
          <a:xfrm>
            <a:off x="779462"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body" idx="2"/>
          </p:nvPr>
        </p:nvSpPr>
        <p:spPr>
          <a:xfrm>
            <a:off x="779462"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body" idx="3"/>
          </p:nvPr>
        </p:nvSpPr>
        <p:spPr>
          <a:xfrm>
            <a:off x="4710953" y="1828800"/>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body" idx="4"/>
          </p:nvPr>
        </p:nvSpPr>
        <p:spPr>
          <a:xfrm>
            <a:off x="4710953" y="3991816"/>
            <a:ext cx="3657600" cy="2057400"/>
          </a:xfrm>
          <a:prstGeom prst="rect">
            <a:avLst/>
          </a:prstGeom>
          <a:noFill/>
          <a:ln>
            <a:noFill/>
          </a:ln>
        </p:spPr>
        <p:txBody>
          <a:bodyPr lIns="91425" tIns="91425" rIns="91425" bIns="91425" anchor="t" anchorCtr="0"/>
          <a:lstStyle>
            <a:lvl1pPr marL="282575" marR="0" lvl="0" indent="-155575" algn="l" rtl="0">
              <a:spcBef>
                <a:spcPts val="20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1pPr>
            <a:lvl2pPr marL="577850" marR="0" lvl="1" indent="-18415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7"/>
        <p:cNvGrpSpPr/>
        <p:nvPr/>
      </p:nvGrpSpPr>
      <p:grpSpPr>
        <a:xfrm>
          <a:off x="0" y="0"/>
          <a:ext cx="0" cy="0"/>
          <a:chOff x="0" y="0"/>
          <a:chExt cx="0" cy="0"/>
        </a:xfrm>
      </p:grpSpPr>
      <p:pic>
        <p:nvPicPr>
          <p:cNvPr id="88" name="Shape 88" descr="Overlay-ContentSlides.png"/>
          <p:cNvPicPr preferRelativeResize="0"/>
          <p:nvPr/>
        </p:nvPicPr>
        <p:blipFill rotWithShape="1">
          <a:blip r:embed="rId2">
            <a:alphaModFix/>
          </a:blip>
          <a:srcRect/>
          <a:stretch/>
        </p:blipFill>
        <p:spPr>
          <a:xfrm>
            <a:off x="150813" y="187325"/>
            <a:ext cx="8828086" cy="6481762"/>
          </a:xfrm>
          <a:prstGeom prst="rect">
            <a:avLst/>
          </a:prstGeom>
          <a:noFill/>
          <a:ln>
            <a:noFill/>
          </a:ln>
        </p:spPr>
      </p:pic>
      <p:sp>
        <p:nvSpPr>
          <p:cNvPr id="89" name="Shape 89"/>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name="adj1" fmla="val 9416"/>
              <a:gd name="adj2" fmla="val 0"/>
            </a:avLst>
          </a:prstGeom>
          <a:gradFill>
            <a:gsLst>
              <a:gs pos="0">
                <a:srgbClr val="B27A00"/>
              </a:gs>
              <a:gs pos="13000">
                <a:srgbClr val="B27A00"/>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title"/>
          </p:nvPr>
        </p:nvSpPr>
        <p:spPr>
          <a:xfrm>
            <a:off x="779462" y="381000"/>
            <a:ext cx="7583486" cy="104457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12" name="Shape 12"/>
          <p:cNvSpPr txBox="1">
            <a:spLocks noGrp="1"/>
          </p:cNvSpPr>
          <p:nvPr>
            <p:ph type="body" idx="1"/>
          </p:nvPr>
        </p:nvSpPr>
        <p:spPr>
          <a:xfrm>
            <a:off x="779462" y="1828800"/>
            <a:ext cx="7583486" cy="4208462"/>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dt" idx="10"/>
          </p:nvPr>
        </p:nvSpPr>
        <p:spPr>
          <a:xfrm>
            <a:off x="381000" y="6288087"/>
            <a:ext cx="1887538"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305175" y="6288087"/>
            <a:ext cx="5238750" cy="36512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404225" y="219075"/>
            <a:ext cx="493713"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pic>
        <p:nvPicPr>
          <p:cNvPr id="16" name="Shape 16" descr="FIULogo_H_CMYK_fx.png"/>
          <p:cNvPicPr preferRelativeResize="0"/>
          <p:nvPr/>
        </p:nvPicPr>
        <p:blipFill rotWithShape="1">
          <a:blip r:embed="rId18">
            <a:alphaModFix/>
          </a:blip>
          <a:srcRect/>
          <a:stretch/>
        </p:blipFill>
        <p:spPr>
          <a:xfrm>
            <a:off x="6103937" y="5959475"/>
            <a:ext cx="2430462" cy="6937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gif"/><Relationship Id="rId4" Type="http://schemas.openxmlformats.org/officeDocument/2006/relationships/image" Target="../media/image22.png"/><Relationship Id="rId9" Type="http://schemas.openxmlformats.org/officeDocument/2006/relationships/image" Target="../media/image27.jp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35925" y="2042050"/>
            <a:ext cx="8686800" cy="39009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4200" b="0" i="0" u="none" strike="noStrike" cap="none" dirty="0">
                <a:solidFill>
                  <a:srgbClr val="001D4D"/>
                </a:solidFill>
                <a:latin typeface="Trebuchet MS"/>
                <a:ea typeface="Trebuchet MS"/>
                <a:cs typeface="Trebuchet MS"/>
                <a:sym typeface="Trebuchet MS"/>
              </a:rPr>
              <a:t>Phone Shopping Network </a:t>
            </a:r>
            <a:r>
              <a:rPr lang="en-US" sz="4200" b="0" i="0" u="none" strike="noStrike" cap="none" dirty="0" err="1">
                <a:solidFill>
                  <a:srgbClr val="001D4D"/>
                </a:solidFill>
                <a:latin typeface="Trebuchet MS"/>
                <a:ea typeface="Trebuchet MS"/>
                <a:cs typeface="Trebuchet MS"/>
                <a:sym typeface="Trebuchet MS"/>
              </a:rPr>
              <a:t>Ver</a:t>
            </a:r>
            <a:r>
              <a:rPr lang="en-US" sz="4200" b="0" i="0" u="none" strike="noStrike" cap="none" dirty="0">
                <a:solidFill>
                  <a:srgbClr val="001D4D"/>
                </a:solidFill>
                <a:latin typeface="Trebuchet MS"/>
                <a:ea typeface="Trebuchet MS"/>
                <a:cs typeface="Trebuchet MS"/>
                <a:sym typeface="Trebuchet MS"/>
              </a:rPr>
              <a:t> 1.0</a:t>
            </a:r>
            <a:endParaRPr lang="en-US" sz="4400" b="0" i="0" u="none" strike="noStrike" cap="none" dirty="0">
              <a:solidFill>
                <a:srgbClr val="001D4D"/>
              </a:solidFill>
              <a:latin typeface="Trebuchet MS"/>
              <a:ea typeface="Trebuchet MS"/>
              <a:cs typeface="Trebuchet MS"/>
              <a:sym typeface="Trebuchet MS"/>
            </a:endParaRPr>
          </a:p>
          <a:p>
            <a:pPr marL="0" marR="0" lvl="0" indent="0" algn="ctr" rtl="0">
              <a:spcBef>
                <a:spcPts val="0"/>
              </a:spcBef>
              <a:spcAft>
                <a:spcPts val="0"/>
              </a:spcAft>
              <a:buSzPct val="25000"/>
              <a:buNone/>
            </a:pPr>
            <a:endParaRPr sz="2900" dirty="0"/>
          </a:p>
          <a:p>
            <a:pPr marL="0" marR="0" lvl="0" indent="0" algn="ctr" rtl="0">
              <a:spcBef>
                <a:spcPts val="0"/>
              </a:spcBef>
              <a:spcAft>
                <a:spcPts val="0"/>
              </a:spcAft>
              <a:buSzPct val="25000"/>
              <a:buNone/>
            </a:pPr>
            <a:r>
              <a:rPr lang="en-US" sz="2500" b="0" i="0" u="none" strike="noStrike" cap="none" dirty="0">
                <a:solidFill>
                  <a:srgbClr val="001D4D"/>
                </a:solidFill>
                <a:latin typeface="Trebuchet MS"/>
                <a:ea typeface="Trebuchet MS"/>
                <a:cs typeface="Trebuchet MS"/>
                <a:sym typeface="Trebuchet MS"/>
              </a:rPr>
              <a:t>Team Member(s): Khaja Mohammed</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		      </a:t>
            </a:r>
            <a:r>
              <a:rPr lang="en-US" sz="2500" dirty="0"/>
              <a:t>Dewan </a:t>
            </a:r>
            <a:r>
              <a:rPr lang="en-US" sz="2500" dirty="0" err="1"/>
              <a:t>Moksedul</a:t>
            </a:r>
            <a:br>
              <a:rPr lang="en-US" sz="2500" dirty="0"/>
            </a:br>
            <a:r>
              <a:rPr lang="en-US" sz="2500" b="0" i="0" u="none" strike="noStrike" cap="none" dirty="0">
                <a:solidFill>
                  <a:srgbClr val="001D4D"/>
                </a:solidFill>
                <a:latin typeface="Trebuchet MS"/>
                <a:ea typeface="Trebuchet MS"/>
                <a:cs typeface="Trebuchet MS"/>
                <a:sym typeface="Trebuchet MS"/>
              </a:rPr>
              <a:t>Product Owner(s): Charles Green</a:t>
            </a:r>
            <a:br>
              <a:rPr lang="en-US" sz="2500" b="0" i="0" u="none" strike="noStrike" cap="none" dirty="0">
                <a:solidFill>
                  <a:srgbClr val="001D4D"/>
                </a:solidFill>
                <a:latin typeface="Trebuchet MS"/>
                <a:ea typeface="Trebuchet MS"/>
                <a:cs typeface="Trebuchet MS"/>
                <a:sym typeface="Trebuchet MS"/>
              </a:rPr>
            </a:br>
            <a:r>
              <a:rPr lang="en-US" sz="2500" b="0" i="0" u="none" strike="noStrike" cap="none" dirty="0">
                <a:solidFill>
                  <a:srgbClr val="001D4D"/>
                </a:solidFill>
                <a:latin typeface="Trebuchet MS"/>
                <a:ea typeface="Trebuchet MS"/>
                <a:cs typeface="Trebuchet MS"/>
                <a:sym typeface="Trebuchet MS"/>
              </a:rPr>
              <a:t>			Mohsen Taheri</a:t>
            </a:r>
          </a:p>
          <a:p>
            <a:pPr marL="0" marR="0" lvl="0" indent="0" algn="ctr" rtl="0">
              <a:spcBef>
                <a:spcPts val="0"/>
              </a:spcBef>
              <a:spcAft>
                <a:spcPts val="0"/>
              </a:spcAft>
              <a:buSzPct val="25000"/>
              <a:buNone/>
            </a:pPr>
            <a:r>
              <a:rPr lang="en-US" sz="2500" dirty="0"/>
              <a:t>Instructor: </a:t>
            </a:r>
            <a:r>
              <a:rPr lang="en-US" sz="2500" dirty="0" err="1"/>
              <a:t>Masoud</a:t>
            </a:r>
            <a:r>
              <a:rPr lang="en-US" sz="2500" dirty="0"/>
              <a:t> </a:t>
            </a:r>
            <a:r>
              <a:rPr lang="en-US" sz="2500" dirty="0" err="1"/>
              <a:t>Sadjadi</a:t>
            </a:r>
            <a:br>
              <a:rPr lang="en-US" sz="2800" b="0" i="0" u="none" strike="noStrike" cap="none" dirty="0">
                <a:solidFill>
                  <a:srgbClr val="001D4D"/>
                </a:solidFill>
                <a:latin typeface="Trebuchet MS"/>
                <a:ea typeface="Trebuchet MS"/>
                <a:cs typeface="Trebuchet MS"/>
                <a:sym typeface="Trebuchet MS"/>
              </a:rPr>
            </a:br>
            <a:br>
              <a:rPr lang="en-US" sz="44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School of Computing and Information Sciences</a:t>
            </a:r>
            <a:br>
              <a:rPr lang="en-US" sz="1800" b="0" i="0" u="none" strike="noStrike" cap="none" dirty="0">
                <a:solidFill>
                  <a:srgbClr val="001D4D"/>
                </a:solidFill>
                <a:latin typeface="Trebuchet MS"/>
                <a:ea typeface="Trebuchet MS"/>
                <a:cs typeface="Trebuchet MS"/>
                <a:sym typeface="Trebuchet MS"/>
              </a:rPr>
            </a:br>
            <a:r>
              <a:rPr lang="en-US" sz="1800" b="0" i="0" u="none" strike="noStrike" cap="none" dirty="0">
                <a:solidFill>
                  <a:srgbClr val="001D4D"/>
                </a:solidFill>
                <a:latin typeface="Trebuchet MS"/>
                <a:ea typeface="Trebuchet MS"/>
                <a:cs typeface="Trebuchet MS"/>
                <a:sym typeface="Trebuchet MS"/>
              </a:rPr>
              <a:t>Florida International University</a:t>
            </a:r>
          </a:p>
        </p:txBody>
      </p:sp>
      <p:sp>
        <p:nvSpPr>
          <p:cNvPr id="150" name="Shape 150"/>
          <p:cNvSpPr txBox="1">
            <a:spLocks noGrp="1"/>
          </p:cNvSpPr>
          <p:nvPr>
            <p:ph type="subTitle" idx="1"/>
          </p:nvPr>
        </p:nvSpPr>
        <p:spPr>
          <a:xfrm>
            <a:off x="228600" y="5643562"/>
            <a:ext cx="8686800" cy="12191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1149337"/>
            <a:ext cx="8686800" cy="7227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3600" b="0" i="0" u="none" strike="noStrike" cap="none" dirty="0">
                <a:solidFill>
                  <a:srgbClr val="001D4D"/>
                </a:solidFill>
                <a:latin typeface="Trebuchet MS"/>
                <a:ea typeface="Trebuchet MS"/>
                <a:cs typeface="Trebuchet MS"/>
                <a:sym typeface="Trebuchet MS"/>
              </a:rPr>
              <a:t>Advanced Software Engineering Final Presentation</a:t>
            </a:r>
          </a:p>
          <a:p>
            <a:pPr lvl="0" algn="ctr" rtl="0">
              <a:spcBef>
                <a:spcPts val="0"/>
              </a:spcBef>
              <a:buClr>
                <a:schemeClr val="dk1"/>
              </a:buClr>
              <a:buSzPct val="25000"/>
              <a:buFont typeface="Arial"/>
              <a:buNone/>
            </a:pPr>
            <a:r>
              <a:rPr lang="en-US" sz="2600" dirty="0">
                <a:solidFill>
                  <a:srgbClr val="001D4D"/>
                </a:solidFill>
                <a:latin typeface="Trebuchet MS"/>
                <a:ea typeface="Trebuchet MS"/>
                <a:cs typeface="Trebuchet MS"/>
                <a:sym typeface="Trebuchet MS"/>
              </a:rPr>
              <a:t>Fall 2016</a:t>
            </a:r>
          </a:p>
        </p:txBody>
      </p:sp>
      <p:pic>
        <p:nvPicPr>
          <p:cNvPr id="2" name="Picture 1"/>
          <p:cNvPicPr>
            <a:picLocks noChangeAspect="1"/>
          </p:cNvPicPr>
          <p:nvPr/>
        </p:nvPicPr>
        <p:blipFill>
          <a:blip r:embed="rId3"/>
          <a:stretch>
            <a:fillRect/>
          </a:stretch>
        </p:blipFill>
        <p:spPr>
          <a:xfrm>
            <a:off x="556182" y="6022512"/>
            <a:ext cx="1470581" cy="4612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System Design: Architecture</a:t>
            </a:r>
          </a:p>
        </p:txBody>
      </p:sp>
      <p:pic>
        <p:nvPicPr>
          <p:cNvPr id="6146" name="Picture 2" descr="Architecture_Diagram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701" y="1582416"/>
            <a:ext cx="4600575" cy="34385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6630" y="5303728"/>
            <a:ext cx="6031038" cy="1554272"/>
          </a:xfrm>
          <a:prstGeom prst="rect">
            <a:avLst/>
          </a:prstGeom>
          <a:noFill/>
        </p:spPr>
        <p:txBody>
          <a:bodyPr wrap="square" rtlCol="0">
            <a:spAutoFit/>
          </a:bodyPr>
          <a:lstStyle/>
          <a:p>
            <a:r>
              <a:rPr lang="en-US" b="1" dirty="0"/>
              <a:t>Figure-UCD#135:</a:t>
            </a:r>
            <a:r>
              <a:rPr lang="en-US" dirty="0"/>
              <a:t> Use case diagram of the </a:t>
            </a:r>
            <a:r>
              <a:rPr lang="en-US" dirty="0" err="1"/>
              <a:t>OrderService</a:t>
            </a:r>
            <a:r>
              <a:rPr lang="en-US" dirty="0"/>
              <a:t> subsystem</a:t>
            </a:r>
          </a:p>
          <a:p>
            <a:br>
              <a:rPr lang="en-US" dirty="0"/>
            </a:br>
            <a:br>
              <a:rPr lang="en-US" dirty="0"/>
            </a:br>
            <a:br>
              <a:rPr lang="en-US" dirty="0"/>
            </a:br>
            <a:br>
              <a:rPr lang="en-US" sz="1100" dirty="0"/>
            </a:b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13875"/>
            <a:ext cx="7583486" cy="1044575"/>
          </a:xfrm>
        </p:spPr>
        <p:txBody>
          <a:bodyPr/>
          <a:lstStyle/>
          <a:p>
            <a:r>
              <a:rPr lang="en-US" dirty="0"/>
              <a:t>System Design: Architecture</a:t>
            </a:r>
          </a:p>
        </p:txBody>
      </p:sp>
      <p:sp>
        <p:nvSpPr>
          <p:cNvPr id="3" name="Text Placeholder 2"/>
          <p:cNvSpPr>
            <a:spLocks noGrp="1"/>
          </p:cNvSpPr>
          <p:nvPr>
            <p:ph type="body" idx="1"/>
          </p:nvPr>
        </p:nvSpPr>
        <p:spPr>
          <a:xfrm>
            <a:off x="686995" y="1158451"/>
            <a:ext cx="8117958" cy="4208462"/>
          </a:xfrm>
        </p:spPr>
        <p:txBody>
          <a:bodyPr/>
          <a:lstStyle/>
          <a:p>
            <a:pPr marL="139700" indent="0" algn="just">
              <a:buNone/>
            </a:pPr>
            <a:r>
              <a:rPr lang="en-US" b="1" dirty="0"/>
              <a:t>Server Component</a:t>
            </a:r>
            <a:endParaRPr lang="en-US" dirty="0"/>
          </a:p>
          <a:p>
            <a:pPr algn="just"/>
            <a:r>
              <a:rPr lang="en-US" sz="2000" dirty="0"/>
              <a:t>The server side component is further divided into several layers. </a:t>
            </a:r>
          </a:p>
          <a:p>
            <a:pPr algn="just" fontAlgn="base"/>
            <a:r>
              <a:rPr lang="en-US" sz="2000" b="1" dirty="0"/>
              <a:t>Service Layer:</a:t>
            </a:r>
            <a:r>
              <a:rPr lang="en-US" sz="2000" dirty="0"/>
              <a:t> It is the boundary or interface to other systems. It is composed of several RESTful web service endpoints. This layer takes advantage of another layer which is the core Business Logic Layer. </a:t>
            </a:r>
          </a:p>
          <a:p>
            <a:pPr algn="just" fontAlgn="base"/>
            <a:r>
              <a:rPr lang="en-US" sz="2000" b="1" dirty="0"/>
              <a:t>Business Logic Layer (BLL):</a:t>
            </a:r>
            <a:r>
              <a:rPr lang="en-US" sz="2000" dirty="0"/>
              <a:t> This layer consists of some objects those manage the functionalities provided around the main concepts of the whole system. This Business Logic Layer is basically implements an API layer which defines the provided functionalities of the system along with naive implementations. The Business Logic Layer also utilizes the Data Access Layer (DAL). </a:t>
            </a:r>
          </a:p>
        </p:txBody>
      </p:sp>
    </p:spTree>
    <p:extLst>
      <p:ext uri="{BB962C8B-B14F-4D97-AF65-F5344CB8AC3E}">
        <p14:creationId xmlns:p14="http://schemas.microsoft.com/office/powerpoint/2010/main" val="343959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9690"/>
            <a:ext cx="7583486" cy="1044575"/>
          </a:xfrm>
        </p:spPr>
        <p:txBody>
          <a:bodyPr/>
          <a:lstStyle/>
          <a:p>
            <a:r>
              <a:rPr lang="en-US" dirty="0"/>
              <a:t>System Design: Architecture</a:t>
            </a:r>
          </a:p>
        </p:txBody>
      </p:sp>
      <p:sp>
        <p:nvSpPr>
          <p:cNvPr id="3" name="Text Placeholder 2"/>
          <p:cNvSpPr>
            <a:spLocks noGrp="1"/>
          </p:cNvSpPr>
          <p:nvPr>
            <p:ph type="body" idx="1"/>
          </p:nvPr>
        </p:nvSpPr>
        <p:spPr>
          <a:xfrm>
            <a:off x="707542" y="1024885"/>
            <a:ext cx="8015218" cy="4208462"/>
          </a:xfrm>
        </p:spPr>
        <p:txBody>
          <a:bodyPr/>
          <a:lstStyle/>
          <a:p>
            <a:pPr algn="just" fontAlgn="base"/>
            <a:r>
              <a:rPr lang="en-US" b="1" dirty="0"/>
              <a:t>Data Access layer (DAL):</a:t>
            </a:r>
            <a:r>
              <a:rPr lang="en-US" dirty="0"/>
              <a:t> The DAL maintains the communication to and from the database and takes care of the transaction management. The DAL consists of some Data Access Objects (DAOs) and Relational Entities. These objects are designed with the Object Relational Mapping (ORM) service provided by Hibernate following the standard Java Persistence API (JPA). </a:t>
            </a:r>
          </a:p>
          <a:p>
            <a:pPr algn="just" fontAlgn="base"/>
            <a:r>
              <a:rPr lang="en-US" b="1" dirty="0"/>
              <a:t>Transaction Manager:</a:t>
            </a:r>
            <a:r>
              <a:rPr lang="en-US" dirty="0"/>
              <a:t> All of these layers and components are wrapped around by a transaction management facility provided by Spring framework. This facility will ensure graceful handling of runtime errors and ensures that no data is incorrectly persisted or presented in such cases. </a:t>
            </a:r>
          </a:p>
        </p:txBody>
      </p:sp>
    </p:spTree>
    <p:extLst>
      <p:ext uri="{BB962C8B-B14F-4D97-AF65-F5344CB8AC3E}">
        <p14:creationId xmlns:p14="http://schemas.microsoft.com/office/powerpoint/2010/main" val="165296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Architecture</a:t>
            </a:r>
          </a:p>
        </p:txBody>
      </p:sp>
      <p:sp>
        <p:nvSpPr>
          <p:cNvPr id="3" name="Text Placeholder 2"/>
          <p:cNvSpPr>
            <a:spLocks noGrp="1"/>
          </p:cNvSpPr>
          <p:nvPr>
            <p:ph type="body" idx="1"/>
          </p:nvPr>
        </p:nvSpPr>
        <p:spPr/>
        <p:txBody>
          <a:bodyPr/>
          <a:lstStyle/>
          <a:p>
            <a:pPr algn="just" fontAlgn="base"/>
            <a:r>
              <a:rPr lang="en-US" b="1" dirty="0"/>
              <a:t>Dependency Injection (DI):</a:t>
            </a:r>
            <a:r>
              <a:rPr lang="en-US" dirty="0"/>
              <a:t> Moreover the Spring framework binds all these layers and components together using DI.</a:t>
            </a:r>
          </a:p>
          <a:p>
            <a:pPr algn="just"/>
            <a:r>
              <a:rPr lang="en-US" b="1" dirty="0"/>
              <a:t>Persistent storage:</a:t>
            </a:r>
            <a:r>
              <a:rPr lang="en-US" dirty="0"/>
              <a:t> </a:t>
            </a:r>
            <a:r>
              <a:rPr lang="en-US" dirty="0" err="1"/>
              <a:t>MariaDB</a:t>
            </a:r>
            <a:r>
              <a:rPr lang="en-US" dirty="0"/>
              <a:t> is used as the relational database for the system.</a:t>
            </a:r>
          </a:p>
        </p:txBody>
      </p:sp>
    </p:spTree>
    <p:extLst>
      <p:ext uri="{BB962C8B-B14F-4D97-AF65-F5344CB8AC3E}">
        <p14:creationId xmlns:p14="http://schemas.microsoft.com/office/powerpoint/2010/main" val="105990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0"/>
            <a:ext cx="7583486" cy="1044575"/>
          </a:xfrm>
        </p:spPr>
        <p:txBody>
          <a:bodyPr/>
          <a:lstStyle/>
          <a:p>
            <a:r>
              <a:rPr lang="en-US" sz="3500" dirty="0"/>
              <a:t>System Design: Deployment Diagram</a:t>
            </a:r>
          </a:p>
        </p:txBody>
      </p:sp>
      <p:pic>
        <p:nvPicPr>
          <p:cNvPr id="9218" name="Picture 2" descr="Deployment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64" y="1044575"/>
            <a:ext cx="59436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86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9752" y="-121418"/>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Minimal Class Diagram</a:t>
            </a:r>
          </a:p>
        </p:txBody>
      </p:sp>
      <p:pic>
        <p:nvPicPr>
          <p:cNvPr id="7170" name="Picture 2" descr="ObjectDiagram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079" y="923182"/>
            <a:ext cx="5006155" cy="4588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14883" y="5602650"/>
            <a:ext cx="5883342" cy="954107"/>
          </a:xfrm>
          <a:prstGeom prst="rect">
            <a:avLst/>
          </a:prstGeom>
          <a:noFill/>
        </p:spPr>
        <p:txBody>
          <a:bodyPr wrap="none" rtlCol="0">
            <a:spAutoFit/>
          </a:bodyPr>
          <a:lstStyle/>
          <a:p>
            <a:r>
              <a:rPr lang="en-US" b="1" dirty="0"/>
              <a:t>Figure-CD#133:</a:t>
            </a:r>
            <a:r>
              <a:rPr lang="en-US" dirty="0"/>
              <a:t> Class diagram of Backend support for user registration</a:t>
            </a:r>
          </a:p>
          <a:p>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0"/>
            <a:ext cx="7583486" cy="1044575"/>
          </a:xfrm>
        </p:spPr>
        <p:txBody>
          <a:bodyPr/>
          <a:lstStyle/>
          <a:p>
            <a:r>
              <a:rPr lang="en-US" dirty="0"/>
              <a:t>Minimal Class Diagram</a:t>
            </a:r>
          </a:p>
        </p:txBody>
      </p:sp>
      <p:pic>
        <p:nvPicPr>
          <p:cNvPr id="8194" name="Picture 2" descr="OrderService_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05" y="1044575"/>
            <a:ext cx="7315200" cy="39741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23292" y="5149327"/>
            <a:ext cx="6314594" cy="307777"/>
          </a:xfrm>
          <a:prstGeom prst="rect">
            <a:avLst/>
          </a:prstGeom>
        </p:spPr>
        <p:txBody>
          <a:bodyPr wrap="square">
            <a:spAutoFit/>
          </a:bodyPr>
          <a:lstStyle/>
          <a:p>
            <a:r>
              <a:rPr lang="en-US" b="1" dirty="0"/>
              <a:t>Figure-CD#135:</a:t>
            </a:r>
            <a:r>
              <a:rPr lang="en-US" dirty="0"/>
              <a:t> Class diagram of </a:t>
            </a:r>
            <a:r>
              <a:rPr lang="en-US" dirty="0" err="1"/>
              <a:t>OrderService</a:t>
            </a:r>
            <a:r>
              <a:rPr lang="en-US" dirty="0"/>
              <a:t> subsystem</a:t>
            </a:r>
          </a:p>
        </p:txBody>
      </p:sp>
    </p:spTree>
    <p:extLst>
      <p:ext uri="{BB962C8B-B14F-4D97-AF65-F5344CB8AC3E}">
        <p14:creationId xmlns:p14="http://schemas.microsoft.com/office/powerpoint/2010/main" val="316396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User Stories </a:t>
            </a:r>
          </a:p>
        </p:txBody>
      </p:sp>
      <p:sp>
        <p:nvSpPr>
          <p:cNvPr id="194" name="Shape 194"/>
          <p:cNvSpPr txBox="1">
            <a:spLocks noGrp="1"/>
          </p:cNvSpPr>
          <p:nvPr>
            <p:ph type="body" idx="1"/>
          </p:nvPr>
        </p:nvSpPr>
        <p:spPr>
          <a:xfrm>
            <a:off x="779462" y="1425599"/>
            <a:ext cx="7583400" cy="4663701"/>
          </a:xfrm>
          <a:prstGeom prst="rect">
            <a:avLst/>
          </a:prstGeom>
          <a:noFill/>
          <a:ln>
            <a:noFill/>
          </a:ln>
        </p:spPr>
        <p:txBody>
          <a:bodyPr lIns="91425" tIns="45700" rIns="91425" bIns="45700" anchor="t" anchorCtr="0">
            <a:noAutofit/>
          </a:bodyPr>
          <a:lstStyle/>
          <a:p>
            <a:pPr marL="0" indent="0">
              <a:buNone/>
            </a:pPr>
            <a:r>
              <a:rPr lang="en-US" dirty="0"/>
              <a:t>1.</a:t>
            </a:r>
            <a:r>
              <a:rPr lang="en-US" b="1" dirty="0"/>
              <a:t> </a:t>
            </a:r>
            <a:r>
              <a:rPr lang="en-US" dirty="0"/>
              <a:t>User Story # 124 - Show Product Details</a:t>
            </a:r>
          </a:p>
          <a:p>
            <a:pPr marL="0" indent="0">
              <a:buNone/>
            </a:pPr>
            <a:r>
              <a:rPr lang="en-US" dirty="0"/>
              <a:t>2. User Story # 125 - Show Terms and Conditions</a:t>
            </a:r>
          </a:p>
          <a:p>
            <a:pPr marL="0" indent="0">
              <a:buNone/>
            </a:pPr>
            <a:r>
              <a:rPr lang="en-US" dirty="0"/>
              <a:t>3. User Story # 126 - User Registration</a:t>
            </a:r>
          </a:p>
          <a:p>
            <a:pPr marL="0" indent="0">
              <a:buNone/>
            </a:pPr>
            <a:r>
              <a:rPr lang="en-US" dirty="0"/>
              <a:t>4. User Story # 133 - Backend Support for User Registration</a:t>
            </a:r>
          </a:p>
          <a:p>
            <a:pPr marL="0" indent="0">
              <a:buNone/>
            </a:pPr>
            <a:r>
              <a:rPr lang="en-US" dirty="0"/>
              <a:t>5. User Story # 134- Backend Support for Product</a:t>
            </a:r>
          </a:p>
          <a:p>
            <a:pPr marL="0" indent="0">
              <a:buNone/>
            </a:pPr>
            <a:r>
              <a:rPr lang="en-US" dirty="0"/>
              <a:t>6. User Story # 135- Backend Support for Order Processing</a:t>
            </a:r>
          </a:p>
          <a:p>
            <a:pPr marL="0" indent="0">
              <a:buNone/>
            </a:pPr>
            <a:r>
              <a:rPr lang="en-US" dirty="0"/>
              <a:t>7. User Story # 157 - Management Console</a:t>
            </a:r>
          </a:p>
          <a:p>
            <a:pPr marL="0" indent="0">
              <a:buNone/>
            </a:pPr>
            <a:endParaRPr lang="en-US" dirty="0"/>
          </a:p>
          <a:p>
            <a:pPr marL="0" marR="0" lvl="0" indent="0" algn="l" rtl="0">
              <a:spcBef>
                <a:spcPts val="200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500263" y="0"/>
            <a:ext cx="8360228" cy="1044600"/>
          </a:xfrm>
          <a:prstGeom prst="rect">
            <a:avLst/>
          </a:prstGeom>
          <a:noFill/>
          <a:ln>
            <a:noFill/>
          </a:ln>
        </p:spPr>
        <p:txBody>
          <a:bodyPr lIns="91425" tIns="45700" rIns="91425" bIns="45700" anchor="b" anchorCtr="0">
            <a:noAutofit/>
          </a:bodyPr>
          <a:lstStyle/>
          <a:p>
            <a:pPr lvl="0">
              <a:buSzPct val="25000"/>
            </a:pPr>
            <a:r>
              <a:rPr lang="en-US" sz="3600" b="0" i="0" u="none" strike="noStrike" cap="none" dirty="0">
                <a:solidFill>
                  <a:srgbClr val="001D4D"/>
                </a:solidFill>
                <a:sym typeface="Trebuchet MS"/>
              </a:rPr>
              <a:t>1.User Stor</a:t>
            </a:r>
            <a:r>
              <a:rPr lang="en-US" sz="3600" dirty="0"/>
              <a:t>y 124 - Show Product Details</a:t>
            </a:r>
          </a:p>
        </p:txBody>
      </p:sp>
      <p:sp>
        <p:nvSpPr>
          <p:cNvPr id="201" name="Shape 201"/>
          <p:cNvSpPr txBox="1">
            <a:spLocks noGrp="1"/>
          </p:cNvSpPr>
          <p:nvPr>
            <p:ph type="body" idx="1"/>
          </p:nvPr>
        </p:nvSpPr>
        <p:spPr>
          <a:xfrm>
            <a:off x="709123" y="1214584"/>
            <a:ext cx="7801830" cy="4523024"/>
          </a:xfrm>
          <a:prstGeom prst="rect">
            <a:avLst/>
          </a:prstGeom>
          <a:noFill/>
          <a:ln>
            <a:noFill/>
          </a:ln>
        </p:spPr>
        <p:txBody>
          <a:bodyPr lIns="91425" tIns="45700" rIns="91425" bIns="45700" anchor="t" anchorCtr="0">
            <a:noAutofit/>
          </a:bodyPr>
          <a:lstStyle/>
          <a:p>
            <a:pPr marL="139700" indent="0">
              <a:buNone/>
            </a:pPr>
            <a:r>
              <a:rPr lang="en-US" sz="2000" b="1" dirty="0"/>
              <a:t>Tasks</a:t>
            </a:r>
            <a:endParaRPr lang="en-US" sz="2000" dirty="0"/>
          </a:p>
          <a:p>
            <a:pPr fontAlgn="base"/>
            <a:r>
              <a:rPr lang="en-US" sz="2000" dirty="0"/>
              <a:t>Design and integrate a view for showing product details</a:t>
            </a:r>
          </a:p>
          <a:p>
            <a:pPr fontAlgn="base"/>
            <a:r>
              <a:rPr lang="en-US" sz="2000" dirty="0"/>
              <a:t>Establish architecture or convention for the entry point</a:t>
            </a:r>
          </a:p>
          <a:p>
            <a:pPr marL="139700" indent="0">
              <a:buNone/>
            </a:pPr>
            <a:r>
              <a:rPr lang="en-US" sz="2000" b="1" dirty="0"/>
              <a:t>Acceptance Criteria</a:t>
            </a:r>
            <a:endParaRPr lang="en-US" sz="2000" dirty="0"/>
          </a:p>
          <a:p>
            <a:pPr fontAlgn="base"/>
            <a:r>
              <a:rPr lang="en-US" sz="2000" dirty="0"/>
              <a:t>User is already registered</a:t>
            </a:r>
          </a:p>
          <a:p>
            <a:pPr fontAlgn="base"/>
            <a:r>
              <a:rPr lang="en-US" sz="2000" dirty="0"/>
              <a:t>User must accept the Terms and Conditions</a:t>
            </a:r>
          </a:p>
          <a:p>
            <a:pPr marL="139700" indent="0">
              <a:buNone/>
            </a:pPr>
            <a:r>
              <a:rPr lang="en-US" sz="2000" b="1" dirty="0"/>
              <a:t>Modeling</a:t>
            </a:r>
            <a:endParaRPr lang="en-US" sz="2000" dirty="0"/>
          </a:p>
          <a:p>
            <a:r>
              <a:rPr lang="en-US" sz="2000" dirty="0"/>
              <a:t>Refer to UML diagrams in Appendix A: </a:t>
            </a:r>
            <a:r>
              <a:rPr lang="en-US" sz="2000" b="1" dirty="0"/>
              <a:t>Figure-UCD#124</a:t>
            </a:r>
            <a:r>
              <a:rPr lang="en-US" sz="2000" dirty="0"/>
              <a:t> Show Product Details, &amp; </a:t>
            </a:r>
            <a:r>
              <a:rPr lang="en-US" sz="2000" b="1" dirty="0"/>
              <a:t>Figure-SD#124:</a:t>
            </a:r>
            <a:r>
              <a:rPr lang="en-US" sz="2000" dirty="0"/>
              <a:t> Sequence diagram of Show product details</a:t>
            </a:r>
            <a:endParaRPr sz="2000" b="0" i="0" u="none" strike="noStrike" cap="none" dirty="0">
              <a:solidFill>
                <a:srgbClr val="001D4D"/>
              </a:solidFill>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lvl="0">
              <a:buSzPct val="25000"/>
            </a:pPr>
            <a:r>
              <a:rPr lang="en-US" sz="3600" dirty="0"/>
              <a:t>2.User Story # 125 - Show Terms and Conditions</a:t>
            </a:r>
          </a:p>
        </p:txBody>
      </p:sp>
      <p:sp>
        <p:nvSpPr>
          <p:cNvPr id="208" name="Shape 208"/>
          <p:cNvSpPr txBox="1">
            <a:spLocks noGrp="1"/>
          </p:cNvSpPr>
          <p:nvPr>
            <p:ph type="body" idx="1"/>
          </p:nvPr>
        </p:nvSpPr>
        <p:spPr>
          <a:xfrm>
            <a:off x="779462" y="1425600"/>
            <a:ext cx="7583400" cy="4208400"/>
          </a:xfrm>
          <a:prstGeom prst="rect">
            <a:avLst/>
          </a:prstGeom>
          <a:noFill/>
          <a:ln>
            <a:noFill/>
          </a:ln>
        </p:spPr>
        <p:txBody>
          <a:bodyPr lIns="91425" tIns="45700" rIns="91425" bIns="45700" anchor="t" anchorCtr="0">
            <a:noAutofit/>
          </a:bodyPr>
          <a:lstStyle/>
          <a:p>
            <a:pPr marL="139700" indent="0">
              <a:spcBef>
                <a:spcPts val="1000"/>
              </a:spcBef>
              <a:buNone/>
            </a:pPr>
            <a:r>
              <a:rPr lang="en-US" sz="2000" b="1" dirty="0"/>
              <a:t>Tasks</a:t>
            </a:r>
            <a:endParaRPr lang="en-US" sz="2000" dirty="0"/>
          </a:p>
          <a:p>
            <a:pPr fontAlgn="base">
              <a:spcBef>
                <a:spcPts val="1000"/>
              </a:spcBef>
            </a:pPr>
            <a:r>
              <a:rPr lang="en-US" sz="2000" dirty="0"/>
              <a:t>Add a menu item to show Terms and Conditions</a:t>
            </a:r>
          </a:p>
          <a:p>
            <a:pPr fontAlgn="base">
              <a:spcBef>
                <a:spcPts val="1000"/>
              </a:spcBef>
            </a:pPr>
            <a:r>
              <a:rPr lang="en-US" sz="2000" dirty="0"/>
              <a:t>Design a view and its controller for presenting Terms and Conditions</a:t>
            </a:r>
          </a:p>
          <a:p>
            <a:pPr marL="139700" indent="0">
              <a:spcBef>
                <a:spcPts val="1000"/>
              </a:spcBef>
              <a:buNone/>
            </a:pPr>
            <a:r>
              <a:rPr lang="en-US" sz="2000" b="1" dirty="0"/>
              <a:t>Acceptance Criteria</a:t>
            </a:r>
            <a:endParaRPr lang="en-US" sz="2000" dirty="0"/>
          </a:p>
          <a:p>
            <a:pPr fontAlgn="base">
              <a:spcBef>
                <a:spcPts val="1000"/>
              </a:spcBef>
            </a:pPr>
            <a:r>
              <a:rPr lang="en-US" sz="2000" dirty="0"/>
              <a:t>For the first time when a user interacts with an Ad, terms and conditions must be shown to him/her</a:t>
            </a:r>
          </a:p>
          <a:p>
            <a:pPr fontAlgn="base">
              <a:spcBef>
                <a:spcPts val="1000"/>
              </a:spcBef>
            </a:pPr>
            <a:r>
              <a:rPr lang="en-US" sz="2000" dirty="0"/>
              <a:t>A user can view the terms and conditions on his/her will.</a:t>
            </a:r>
          </a:p>
          <a:p>
            <a:pPr marL="139700" indent="0">
              <a:spcBef>
                <a:spcPts val="1000"/>
              </a:spcBef>
              <a:buNone/>
            </a:pPr>
            <a:r>
              <a:rPr lang="en-US" sz="2000" b="1" dirty="0"/>
              <a:t>Modeling</a:t>
            </a:r>
            <a:endParaRPr lang="en-US" sz="2000" dirty="0"/>
          </a:p>
          <a:p>
            <a:pPr>
              <a:spcBef>
                <a:spcPts val="1000"/>
              </a:spcBef>
            </a:pPr>
            <a:r>
              <a:rPr lang="en-US" sz="2000" dirty="0"/>
              <a:t>Refer to UML diagrams in Appendix A: </a:t>
            </a:r>
            <a:r>
              <a:rPr lang="en-US" sz="2000" b="1" dirty="0"/>
              <a:t>Figure-UCD#125:</a:t>
            </a:r>
            <a:r>
              <a:rPr lang="en-US" sz="2000" dirty="0"/>
              <a:t> Use case diagram of Terms and Condition</a:t>
            </a:r>
            <a:br>
              <a:rPr lang="en-US" sz="2000" dirty="0"/>
            </a:br>
            <a:endParaRPr sz="2000" b="0" i="0" u="none" strike="noStrike" cap="none" dirty="0">
              <a:solidFill>
                <a:srgbClr val="001D4D"/>
              </a:solidFill>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59" name="Shape 159"/>
          <p:cNvSpPr txBox="1">
            <a:spLocks noGrp="1"/>
          </p:cNvSpPr>
          <p:nvPr>
            <p:ph type="body" idx="1"/>
          </p:nvPr>
        </p:nvSpPr>
        <p:spPr>
          <a:xfrm>
            <a:off x="779462" y="1043232"/>
            <a:ext cx="7583486" cy="436775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dirty="0"/>
          </a:p>
          <a:p>
            <a:pPr lvl="0" indent="-282575" algn="just"/>
            <a:r>
              <a:rPr lang="en-US" dirty="0"/>
              <a:t>Phone Shopping Network </a:t>
            </a:r>
            <a:r>
              <a:rPr lang="en-US" dirty="0" err="1"/>
              <a:t>Ver</a:t>
            </a:r>
            <a:r>
              <a:rPr lang="en-US" dirty="0"/>
              <a:t> 1.0 is a private android application for the users of the phones that are part of the Lifeline "</a:t>
            </a:r>
            <a:r>
              <a:rPr lang="en-US" dirty="0" err="1"/>
              <a:t>Obamaphone</a:t>
            </a:r>
            <a:r>
              <a:rPr lang="en-US" dirty="0"/>
              <a:t>" program.</a:t>
            </a:r>
          </a:p>
          <a:p>
            <a:pPr lvl="0" indent="-282575" algn="just"/>
            <a:r>
              <a:rPr lang="en-US" dirty="0"/>
              <a:t>It provides users with Online shopping facility which allows user to register an account and purchase items, which are displayed on their mobile screens using ADUPS FOTA(Firmware Over-The-Air) technology. </a:t>
            </a:r>
          </a:p>
          <a:p>
            <a:pPr lvl="0" indent="-282575" algn="just"/>
            <a:r>
              <a:rPr lang="en-US" dirty="0"/>
              <a:t>These phones are all in the hands of low income families that could benefit from great deals on necessities as well as help in establishing credit.</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68930" y="-81224"/>
            <a:ext cx="8294200" cy="1044600"/>
          </a:xfrm>
          <a:prstGeom prst="rect">
            <a:avLst/>
          </a:prstGeom>
          <a:noFill/>
          <a:ln>
            <a:noFill/>
          </a:ln>
        </p:spPr>
        <p:txBody>
          <a:bodyPr lIns="91425" tIns="45700" rIns="91425" bIns="45700" anchor="b" anchorCtr="0">
            <a:noAutofit/>
          </a:bodyPr>
          <a:lstStyle/>
          <a:p>
            <a:r>
              <a:rPr lang="en-US" sz="3600" dirty="0"/>
              <a:t>3. User Story # 126 - User Registration</a:t>
            </a:r>
          </a:p>
        </p:txBody>
      </p:sp>
      <p:sp>
        <p:nvSpPr>
          <p:cNvPr id="215" name="Shape 215"/>
          <p:cNvSpPr txBox="1">
            <a:spLocks noGrp="1"/>
          </p:cNvSpPr>
          <p:nvPr>
            <p:ph type="body" idx="1"/>
          </p:nvPr>
        </p:nvSpPr>
        <p:spPr>
          <a:xfrm>
            <a:off x="749316" y="1165608"/>
            <a:ext cx="7872169" cy="4208400"/>
          </a:xfrm>
          <a:prstGeom prst="rect">
            <a:avLst/>
          </a:prstGeom>
          <a:noFill/>
          <a:ln>
            <a:noFill/>
          </a:ln>
        </p:spPr>
        <p:txBody>
          <a:bodyPr lIns="91425" tIns="45700" rIns="91425" bIns="45700" anchor="t" anchorCtr="0">
            <a:noAutofit/>
          </a:bodyPr>
          <a:lstStyle/>
          <a:p>
            <a:pPr marL="139700" indent="0">
              <a:buNone/>
            </a:pPr>
            <a:r>
              <a:rPr lang="en-US" sz="2000" b="1" dirty="0"/>
              <a:t>Tasks</a:t>
            </a:r>
            <a:endParaRPr lang="en-US" sz="2000" dirty="0"/>
          </a:p>
          <a:p>
            <a:pPr fontAlgn="base"/>
            <a:r>
              <a:rPr lang="en-US" sz="2000" dirty="0"/>
              <a:t>Design a view and its controller for registration module for the user</a:t>
            </a:r>
          </a:p>
          <a:p>
            <a:pPr marL="139700" indent="0">
              <a:buNone/>
            </a:pPr>
            <a:r>
              <a:rPr lang="en-US" sz="2000" b="1" dirty="0"/>
              <a:t>Acceptance Criteria</a:t>
            </a:r>
            <a:endParaRPr lang="en-US" sz="2000" dirty="0"/>
          </a:p>
          <a:p>
            <a:pPr fontAlgn="base"/>
            <a:r>
              <a:rPr lang="en-US" sz="2000" dirty="0"/>
              <a:t>If the user is not registered already</a:t>
            </a:r>
          </a:p>
          <a:p>
            <a:pPr marL="139700" indent="0">
              <a:buNone/>
            </a:pPr>
            <a:r>
              <a:rPr lang="en-US" sz="2000" b="1" dirty="0"/>
              <a:t>Modeling</a:t>
            </a:r>
            <a:endParaRPr lang="en-US" sz="2000" dirty="0"/>
          </a:p>
          <a:p>
            <a:r>
              <a:rPr lang="en-US" sz="2000" dirty="0"/>
              <a:t>Refer to UML diagrams in Appendix A:  </a:t>
            </a:r>
            <a:r>
              <a:rPr lang="en-US" sz="2000" b="1" dirty="0"/>
              <a:t>Figure-UCD#126</a:t>
            </a:r>
            <a:r>
              <a:rPr lang="en-US" sz="2000" dirty="0"/>
              <a:t>, Use case diagram for user registration, &amp; </a:t>
            </a:r>
            <a:r>
              <a:rPr lang="en-US" sz="2000" b="1" dirty="0"/>
              <a:t>Figure-SD#126:</a:t>
            </a:r>
            <a:r>
              <a:rPr lang="en-US" sz="2000" dirty="0"/>
              <a:t> Sequence diagram of User Registration</a:t>
            </a:r>
            <a:endParaRPr sz="2000" b="0" i="0" u="none" strike="noStrike" cap="none" dirty="0">
              <a:solidFill>
                <a:srgbClr val="001D4D"/>
              </a:solidFill>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r>
              <a:rPr lang="en-US" sz="3600" dirty="0"/>
              <a:t>4. User Story # 133 – Backend Support for User Registration</a:t>
            </a:r>
          </a:p>
        </p:txBody>
      </p:sp>
      <p:sp>
        <p:nvSpPr>
          <p:cNvPr id="222" name="Shape 222"/>
          <p:cNvSpPr txBox="1">
            <a:spLocks noGrp="1"/>
          </p:cNvSpPr>
          <p:nvPr>
            <p:ph type="body" idx="1"/>
          </p:nvPr>
        </p:nvSpPr>
        <p:spPr>
          <a:xfrm>
            <a:off x="779462" y="1497205"/>
            <a:ext cx="7583400" cy="4208400"/>
          </a:xfrm>
          <a:prstGeom prst="rect">
            <a:avLst/>
          </a:prstGeom>
          <a:noFill/>
          <a:ln>
            <a:noFill/>
          </a:ln>
        </p:spPr>
        <p:txBody>
          <a:bodyPr lIns="91425" tIns="45700" rIns="91425" bIns="45700" anchor="t" anchorCtr="0">
            <a:noAutofit/>
          </a:bodyPr>
          <a:lstStyle/>
          <a:p>
            <a:pPr marL="139700" indent="0">
              <a:spcBef>
                <a:spcPts val="1000"/>
              </a:spcBef>
              <a:buNone/>
            </a:pPr>
            <a:r>
              <a:rPr lang="en-US" sz="2000" b="1" dirty="0"/>
              <a:t>Tasks</a:t>
            </a:r>
            <a:endParaRPr lang="en-US" sz="2000" dirty="0"/>
          </a:p>
          <a:p>
            <a:pPr fontAlgn="base">
              <a:spcBef>
                <a:spcPts val="1000"/>
              </a:spcBef>
            </a:pPr>
            <a:r>
              <a:rPr lang="en-US" sz="2000" dirty="0"/>
              <a:t>Establish the initial architecture of the backend component</a:t>
            </a:r>
          </a:p>
          <a:p>
            <a:pPr fontAlgn="base">
              <a:spcBef>
                <a:spcPts val="1000"/>
              </a:spcBef>
            </a:pPr>
            <a:r>
              <a:rPr lang="en-US" sz="2000" dirty="0"/>
              <a:t>Design database</a:t>
            </a:r>
          </a:p>
          <a:p>
            <a:pPr fontAlgn="base">
              <a:spcBef>
                <a:spcPts val="1000"/>
              </a:spcBef>
            </a:pPr>
            <a:r>
              <a:rPr lang="en-US" sz="2000" dirty="0"/>
              <a:t>Design and implement ORM model</a:t>
            </a:r>
          </a:p>
          <a:p>
            <a:pPr fontAlgn="base">
              <a:spcBef>
                <a:spcPts val="1000"/>
              </a:spcBef>
            </a:pPr>
            <a:r>
              <a:rPr lang="en-US" sz="2000" dirty="0"/>
              <a:t>Design and implement an API to access user information</a:t>
            </a:r>
          </a:p>
          <a:p>
            <a:pPr fontAlgn="base">
              <a:spcBef>
                <a:spcPts val="1000"/>
              </a:spcBef>
            </a:pPr>
            <a:r>
              <a:rPr lang="en-US" sz="2000" dirty="0"/>
              <a:t>Design and implement a controller for user management</a:t>
            </a:r>
          </a:p>
          <a:p>
            <a:pPr fontAlgn="base">
              <a:spcBef>
                <a:spcPts val="1000"/>
              </a:spcBef>
            </a:pPr>
            <a:r>
              <a:rPr lang="en-US" sz="2000" dirty="0"/>
              <a:t>Integrate user registration from client side</a:t>
            </a:r>
          </a:p>
          <a:p>
            <a:pPr marL="139700" indent="0">
              <a:spcBef>
                <a:spcPts val="500"/>
              </a:spcBef>
              <a:buNone/>
            </a:pPr>
            <a:r>
              <a:rPr lang="en-US" sz="2000" b="1" dirty="0"/>
              <a:t>Acceptance Criteria</a:t>
            </a:r>
            <a:endParaRPr lang="en-US" sz="2000" dirty="0"/>
          </a:p>
          <a:p>
            <a:pPr fontAlgn="base">
              <a:spcBef>
                <a:spcPts val="500"/>
              </a:spcBef>
            </a:pPr>
            <a:r>
              <a:rPr lang="en-US" sz="2000" dirty="0"/>
              <a:t>The user information is stored in a remote persistent storage</a:t>
            </a:r>
          </a:p>
          <a:p>
            <a:pPr fontAlgn="base">
              <a:spcBef>
                <a:spcPts val="500"/>
              </a:spcBef>
            </a:pPr>
            <a:r>
              <a:rPr lang="en-US" sz="2000" dirty="0"/>
              <a:t>The user can have a way to access old profiles on a new device</a:t>
            </a:r>
          </a:p>
          <a:p>
            <a:pPr marL="139700" indent="0" fontAlgn="base">
              <a:spcBef>
                <a:spcPts val="1000"/>
              </a:spcBef>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91048"/>
            <a:ext cx="7583486" cy="1044575"/>
          </a:xfrm>
        </p:spPr>
        <p:txBody>
          <a:bodyPr/>
          <a:lstStyle/>
          <a:p>
            <a:r>
              <a:rPr lang="en-US" sz="3600" dirty="0"/>
              <a:t>4. User Story # 133 – Backend Support for User Registration </a:t>
            </a:r>
            <a:r>
              <a:rPr lang="en-US" sz="3600" dirty="0" err="1"/>
              <a:t>Con’t</a:t>
            </a:r>
            <a:endParaRPr lang="en-US" sz="3600" dirty="0"/>
          </a:p>
        </p:txBody>
      </p:sp>
      <p:sp>
        <p:nvSpPr>
          <p:cNvPr id="3" name="Text Placeholder 2"/>
          <p:cNvSpPr>
            <a:spLocks noGrp="1"/>
          </p:cNvSpPr>
          <p:nvPr>
            <p:ph type="body" idx="1"/>
          </p:nvPr>
        </p:nvSpPr>
        <p:spPr>
          <a:xfrm>
            <a:off x="492369" y="1425575"/>
            <a:ext cx="8119067" cy="4208462"/>
          </a:xfrm>
        </p:spPr>
        <p:txBody>
          <a:bodyPr/>
          <a:lstStyle/>
          <a:p>
            <a:pPr fontAlgn="base">
              <a:spcBef>
                <a:spcPts val="500"/>
              </a:spcBef>
            </a:pPr>
            <a:r>
              <a:rPr lang="en-US" sz="2400" dirty="0"/>
              <a:t>The user information can be updated</a:t>
            </a:r>
          </a:p>
          <a:p>
            <a:pPr fontAlgn="base">
              <a:spcBef>
                <a:spcPts val="500"/>
              </a:spcBef>
            </a:pPr>
            <a:r>
              <a:rPr lang="en-US" sz="2400" dirty="0"/>
              <a:t>User information can be removed from the system</a:t>
            </a:r>
          </a:p>
          <a:p>
            <a:pPr fontAlgn="base">
              <a:spcBef>
                <a:spcPts val="500"/>
              </a:spcBef>
            </a:pPr>
            <a:r>
              <a:rPr lang="en-US" sz="2400" dirty="0"/>
              <a:t>A list of user profiles can retrieved</a:t>
            </a:r>
          </a:p>
          <a:p>
            <a:pPr marL="139700" indent="0">
              <a:spcBef>
                <a:spcPts val="500"/>
              </a:spcBef>
              <a:buNone/>
            </a:pPr>
            <a:r>
              <a:rPr lang="en-US" sz="2400" b="1" dirty="0"/>
              <a:t>Modeling</a:t>
            </a:r>
            <a:endParaRPr lang="en-US" sz="2400" dirty="0"/>
          </a:p>
          <a:p>
            <a:pPr>
              <a:spcBef>
                <a:spcPts val="500"/>
              </a:spcBef>
            </a:pPr>
            <a:r>
              <a:rPr lang="en-US" sz="2400" dirty="0"/>
              <a:t>Refer to UML diagrams in Appendix A: Static UML Diagrams, </a:t>
            </a:r>
            <a:r>
              <a:rPr lang="en-US" sz="2400" b="1" dirty="0"/>
              <a:t>Figure-CD#133 </a:t>
            </a:r>
            <a:r>
              <a:rPr lang="en-US" sz="2400" dirty="0"/>
              <a:t>Use case diagram for user registration, &amp; </a:t>
            </a:r>
            <a:r>
              <a:rPr lang="en-US" sz="2400" b="1" dirty="0"/>
              <a:t>Figure-SD#133:</a:t>
            </a:r>
            <a:r>
              <a:rPr lang="en-US" sz="2400" dirty="0"/>
              <a:t> Sequence diagram of Backend support for user registration</a:t>
            </a:r>
            <a:r>
              <a:rPr lang="en-US" sz="2400" b="1" dirty="0"/>
              <a:t>.</a:t>
            </a:r>
            <a:endParaRPr lang="en-US" sz="2400" dirty="0"/>
          </a:p>
          <a:p>
            <a:pPr marL="139700" indent="0">
              <a:spcBef>
                <a:spcPts val="500"/>
              </a:spcBef>
              <a:buNone/>
            </a:pPr>
            <a:endParaRPr lang="en-US" dirty="0"/>
          </a:p>
        </p:txBody>
      </p:sp>
    </p:spTree>
    <p:extLst>
      <p:ext uri="{BB962C8B-B14F-4D97-AF65-F5344CB8AC3E}">
        <p14:creationId xmlns:p14="http://schemas.microsoft.com/office/powerpoint/2010/main" val="233698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648834" y="230275"/>
            <a:ext cx="8233909" cy="1044600"/>
          </a:xfrm>
          <a:prstGeom prst="rect">
            <a:avLst/>
          </a:prstGeom>
          <a:noFill/>
          <a:ln>
            <a:noFill/>
          </a:ln>
        </p:spPr>
        <p:txBody>
          <a:bodyPr lIns="91425" tIns="45700" rIns="91425" bIns="45700" anchor="b" anchorCtr="0">
            <a:noAutofit/>
          </a:bodyPr>
          <a:lstStyle/>
          <a:p>
            <a:r>
              <a:rPr lang="en-US" sz="3500" dirty="0"/>
              <a:t>5. User Story # 134- Backend Support for Product</a:t>
            </a:r>
          </a:p>
        </p:txBody>
      </p:sp>
      <p:sp>
        <p:nvSpPr>
          <p:cNvPr id="229" name="Shape 229"/>
          <p:cNvSpPr txBox="1">
            <a:spLocks noGrp="1"/>
          </p:cNvSpPr>
          <p:nvPr>
            <p:ph type="body" idx="1"/>
          </p:nvPr>
        </p:nvSpPr>
        <p:spPr>
          <a:xfrm>
            <a:off x="648834" y="1154295"/>
            <a:ext cx="7852072" cy="4208400"/>
          </a:xfrm>
          <a:prstGeom prst="rect">
            <a:avLst/>
          </a:prstGeom>
          <a:noFill/>
          <a:ln>
            <a:noFill/>
          </a:ln>
        </p:spPr>
        <p:txBody>
          <a:bodyPr lIns="91425" tIns="45700" rIns="91425" bIns="45700" anchor="t" anchorCtr="0">
            <a:noAutofit/>
          </a:bodyPr>
          <a:lstStyle/>
          <a:p>
            <a:pPr marL="139700" indent="0">
              <a:spcBef>
                <a:spcPts val="500"/>
              </a:spcBef>
              <a:buNone/>
            </a:pPr>
            <a:r>
              <a:rPr lang="en-US" sz="1900" b="1" dirty="0"/>
              <a:t>Tasks</a:t>
            </a:r>
            <a:endParaRPr lang="en-US" sz="1900" dirty="0"/>
          </a:p>
          <a:p>
            <a:pPr fontAlgn="base">
              <a:spcBef>
                <a:spcPts val="500"/>
              </a:spcBef>
            </a:pPr>
            <a:r>
              <a:rPr lang="en-US" sz="1900" dirty="0"/>
              <a:t>Add necessary relational objects</a:t>
            </a:r>
          </a:p>
          <a:p>
            <a:pPr fontAlgn="base">
              <a:spcBef>
                <a:spcPts val="500"/>
              </a:spcBef>
            </a:pPr>
            <a:r>
              <a:rPr lang="en-US" sz="1900" dirty="0"/>
              <a:t>Add necessary API for product management</a:t>
            </a:r>
          </a:p>
          <a:p>
            <a:pPr fontAlgn="base">
              <a:spcBef>
                <a:spcPts val="500"/>
              </a:spcBef>
            </a:pPr>
            <a:r>
              <a:rPr lang="en-US" sz="1900" dirty="0"/>
              <a:t>Add a corresponding DAO in Data Access layer</a:t>
            </a:r>
          </a:p>
          <a:p>
            <a:pPr fontAlgn="base">
              <a:spcBef>
                <a:spcPts val="500"/>
              </a:spcBef>
            </a:pPr>
            <a:r>
              <a:rPr lang="en-US" sz="1900" dirty="0"/>
              <a:t>Add a corresponding Web service Resource object in service layer</a:t>
            </a:r>
            <a:r>
              <a:rPr lang="en-US" sz="1900" u="sng" dirty="0"/>
              <a:t> </a:t>
            </a:r>
            <a:endParaRPr lang="en-US" sz="1900" dirty="0"/>
          </a:p>
          <a:p>
            <a:pPr marL="139700" indent="0">
              <a:spcBef>
                <a:spcPts val="500"/>
              </a:spcBef>
              <a:buNone/>
            </a:pPr>
            <a:r>
              <a:rPr lang="en-US" sz="1900" b="1" dirty="0"/>
              <a:t>Acceptance Criteria</a:t>
            </a:r>
            <a:endParaRPr lang="en-US" sz="1900" dirty="0"/>
          </a:p>
          <a:p>
            <a:pPr fontAlgn="base">
              <a:spcBef>
                <a:spcPts val="500"/>
              </a:spcBef>
            </a:pPr>
            <a:r>
              <a:rPr lang="en-US" sz="1900" dirty="0"/>
              <a:t>A new product can be created through the service </a:t>
            </a:r>
          </a:p>
          <a:p>
            <a:pPr fontAlgn="base">
              <a:spcBef>
                <a:spcPts val="500"/>
              </a:spcBef>
            </a:pPr>
            <a:r>
              <a:rPr lang="en-US" sz="1900" dirty="0"/>
              <a:t>An existing product information can be retrieved</a:t>
            </a:r>
          </a:p>
          <a:p>
            <a:pPr fontAlgn="base">
              <a:spcBef>
                <a:spcPts val="500"/>
              </a:spcBef>
            </a:pPr>
            <a:r>
              <a:rPr lang="en-US" sz="1900" dirty="0"/>
              <a:t>An existing product information can be updated</a:t>
            </a:r>
          </a:p>
          <a:p>
            <a:pPr fontAlgn="base">
              <a:spcBef>
                <a:spcPts val="500"/>
              </a:spcBef>
            </a:pPr>
            <a:r>
              <a:rPr lang="en-US" sz="1900" dirty="0"/>
              <a:t>An existing product can be deleted from the system</a:t>
            </a:r>
          </a:p>
          <a:p>
            <a:pPr fontAlgn="base">
              <a:spcBef>
                <a:spcPts val="500"/>
              </a:spcBef>
            </a:pPr>
            <a:r>
              <a:rPr lang="en-US" sz="1900" dirty="0"/>
              <a:t>A list of products can be retrieved</a:t>
            </a:r>
          </a:p>
          <a:p>
            <a:pPr marL="139700" indent="0">
              <a:spcBef>
                <a:spcPts val="500"/>
              </a:spcBef>
              <a:buNone/>
            </a:pPr>
            <a:r>
              <a:rPr lang="en-US" sz="1900" b="1" dirty="0"/>
              <a:t>Modeling</a:t>
            </a:r>
            <a:endParaRPr lang="en-US" sz="1900" dirty="0"/>
          </a:p>
          <a:p>
            <a:pPr>
              <a:spcBef>
                <a:spcPts val="500"/>
              </a:spcBef>
            </a:pPr>
            <a:r>
              <a:rPr lang="en-US" sz="1900" dirty="0"/>
              <a:t>Refer to UML diagrams in Appendix A </a:t>
            </a:r>
            <a:r>
              <a:rPr lang="en-US" sz="1900" b="1" dirty="0"/>
              <a:t>Figure-UCD#134 </a:t>
            </a:r>
            <a:r>
              <a:rPr lang="en-US" sz="1900" dirty="0"/>
              <a:t>Use case diagram for product management</a:t>
            </a:r>
            <a:br>
              <a:rPr lang="en-US" sz="1900" dirty="0"/>
            </a:br>
            <a:endParaRPr sz="1900" b="0" i="0" u="none" strike="noStrike" cap="none" dirty="0">
              <a:solidFill>
                <a:srgbClr val="001D4D"/>
              </a:solidFill>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784225"/>
            <a:ext cx="8123378" cy="1044575"/>
          </a:xfrm>
        </p:spPr>
        <p:txBody>
          <a:bodyPr/>
          <a:lstStyle/>
          <a:p>
            <a:r>
              <a:rPr lang="en-US" sz="3500" dirty="0"/>
              <a:t>6. User Story # 135- Backend Support for Order Processing</a:t>
            </a:r>
            <a:br>
              <a:rPr lang="en-US" sz="3500" dirty="0"/>
            </a:br>
            <a:endParaRPr lang="en-US" sz="3500" dirty="0"/>
          </a:p>
        </p:txBody>
      </p:sp>
      <p:sp>
        <p:nvSpPr>
          <p:cNvPr id="3" name="Text Placeholder 2"/>
          <p:cNvSpPr>
            <a:spLocks noGrp="1"/>
          </p:cNvSpPr>
          <p:nvPr>
            <p:ph type="body" idx="1"/>
          </p:nvPr>
        </p:nvSpPr>
        <p:spPr>
          <a:xfrm>
            <a:off x="779462" y="1024931"/>
            <a:ext cx="7583486" cy="4803112"/>
          </a:xfrm>
        </p:spPr>
        <p:txBody>
          <a:bodyPr/>
          <a:lstStyle/>
          <a:p>
            <a:pPr marL="139700" indent="0">
              <a:spcBef>
                <a:spcPts val="500"/>
              </a:spcBef>
              <a:buNone/>
            </a:pPr>
            <a:r>
              <a:rPr lang="en-US" sz="1900" b="1" dirty="0"/>
              <a:t>Tasks</a:t>
            </a:r>
            <a:endParaRPr lang="en-US" sz="1900" dirty="0"/>
          </a:p>
          <a:p>
            <a:pPr fontAlgn="base">
              <a:spcBef>
                <a:spcPts val="500"/>
              </a:spcBef>
            </a:pPr>
            <a:r>
              <a:rPr lang="en-US" sz="1900" dirty="0"/>
              <a:t>Add service layer for order management</a:t>
            </a:r>
          </a:p>
          <a:p>
            <a:pPr fontAlgn="base">
              <a:spcBef>
                <a:spcPts val="500"/>
              </a:spcBef>
            </a:pPr>
            <a:r>
              <a:rPr lang="en-US" sz="1900" dirty="0"/>
              <a:t>Implement data access layer for order management</a:t>
            </a:r>
          </a:p>
          <a:p>
            <a:pPr fontAlgn="base">
              <a:spcBef>
                <a:spcPts val="500"/>
              </a:spcBef>
            </a:pPr>
            <a:r>
              <a:rPr lang="en-US" sz="1900" dirty="0"/>
              <a:t>Add API for order management</a:t>
            </a:r>
          </a:p>
          <a:p>
            <a:pPr fontAlgn="base">
              <a:spcBef>
                <a:spcPts val="500"/>
              </a:spcBef>
            </a:pPr>
            <a:r>
              <a:rPr lang="en-US" sz="1900" dirty="0"/>
              <a:t>Create entities and mapping objects</a:t>
            </a:r>
          </a:p>
          <a:p>
            <a:pPr marL="139700" indent="0">
              <a:spcBef>
                <a:spcPts val="500"/>
              </a:spcBef>
              <a:buNone/>
            </a:pPr>
            <a:r>
              <a:rPr lang="en-US" sz="1900" b="1" dirty="0"/>
              <a:t>Acceptance Criteria</a:t>
            </a:r>
            <a:endParaRPr lang="en-US" sz="1900" dirty="0"/>
          </a:p>
          <a:p>
            <a:pPr fontAlgn="base">
              <a:spcBef>
                <a:spcPts val="500"/>
              </a:spcBef>
            </a:pPr>
            <a:r>
              <a:rPr lang="en-US" sz="1900" dirty="0"/>
              <a:t>The backend system has capability to create, modify, retrieve and cancel orders</a:t>
            </a:r>
          </a:p>
          <a:p>
            <a:pPr fontAlgn="base">
              <a:spcBef>
                <a:spcPts val="500"/>
              </a:spcBef>
            </a:pPr>
            <a:r>
              <a:rPr lang="en-US" sz="1900" dirty="0"/>
              <a:t>After creating an order the systems provides necessary information for next steps</a:t>
            </a:r>
          </a:p>
          <a:p>
            <a:pPr fontAlgn="base">
              <a:spcBef>
                <a:spcPts val="500"/>
              </a:spcBef>
            </a:pPr>
            <a:r>
              <a:rPr lang="en-US" sz="1900" dirty="0"/>
              <a:t>User must accept the Terms and Conditions</a:t>
            </a:r>
          </a:p>
          <a:p>
            <a:pPr marL="139700" indent="0">
              <a:spcBef>
                <a:spcPts val="500"/>
              </a:spcBef>
              <a:buNone/>
            </a:pPr>
            <a:r>
              <a:rPr lang="en-US" sz="1900" b="1" dirty="0"/>
              <a:t>Modeling</a:t>
            </a:r>
            <a:endParaRPr lang="en-US" sz="1900" dirty="0"/>
          </a:p>
          <a:p>
            <a:pPr>
              <a:spcBef>
                <a:spcPts val="500"/>
              </a:spcBef>
            </a:pPr>
            <a:r>
              <a:rPr lang="en-US" sz="1900" dirty="0"/>
              <a:t>Refer to UML diagrams in Appendix A: </a:t>
            </a:r>
            <a:r>
              <a:rPr lang="en-US" sz="1900" b="1" dirty="0"/>
              <a:t>Figure-UCD#135:</a:t>
            </a:r>
            <a:r>
              <a:rPr lang="en-US" sz="1900" dirty="0"/>
              <a:t> Use case diagram of the </a:t>
            </a:r>
            <a:r>
              <a:rPr lang="en-US" sz="1900" dirty="0" err="1"/>
              <a:t>OrderService</a:t>
            </a:r>
            <a:r>
              <a:rPr lang="en-US" sz="1900" dirty="0"/>
              <a:t> subsystem, </a:t>
            </a:r>
            <a:r>
              <a:rPr lang="en-US" sz="1900" b="1" dirty="0"/>
              <a:t>Figure-CD#135:</a:t>
            </a:r>
            <a:r>
              <a:rPr lang="en-US" sz="1900" dirty="0"/>
              <a:t> Class diagram of </a:t>
            </a:r>
            <a:r>
              <a:rPr lang="en-US" sz="1900" dirty="0" err="1"/>
              <a:t>OrderService</a:t>
            </a:r>
            <a:r>
              <a:rPr lang="en-US" sz="1900" dirty="0"/>
              <a:t> subsystem, &amp; </a:t>
            </a:r>
            <a:r>
              <a:rPr lang="en-US" sz="1900" b="1" dirty="0"/>
              <a:t>Figure-SD#135:</a:t>
            </a:r>
            <a:r>
              <a:rPr lang="en-US" sz="1900" dirty="0"/>
              <a:t> Sequence diagram of </a:t>
            </a:r>
            <a:r>
              <a:rPr lang="en-US" sz="1900" dirty="0" err="1"/>
              <a:t>OrderService</a:t>
            </a:r>
            <a:r>
              <a:rPr lang="en-US" sz="1900" dirty="0"/>
              <a:t> subsystem</a:t>
            </a:r>
          </a:p>
        </p:txBody>
      </p:sp>
    </p:spTree>
    <p:extLst>
      <p:ext uri="{BB962C8B-B14F-4D97-AF65-F5344CB8AC3E}">
        <p14:creationId xmlns:p14="http://schemas.microsoft.com/office/powerpoint/2010/main" val="254421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111370"/>
            <a:ext cx="8681776" cy="1044575"/>
          </a:xfrm>
        </p:spPr>
        <p:txBody>
          <a:bodyPr/>
          <a:lstStyle/>
          <a:p>
            <a:r>
              <a:rPr lang="en-US" sz="3500" dirty="0"/>
              <a:t>7. User Story # 157 - Management Console</a:t>
            </a:r>
          </a:p>
        </p:txBody>
      </p:sp>
      <p:sp>
        <p:nvSpPr>
          <p:cNvPr id="3" name="Text Placeholder 2"/>
          <p:cNvSpPr>
            <a:spLocks noGrp="1"/>
          </p:cNvSpPr>
          <p:nvPr>
            <p:ph type="body" idx="1"/>
          </p:nvPr>
        </p:nvSpPr>
        <p:spPr>
          <a:xfrm>
            <a:off x="689027" y="1205802"/>
            <a:ext cx="7583486" cy="4208462"/>
          </a:xfrm>
        </p:spPr>
        <p:txBody>
          <a:bodyPr/>
          <a:lstStyle/>
          <a:p>
            <a:pPr marL="139700" indent="0">
              <a:spcBef>
                <a:spcPts val="700"/>
              </a:spcBef>
              <a:buNone/>
            </a:pPr>
            <a:r>
              <a:rPr lang="en-US" b="1" dirty="0"/>
              <a:t>Tasks</a:t>
            </a:r>
            <a:endParaRPr lang="en-US" dirty="0"/>
          </a:p>
          <a:p>
            <a:pPr fontAlgn="base">
              <a:spcBef>
                <a:spcPts val="700"/>
              </a:spcBef>
            </a:pPr>
            <a:r>
              <a:rPr lang="en-US" dirty="0"/>
              <a:t>Add backend support to list the objects</a:t>
            </a:r>
          </a:p>
          <a:p>
            <a:pPr fontAlgn="base">
              <a:spcBef>
                <a:spcPts val="700"/>
              </a:spcBef>
            </a:pPr>
            <a:r>
              <a:rPr lang="en-US" dirty="0"/>
              <a:t>Add a view to list the users</a:t>
            </a:r>
          </a:p>
          <a:p>
            <a:pPr fontAlgn="base">
              <a:spcBef>
                <a:spcPts val="700"/>
              </a:spcBef>
            </a:pPr>
            <a:r>
              <a:rPr lang="en-US" dirty="0"/>
              <a:t>Add a view to create and modify product</a:t>
            </a:r>
          </a:p>
          <a:p>
            <a:pPr fontAlgn="base">
              <a:spcBef>
                <a:spcPts val="700"/>
              </a:spcBef>
            </a:pPr>
            <a:r>
              <a:rPr lang="en-US" dirty="0"/>
              <a:t>Add a view to list the products</a:t>
            </a:r>
          </a:p>
          <a:p>
            <a:pPr fontAlgn="base">
              <a:spcBef>
                <a:spcPts val="700"/>
              </a:spcBef>
            </a:pPr>
            <a:r>
              <a:rPr lang="en-US" dirty="0"/>
              <a:t>Add a view to list orders</a:t>
            </a:r>
          </a:p>
          <a:p>
            <a:pPr marL="139700" indent="0">
              <a:spcBef>
                <a:spcPts val="700"/>
              </a:spcBef>
              <a:buNone/>
            </a:pPr>
            <a:r>
              <a:rPr lang="en-US" b="1" dirty="0"/>
              <a:t>Acceptance Criteria</a:t>
            </a:r>
            <a:endParaRPr lang="en-US" dirty="0"/>
          </a:p>
          <a:p>
            <a:pPr fontAlgn="base">
              <a:spcBef>
                <a:spcPts val="700"/>
              </a:spcBef>
            </a:pPr>
            <a:r>
              <a:rPr lang="en-US" dirty="0"/>
              <a:t>A visual console to manage the entities of the system is implemented</a:t>
            </a:r>
          </a:p>
          <a:p>
            <a:pPr fontAlgn="base">
              <a:spcBef>
                <a:spcPts val="700"/>
              </a:spcBef>
            </a:pPr>
            <a:r>
              <a:rPr lang="en-US" dirty="0"/>
              <a:t>Access is restricted to that console</a:t>
            </a:r>
          </a:p>
          <a:p>
            <a:pPr>
              <a:spcBef>
                <a:spcPts val="700"/>
              </a:spcBef>
            </a:pPr>
            <a:endParaRPr lang="en-US" dirty="0"/>
          </a:p>
        </p:txBody>
      </p:sp>
    </p:spTree>
    <p:extLst>
      <p:ext uri="{BB962C8B-B14F-4D97-AF65-F5344CB8AC3E}">
        <p14:creationId xmlns:p14="http://schemas.microsoft.com/office/powerpoint/2010/main" val="223942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Test Suites and Test Cases</a:t>
            </a:r>
          </a:p>
        </p:txBody>
      </p:sp>
      <p:sp>
        <p:nvSpPr>
          <p:cNvPr id="236" name="Shape 236"/>
          <p:cNvSpPr txBox="1">
            <a:spLocks noGrp="1"/>
          </p:cNvSpPr>
          <p:nvPr>
            <p:ph type="body" idx="1"/>
          </p:nvPr>
        </p:nvSpPr>
        <p:spPr>
          <a:xfrm>
            <a:off x="779462" y="1828800"/>
            <a:ext cx="7583400" cy="4208400"/>
          </a:xfrm>
          <a:prstGeom prst="rect">
            <a:avLst/>
          </a:prstGeom>
          <a:noFill/>
          <a:ln>
            <a:noFill/>
          </a:ln>
        </p:spPr>
        <p:txBody>
          <a:bodyPr lIns="91425" tIns="45700" rIns="91425" bIns="45700" anchor="t" anchorCtr="0">
            <a:noAutofit/>
          </a:bodyPr>
          <a:lstStyle/>
          <a:p>
            <a:pPr indent="-282575"/>
            <a:r>
              <a:rPr lang="en-US" altLang="en-US" sz="2400" b="1" dirty="0">
                <a:solidFill>
                  <a:srgbClr val="000000"/>
                </a:solidFill>
                <a:latin typeface="Times New Roman" panose="02020603050405020304" pitchFamily="18" charset="0"/>
                <a:cs typeface="Times New Roman" panose="02020603050405020304" pitchFamily="18" charset="0"/>
              </a:rPr>
              <a:t>User Story # 124 - Show Product Details</a:t>
            </a:r>
            <a:endParaRPr lang="en-US" altLang="en-US" sz="1400" dirty="0">
              <a:solidFill>
                <a:schemeClr val="tx1"/>
              </a:solidFill>
            </a:endParaRPr>
          </a:p>
          <a:p>
            <a:pPr marL="282575" marR="0" lvl="0" indent="-282575" algn="l" rtl="0">
              <a:spcBef>
                <a:spcPts val="2000"/>
              </a:spcBef>
              <a:spcAft>
                <a:spcPts val="0"/>
              </a:spcAft>
              <a:buClr>
                <a:srgbClr val="001D4D"/>
              </a:buClr>
              <a:buSzPct val="100000"/>
              <a:buFont typeface="Noto Sans Symbols"/>
              <a:buChar char="●"/>
            </a:pPr>
            <a:endParaRPr sz="2200" b="0" i="0" u="none" strike="noStrike" cap="none" dirty="0">
              <a:solidFill>
                <a:srgbClr val="001D4D"/>
              </a:solidFill>
              <a:latin typeface="Trebuchet MS"/>
              <a:ea typeface="Trebuchet MS"/>
              <a:cs typeface="Trebuchet MS"/>
              <a:sym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4194069354"/>
              </p:ext>
            </p:extLst>
          </p:nvPr>
        </p:nvGraphicFramePr>
        <p:xfrm>
          <a:off x="1134983" y="2782526"/>
          <a:ext cx="6229350" cy="2160270"/>
        </p:xfrm>
        <a:graphic>
          <a:graphicData uri="http://schemas.openxmlformats.org/drawingml/2006/table">
            <a:tbl>
              <a:tblPr/>
              <a:tblGrid>
                <a:gridCol w="6229350">
                  <a:extLst>
                    <a:ext uri="{9D8B030D-6E8A-4147-A177-3AD203B41FA5}">
                      <a16:colId xmlns:a16="http://schemas.microsoft.com/office/drawing/2014/main" val="2258712583"/>
                    </a:ext>
                  </a:extLst>
                </a:gridCol>
              </a:tblGrid>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Test ID</a:t>
                      </a:r>
                      <a:r>
                        <a:rPr lang="en-US" b="0" i="0" u="none" strike="noStrike" dirty="0">
                          <a:solidFill>
                            <a:srgbClr val="000000"/>
                          </a:solidFill>
                          <a:effectLst/>
                          <a:latin typeface="Times New Roman" panose="02020603050405020304" pitchFamily="18" charset="0"/>
                        </a:rPr>
                        <a:t>: U-124-01</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1406780868"/>
                  </a:ext>
                </a:extLst>
              </a:tr>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Purpose:</a:t>
                      </a:r>
                      <a:r>
                        <a:rPr lang="en-US" b="0" i="0" u="none" strike="noStrike" dirty="0">
                          <a:solidFill>
                            <a:srgbClr val="000000"/>
                          </a:solidFill>
                          <a:effectLst/>
                          <a:latin typeface="Times New Roman" panose="02020603050405020304" pitchFamily="18" charset="0"/>
                        </a:rPr>
                        <a:t> To validate that the terms and conditions must be accepted before using the app.</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769442"/>
                  </a:ext>
                </a:extLst>
              </a:tr>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Preconditions: </a:t>
                      </a:r>
                      <a:r>
                        <a:rPr lang="en-US" b="0" i="0" u="none" strike="noStrike" dirty="0">
                          <a:solidFill>
                            <a:srgbClr val="000000"/>
                          </a:solidFill>
                          <a:effectLst/>
                          <a:latin typeface="Times New Roman" panose="02020603050405020304" pitchFamily="18" charset="0"/>
                        </a:rPr>
                        <a:t>The application is run for the first time.</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2465891"/>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 </a:t>
                      </a:r>
                      <a:r>
                        <a:rPr lang="en-US" b="0" i="0" u="none" strike="noStrike">
                          <a:solidFill>
                            <a:srgbClr val="000000"/>
                          </a:solidFill>
                          <a:effectLst/>
                          <a:latin typeface="Times New Roman" panose="02020603050405020304" pitchFamily="18" charset="0"/>
                        </a:rPr>
                        <a:t>None</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339059"/>
                  </a:ext>
                </a:extLst>
              </a:tr>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The view for presenting the terms and conditions page is chosen to show</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302452"/>
                  </a:ext>
                </a:extLst>
              </a:tr>
            </a:tbl>
          </a:graphicData>
        </a:graphic>
      </p:graphicFrame>
      <p:sp>
        <p:nvSpPr>
          <p:cNvPr id="3" name="Rectangle 1"/>
          <p:cNvSpPr>
            <a:spLocks noChangeArrowheads="1"/>
          </p:cNvSpPr>
          <p:nvPr/>
        </p:nvSpPr>
        <p:spPr bwMode="auto">
          <a:xfrm>
            <a:off x="1034500" y="1798022"/>
            <a:ext cx="115604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Unit Tests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Cases </a:t>
            </a:r>
            <a:r>
              <a:rPr lang="en-US" dirty="0" err="1"/>
              <a:t>Con’t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3075235"/>
              </p:ext>
            </p:extLst>
          </p:nvPr>
        </p:nvGraphicFramePr>
        <p:xfrm>
          <a:off x="1069407" y="2337813"/>
          <a:ext cx="7069757" cy="2314572"/>
        </p:xfrm>
        <a:graphic>
          <a:graphicData uri="http://schemas.openxmlformats.org/drawingml/2006/table">
            <a:tbl>
              <a:tblPr/>
              <a:tblGrid>
                <a:gridCol w="7069757">
                  <a:extLst>
                    <a:ext uri="{9D8B030D-6E8A-4147-A177-3AD203B41FA5}">
                      <a16:colId xmlns:a16="http://schemas.microsoft.com/office/drawing/2014/main" val="2767694280"/>
                    </a:ext>
                  </a:extLst>
                </a:gridCol>
              </a:tblGrid>
              <a:tr h="412184">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Test ID</a:t>
                      </a:r>
                      <a:r>
                        <a:rPr lang="en-US" b="0" i="0" u="none" strike="noStrike" dirty="0">
                          <a:solidFill>
                            <a:srgbClr val="000000"/>
                          </a:solidFill>
                          <a:effectLst/>
                          <a:latin typeface="Times New Roman" panose="02020603050405020304" pitchFamily="18" charset="0"/>
                        </a:rPr>
                        <a:t>: U-124-02</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1433295099"/>
                  </a:ext>
                </a:extLst>
              </a:tr>
              <a:tr h="665836">
                <a:tc>
                  <a:txBody>
                    <a:bodyPr/>
                    <a:lstStyle/>
                    <a:p>
                      <a:pPr algn="just" rtl="0" fontAlgn="t">
                        <a:spcBef>
                          <a:spcPts val="0"/>
                        </a:spcBef>
                        <a:spcAft>
                          <a:spcPts val="0"/>
                        </a:spcAft>
                      </a:pPr>
                      <a:r>
                        <a:rPr lang="en-US" b="1" i="0" u="none" strike="noStrike" dirty="0">
                          <a:solidFill>
                            <a:srgbClr val="000000"/>
                          </a:solidFill>
                          <a:effectLst/>
                          <a:latin typeface="Times New Roman" panose="02020603050405020304" pitchFamily="18" charset="0"/>
                        </a:rPr>
                        <a:t>Purpose:</a:t>
                      </a:r>
                      <a:r>
                        <a:rPr lang="en-US" b="0" i="0" u="none" strike="noStrike" dirty="0">
                          <a:solidFill>
                            <a:srgbClr val="000000"/>
                          </a:solidFill>
                          <a:effectLst/>
                          <a:latin typeface="Times New Roman" panose="02020603050405020304" pitchFamily="18" charset="0"/>
                        </a:rPr>
                        <a:t> To validate that the system displays the user registration page if not registered yet before presenting the product details.</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763513"/>
                  </a:ext>
                </a:extLst>
              </a:tr>
              <a:tr h="412184">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Preconditions: </a:t>
                      </a:r>
                      <a:r>
                        <a:rPr lang="en-US" b="0" i="0" u="none" strike="noStrike">
                          <a:solidFill>
                            <a:srgbClr val="000000"/>
                          </a:solidFill>
                          <a:effectLst/>
                          <a:latin typeface="Times New Roman" panose="02020603050405020304" pitchFamily="18" charset="0"/>
                        </a:rPr>
                        <a:t>The user has not been registered yet.</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838605"/>
                  </a:ext>
                </a:extLst>
              </a:tr>
              <a:tr h="412184">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a:t>
                      </a:r>
                      <a:r>
                        <a:rPr lang="en-US" b="0" i="0" u="none" strike="noStrike">
                          <a:solidFill>
                            <a:srgbClr val="000000"/>
                          </a:solidFill>
                          <a:effectLst/>
                          <a:latin typeface="Times New Roman" panose="02020603050405020304" pitchFamily="18" charset="0"/>
                        </a:rPr>
                        <a:t> None</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4213558"/>
                  </a:ext>
                </a:extLst>
              </a:tr>
              <a:tr h="412184">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The view for user registration is chosen to present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064899"/>
                  </a:ext>
                </a:extLst>
              </a:tr>
            </a:tbl>
          </a:graphicData>
        </a:graphic>
      </p:graphicFrame>
      <p:sp>
        <p:nvSpPr>
          <p:cNvPr id="5" name="Rectangle 1"/>
          <p:cNvSpPr>
            <a:spLocks noGrp="1" noChangeArrowheads="1"/>
          </p:cNvSpPr>
          <p:nvPr>
            <p:ph type="body" idx="1"/>
          </p:nvPr>
        </p:nvSpPr>
        <p:spPr bwMode="auto">
          <a:xfrm>
            <a:off x="779462" y="1560086"/>
            <a:ext cx="4426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82575"/>
            <a:r>
              <a:rPr lang="en-US" altLang="en-US" sz="1800" b="1" dirty="0">
                <a:solidFill>
                  <a:srgbClr val="000000"/>
                </a:solidFill>
                <a:latin typeface="Times New Roman" panose="02020603050405020304" pitchFamily="18" charset="0"/>
                <a:cs typeface="Times New Roman" panose="02020603050405020304" pitchFamily="18" charset="0"/>
              </a:rPr>
              <a:t>User Story # 124 - Show Product Details</a:t>
            </a:r>
            <a:endParaRPr lang="en-US" altLang="en-US" sz="1100" dirty="0">
              <a:solidFill>
                <a:schemeClr val="tx1"/>
              </a:solidFill>
            </a:endParaRPr>
          </a:p>
        </p:txBody>
      </p:sp>
      <p:sp>
        <p:nvSpPr>
          <p:cNvPr id="6" name="Rectangle 5"/>
          <p:cNvSpPr/>
          <p:nvPr/>
        </p:nvSpPr>
        <p:spPr>
          <a:xfrm>
            <a:off x="1069407" y="1929418"/>
            <a:ext cx="1176925" cy="338554"/>
          </a:xfrm>
          <a:prstGeom prst="rect">
            <a:avLst/>
          </a:prstGeom>
        </p:spPr>
        <p:txBody>
          <a:bodyPr wrap="none">
            <a:spAutoFit/>
          </a:bodyPr>
          <a:lstStyle/>
          <a:p>
            <a:r>
              <a:rPr lang="en-US" sz="1600" b="1" dirty="0"/>
              <a:t>Unit Tests</a:t>
            </a:r>
          </a:p>
        </p:txBody>
      </p:sp>
    </p:spTree>
    <p:extLst>
      <p:ext uri="{BB962C8B-B14F-4D97-AF65-F5344CB8AC3E}">
        <p14:creationId xmlns:p14="http://schemas.microsoft.com/office/powerpoint/2010/main" val="1648772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1" y="-78364"/>
            <a:ext cx="8153523" cy="1044575"/>
          </a:xfrm>
        </p:spPr>
        <p:txBody>
          <a:bodyPr/>
          <a:lstStyle/>
          <a:p>
            <a:r>
              <a:rPr lang="en-US" sz="3600" dirty="0"/>
              <a:t>Test Suites and Test Cases </a:t>
            </a:r>
            <a:r>
              <a:rPr lang="en-US" sz="3600" dirty="0" err="1"/>
              <a:t>Con’t</a:t>
            </a:r>
            <a:endParaRPr lang="en-US" sz="3500" dirty="0"/>
          </a:p>
        </p:txBody>
      </p:sp>
      <p:sp>
        <p:nvSpPr>
          <p:cNvPr id="4" name="Rectangle 3"/>
          <p:cNvSpPr/>
          <p:nvPr/>
        </p:nvSpPr>
        <p:spPr>
          <a:xfrm>
            <a:off x="699074" y="1752011"/>
            <a:ext cx="4572000" cy="769441"/>
          </a:xfrm>
          <a:prstGeom prst="rect">
            <a:avLst/>
          </a:prstGeom>
        </p:spPr>
        <p:txBody>
          <a:bodyPr>
            <a:spAutoFit/>
          </a:bodyPr>
          <a:lstStyle/>
          <a:p>
            <a:pPr algn="just"/>
            <a:r>
              <a:rPr lang="en-US" sz="1600" b="1" dirty="0">
                <a:latin typeface="Times New Roman" panose="02020603050405020304" pitchFamily="18" charset="0"/>
              </a:rPr>
              <a:t>Unit Test</a:t>
            </a:r>
            <a:endParaRPr lang="en-US" sz="1600" dirty="0"/>
          </a:p>
          <a:p>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340736"/>
              </p:ext>
            </p:extLst>
          </p:nvPr>
        </p:nvGraphicFramePr>
        <p:xfrm>
          <a:off x="779461" y="2242279"/>
          <a:ext cx="7583489" cy="3040582"/>
        </p:xfrm>
        <a:graphic>
          <a:graphicData uri="http://schemas.openxmlformats.org/drawingml/2006/table">
            <a:tbl>
              <a:tblPr/>
              <a:tblGrid>
                <a:gridCol w="7583489">
                  <a:extLst>
                    <a:ext uri="{9D8B030D-6E8A-4147-A177-3AD203B41FA5}">
                      <a16:colId xmlns:a16="http://schemas.microsoft.com/office/drawing/2014/main" val="2960642418"/>
                    </a:ext>
                  </a:extLst>
                </a:gridCol>
              </a:tblGrid>
              <a:tr h="376453">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Test ID</a:t>
                      </a:r>
                      <a:r>
                        <a:rPr lang="en-US" b="0" i="0" u="none" strike="noStrike">
                          <a:solidFill>
                            <a:srgbClr val="000000"/>
                          </a:solidFill>
                          <a:effectLst/>
                          <a:latin typeface="Times New Roman" panose="02020603050405020304" pitchFamily="18" charset="0"/>
                        </a:rPr>
                        <a:t>: U-126-01</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3276001144"/>
                  </a:ext>
                </a:extLst>
              </a:tr>
              <a:tr h="376453">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Purpose:</a:t>
                      </a:r>
                      <a:r>
                        <a:rPr lang="en-US" b="0" i="0" u="none" strike="noStrike" dirty="0">
                          <a:solidFill>
                            <a:srgbClr val="000000"/>
                          </a:solidFill>
                          <a:effectLst/>
                          <a:latin typeface="Times New Roman" panose="02020603050405020304" pitchFamily="18" charset="0"/>
                        </a:rPr>
                        <a:t> To test that the application accepts valid input as username</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0753891"/>
                  </a:ext>
                </a:extLst>
              </a:tr>
              <a:tr h="376453">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Preconditions: </a:t>
                      </a:r>
                      <a:r>
                        <a:rPr lang="en-US" b="0" i="0" u="none" strike="noStrike" dirty="0">
                          <a:solidFill>
                            <a:srgbClr val="000000"/>
                          </a:solidFill>
                          <a:effectLst/>
                          <a:latin typeface="Times New Roman" panose="02020603050405020304" pitchFamily="18" charset="0"/>
                        </a:rPr>
                        <a:t>None</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08237"/>
                  </a:ext>
                </a:extLst>
              </a:tr>
              <a:tr h="83978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 </a:t>
                      </a:r>
                      <a:r>
                        <a:rPr lang="en-US" b="0" i="0" u="none" strike="noStrike">
                          <a:solidFill>
                            <a:srgbClr val="000000"/>
                          </a:solidFill>
                          <a:effectLst/>
                          <a:latin typeface="Times New Roman" panose="02020603050405020304" pitchFamily="18" charset="0"/>
                        </a:rPr>
                        <a:t>try to create a user with following information</a:t>
                      </a:r>
                      <a:endParaRPr lang="en-US">
                        <a:effectLst/>
                      </a:endParaRPr>
                    </a:p>
                    <a:p>
                      <a:pPr rtl="0" fontAlgn="t">
                        <a:spcBef>
                          <a:spcPts val="0"/>
                        </a:spcBef>
                        <a:spcAft>
                          <a:spcPts val="0"/>
                        </a:spcAft>
                      </a:pPr>
                      <a:r>
                        <a:rPr lang="en-US" b="0" i="0" u="none" strike="noStrike">
                          <a:solidFill>
                            <a:srgbClr val="000000"/>
                          </a:solidFill>
                          <a:effectLst/>
                          <a:latin typeface="Times New Roman" panose="02020603050405020304" pitchFamily="18" charset="0"/>
                        </a:rPr>
                        <a:t>{"username":"","firstname":"First","lastname":"Last","email":"first_last@example.com","phone":"+18888888"}</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915086"/>
                  </a:ext>
                </a:extLst>
              </a:tr>
              <a:tr h="1071443">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a:t>
                      </a:r>
                      <a:endParaRPr lang="en-US" dirty="0">
                        <a:effectLst/>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The application should show a failure message showing that the username is missing</a:t>
                      </a: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No request should be made to server to create a user.</a:t>
                      </a: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370843"/>
                  </a:ext>
                </a:extLst>
              </a:tr>
            </a:tbl>
          </a:graphicData>
        </a:graphic>
      </p:graphicFrame>
      <p:sp>
        <p:nvSpPr>
          <p:cNvPr id="6" name="Rectangle 1"/>
          <p:cNvSpPr>
            <a:spLocks noGrp="1" noChangeArrowheads="1"/>
          </p:cNvSpPr>
          <p:nvPr>
            <p:ph type="body" idx="1"/>
          </p:nvPr>
        </p:nvSpPr>
        <p:spPr bwMode="auto">
          <a:xfrm>
            <a:off x="779463" y="1246188"/>
            <a:ext cx="7583487" cy="420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99074" y="1408319"/>
            <a:ext cx="3749744" cy="369332"/>
          </a:xfrm>
          <a:prstGeom prst="rect">
            <a:avLst/>
          </a:prstGeom>
        </p:spPr>
        <p:txBody>
          <a:bodyPr wrap="none">
            <a:spAutoFit/>
          </a:bodyPr>
          <a:lstStyle/>
          <a:p>
            <a:pPr algn="just">
              <a:spcBef>
                <a:spcPts val="1000"/>
              </a:spcBef>
            </a:pPr>
            <a:r>
              <a:rPr lang="en-US" sz="1800" b="1" dirty="0">
                <a:latin typeface="Times New Roman" panose="02020603050405020304" pitchFamily="18" charset="0"/>
              </a:rPr>
              <a:t>User Story # 126 - User Registration</a:t>
            </a:r>
            <a:endParaRPr lang="en-US" sz="1800" b="1" dirty="0">
              <a:effectLst/>
            </a:endParaRPr>
          </a:p>
        </p:txBody>
      </p:sp>
    </p:spTree>
    <p:extLst>
      <p:ext uri="{BB962C8B-B14F-4D97-AF65-F5344CB8AC3E}">
        <p14:creationId xmlns:p14="http://schemas.microsoft.com/office/powerpoint/2010/main" val="281308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79461" y="-78364"/>
            <a:ext cx="8153523" cy="1044575"/>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r>
              <a:rPr lang="en-US" sz="3600"/>
              <a:t>Test Suites and Test Cases Con’t</a:t>
            </a:r>
            <a:endParaRPr lang="en-US" sz="3500" dirty="0"/>
          </a:p>
        </p:txBody>
      </p:sp>
      <p:sp>
        <p:nvSpPr>
          <p:cNvPr id="5" name="Rectangle 4"/>
          <p:cNvSpPr/>
          <p:nvPr/>
        </p:nvSpPr>
        <p:spPr>
          <a:xfrm>
            <a:off x="779461" y="1422380"/>
            <a:ext cx="4572000" cy="769441"/>
          </a:xfrm>
          <a:prstGeom prst="rect">
            <a:avLst/>
          </a:prstGeom>
        </p:spPr>
        <p:txBody>
          <a:bodyPr>
            <a:spAutoFit/>
          </a:bodyPr>
          <a:lstStyle/>
          <a:p>
            <a:pPr algn="just"/>
            <a:r>
              <a:rPr lang="en-US" sz="1600" b="1" dirty="0">
                <a:latin typeface="Times New Roman" panose="02020603050405020304" pitchFamily="18" charset="0"/>
              </a:rPr>
              <a:t>Unit Test</a:t>
            </a:r>
            <a:endParaRPr lang="en-US" sz="1600" dirty="0"/>
          </a:p>
          <a:p>
            <a:br>
              <a:rPr lang="en-US" dirty="0"/>
            </a:br>
            <a:endParaRPr lang="en-US" dirty="0"/>
          </a:p>
        </p:txBody>
      </p:sp>
      <p:sp>
        <p:nvSpPr>
          <p:cNvPr id="6" name="Rectangle 5"/>
          <p:cNvSpPr/>
          <p:nvPr/>
        </p:nvSpPr>
        <p:spPr>
          <a:xfrm>
            <a:off x="779461" y="1043000"/>
            <a:ext cx="3749744" cy="369332"/>
          </a:xfrm>
          <a:prstGeom prst="rect">
            <a:avLst/>
          </a:prstGeom>
        </p:spPr>
        <p:txBody>
          <a:bodyPr wrap="none">
            <a:spAutoFit/>
          </a:bodyPr>
          <a:lstStyle/>
          <a:p>
            <a:pPr algn="just">
              <a:spcBef>
                <a:spcPts val="1000"/>
              </a:spcBef>
            </a:pPr>
            <a:r>
              <a:rPr lang="en-US" sz="1800" b="1" dirty="0">
                <a:latin typeface="Times New Roman" panose="02020603050405020304" pitchFamily="18" charset="0"/>
              </a:rPr>
              <a:t>User Story # 126 - User Registration</a:t>
            </a:r>
            <a:endParaRPr lang="en-US" sz="1800" b="1" dirty="0">
              <a:effectLst/>
            </a:endParaRPr>
          </a:p>
        </p:txBody>
      </p:sp>
      <p:graphicFrame>
        <p:nvGraphicFramePr>
          <p:cNvPr id="7" name="Table 6"/>
          <p:cNvGraphicFramePr>
            <a:graphicFrameLocks noGrp="1"/>
          </p:cNvGraphicFramePr>
          <p:nvPr>
            <p:extLst>
              <p:ext uri="{D42A27DB-BD31-4B8C-83A1-F6EECF244321}">
                <p14:modId xmlns:p14="http://schemas.microsoft.com/office/powerpoint/2010/main" val="4197149255"/>
              </p:ext>
            </p:extLst>
          </p:nvPr>
        </p:nvGraphicFramePr>
        <p:xfrm>
          <a:off x="940978" y="2014193"/>
          <a:ext cx="7569976" cy="3013710"/>
        </p:xfrm>
        <a:graphic>
          <a:graphicData uri="http://schemas.openxmlformats.org/drawingml/2006/table">
            <a:tbl>
              <a:tblPr/>
              <a:tblGrid>
                <a:gridCol w="7569976">
                  <a:extLst>
                    <a:ext uri="{9D8B030D-6E8A-4147-A177-3AD203B41FA5}">
                      <a16:colId xmlns:a16="http://schemas.microsoft.com/office/drawing/2014/main" val="2157931822"/>
                    </a:ext>
                  </a:extLst>
                </a:gridCol>
              </a:tblGrid>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Test ID</a:t>
                      </a:r>
                      <a:r>
                        <a:rPr lang="en-US" b="0" i="0" u="none" strike="noStrike" dirty="0">
                          <a:solidFill>
                            <a:srgbClr val="000000"/>
                          </a:solidFill>
                          <a:effectLst/>
                          <a:latin typeface="Times New Roman" panose="02020603050405020304" pitchFamily="18" charset="0"/>
                        </a:rPr>
                        <a:t>: U-126-2</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3307504053"/>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Purpose:</a:t>
                      </a:r>
                      <a:r>
                        <a:rPr lang="en-US" b="0" i="0" u="none" strike="noStrike">
                          <a:solidFill>
                            <a:srgbClr val="000000"/>
                          </a:solidFill>
                          <a:effectLst/>
                          <a:latin typeface="Times New Roman" panose="02020603050405020304" pitchFamily="18" charset="0"/>
                        </a:rPr>
                        <a:t> Assure that a user cannot be created if the user exists in database.</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1998279"/>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Preconditions: </a:t>
                      </a:r>
                      <a:r>
                        <a:rPr lang="en-US" b="0" i="0" u="none" strike="noStrike">
                          <a:solidFill>
                            <a:srgbClr val="000000"/>
                          </a:solidFill>
                          <a:effectLst/>
                          <a:latin typeface="Times New Roman" panose="02020603050405020304" pitchFamily="18" charset="0"/>
                        </a:rPr>
                        <a:t>System must be functional and a user with username “example1” exists and the server can detect the existence and reports accordingly.</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472946"/>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 </a:t>
                      </a:r>
                      <a:r>
                        <a:rPr lang="en-US" b="0" i="0" u="none" strike="noStrike">
                          <a:solidFill>
                            <a:srgbClr val="000000"/>
                          </a:solidFill>
                          <a:effectLst/>
                          <a:latin typeface="Times New Roman" panose="02020603050405020304" pitchFamily="18" charset="0"/>
                        </a:rPr>
                        <a:t>New user creation request is made with the following information:</a:t>
                      </a:r>
                      <a:endParaRPr lang="en-US">
                        <a:effectLst/>
                      </a:endParaRPr>
                    </a:p>
                    <a:p>
                      <a:pPr algn="just" rtl="0" fontAlgn="t">
                        <a:spcBef>
                          <a:spcPts val="0"/>
                        </a:spcBef>
                        <a:spcAft>
                          <a:spcPts val="0"/>
                        </a:spcAft>
                      </a:pPr>
                      <a:r>
                        <a:rPr lang="en-US" b="0" i="0" u="none" strike="noStrike">
                          <a:solidFill>
                            <a:srgbClr val="000000"/>
                          </a:solidFill>
                          <a:effectLst/>
                          <a:latin typeface="Times New Roman" panose="02020603050405020304" pitchFamily="18" charset="0"/>
                        </a:rPr>
                        <a:t>{"username":"example1","firstname":"First","lastname":"Last","email":"first_last@example.com","phone":"+18888888"}</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676764"/>
                  </a:ext>
                </a:extLst>
              </a:tr>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a:t>
                      </a:r>
                      <a:endParaRPr lang="en-US" dirty="0">
                        <a:effectLst/>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A request is made to server to create the </a:t>
                      </a:r>
                      <a:r>
                        <a:rPr lang="en-US" b="0" i="0" u="none" strike="noStrike" dirty="0" err="1">
                          <a:solidFill>
                            <a:srgbClr val="000000"/>
                          </a:solidFill>
                          <a:effectLst/>
                          <a:latin typeface="Times New Roman" panose="02020603050405020304" pitchFamily="18" charset="0"/>
                        </a:rPr>
                        <a:t>userprofile</a:t>
                      </a:r>
                      <a:endParaRPr lang="en-US"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The application should detect and understand the reason of failure</a:t>
                      </a: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Shows an error message that the username “example1” is already used.</a:t>
                      </a: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83292"/>
                  </a:ext>
                </a:extLst>
              </a:tr>
            </a:tbl>
          </a:graphicData>
        </a:graphic>
      </p:graphicFrame>
      <p:sp>
        <p:nvSpPr>
          <p:cNvPr id="8" name="Rectangle 1"/>
          <p:cNvSpPr>
            <a:spLocks noChangeArrowheads="1"/>
          </p:cNvSpPr>
          <p:nvPr/>
        </p:nvSpPr>
        <p:spPr bwMode="auto">
          <a:xfrm>
            <a:off x="941772" y="20137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2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Pro</a:t>
            </a:r>
            <a:r>
              <a:rPr lang="en-US"/>
              <a:t>ject</a:t>
            </a:r>
            <a:r>
              <a:rPr lang="en-US" sz="3800" b="0" i="0" u="none" strike="noStrike" cap="none">
                <a:solidFill>
                  <a:srgbClr val="001D4D"/>
                </a:solidFill>
                <a:latin typeface="Trebuchet MS"/>
                <a:ea typeface="Trebuchet MS"/>
                <a:cs typeface="Trebuchet MS"/>
                <a:sym typeface="Trebuchet MS"/>
              </a:rPr>
              <a:t> definition</a:t>
            </a:r>
          </a:p>
        </p:txBody>
      </p:sp>
      <p:sp>
        <p:nvSpPr>
          <p:cNvPr id="166" name="Shape 166"/>
          <p:cNvSpPr txBox="1">
            <a:spLocks noGrp="1"/>
          </p:cNvSpPr>
          <p:nvPr>
            <p:ph type="body" idx="1"/>
          </p:nvPr>
        </p:nvSpPr>
        <p:spPr>
          <a:xfrm>
            <a:off x="779462" y="1524000"/>
            <a:ext cx="7583400" cy="4208400"/>
          </a:xfrm>
          <a:prstGeom prst="rect">
            <a:avLst/>
          </a:prstGeom>
          <a:noFill/>
          <a:ln>
            <a:noFill/>
          </a:ln>
        </p:spPr>
        <p:txBody>
          <a:bodyPr lIns="91425" tIns="45700" rIns="91425" bIns="45700" anchor="t" anchorCtr="0">
            <a:noAutofit/>
          </a:bodyPr>
          <a:lstStyle/>
          <a:p>
            <a:pPr marL="342900" indent="-342900" algn="just">
              <a:spcBef>
                <a:spcPts val="0"/>
              </a:spcBef>
            </a:pPr>
            <a:r>
              <a:rPr lang="en-US" dirty="0"/>
              <a:t>A user opens the application from his mobile and  is prompted with a Terms and Condition page where the user accepts or rejects the terms and conditions of the application</a:t>
            </a:r>
          </a:p>
          <a:p>
            <a:pPr marL="0" indent="0" algn="just">
              <a:spcBef>
                <a:spcPts val="0"/>
              </a:spcBef>
              <a:buNone/>
            </a:pPr>
            <a:endParaRPr lang="en-US" dirty="0"/>
          </a:p>
          <a:p>
            <a:pPr marL="342900" indent="-342900" algn="just">
              <a:spcBef>
                <a:spcPts val="0"/>
              </a:spcBef>
            </a:pPr>
            <a:r>
              <a:rPr lang="en-US" dirty="0"/>
              <a:t>The system checks if the user is already registered in the system or it is a new user, if a new user then the registration page is shown where the user register into the application</a:t>
            </a:r>
          </a:p>
          <a:p>
            <a:pPr marL="0" indent="0" algn="just">
              <a:spcBef>
                <a:spcPts val="0"/>
              </a:spcBef>
              <a:buNone/>
            </a:pPr>
            <a:endParaRPr lang="en-US" dirty="0"/>
          </a:p>
          <a:p>
            <a:pPr marL="342900" indent="-342900" algn="just">
              <a:spcBef>
                <a:spcPts val="0"/>
              </a:spcBef>
            </a:pPr>
            <a:r>
              <a:rPr lang="en-US" dirty="0"/>
              <a:t>Finally the product page is shown to the user with the list of products for them.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0"/>
            <a:ext cx="8123378" cy="1044575"/>
          </a:xfrm>
        </p:spPr>
        <p:txBody>
          <a:bodyPr/>
          <a:lstStyle/>
          <a:p>
            <a:r>
              <a:rPr lang="en-US" sz="4000" dirty="0"/>
              <a:t>Test Suites and Test Cases </a:t>
            </a:r>
            <a:r>
              <a:rPr lang="en-US" sz="4000" dirty="0" err="1"/>
              <a:t>Con’t</a:t>
            </a:r>
            <a:endParaRPr lang="en-US" dirty="0"/>
          </a:p>
        </p:txBody>
      </p:sp>
      <p:sp>
        <p:nvSpPr>
          <p:cNvPr id="5" name="Rectangle 4"/>
          <p:cNvSpPr/>
          <p:nvPr/>
        </p:nvSpPr>
        <p:spPr>
          <a:xfrm>
            <a:off x="779461" y="944245"/>
            <a:ext cx="6676415" cy="369332"/>
          </a:xfrm>
          <a:prstGeom prst="rect">
            <a:avLst/>
          </a:prstGeom>
        </p:spPr>
        <p:txBody>
          <a:bodyPr wrap="square">
            <a:spAutoFit/>
          </a:bodyPr>
          <a:lstStyle/>
          <a:p>
            <a:pPr algn="just">
              <a:spcBef>
                <a:spcPts val="1000"/>
              </a:spcBef>
            </a:pPr>
            <a:r>
              <a:rPr lang="en-US" sz="1800" b="1" dirty="0">
                <a:latin typeface="Times New Roman" panose="02020603050405020304" pitchFamily="18" charset="0"/>
              </a:rPr>
              <a:t>User Story # 133 - Backend Support for User Registration</a:t>
            </a:r>
            <a:endParaRPr lang="en-US" sz="1800" b="1" dirty="0">
              <a:effectLst/>
            </a:endParaRPr>
          </a:p>
        </p:txBody>
      </p:sp>
      <p:sp>
        <p:nvSpPr>
          <p:cNvPr id="6" name="Rectangle 5"/>
          <p:cNvSpPr/>
          <p:nvPr/>
        </p:nvSpPr>
        <p:spPr>
          <a:xfrm>
            <a:off x="779461" y="1481921"/>
            <a:ext cx="4572000" cy="338554"/>
          </a:xfrm>
          <a:prstGeom prst="rect">
            <a:avLst/>
          </a:prstGeom>
        </p:spPr>
        <p:txBody>
          <a:bodyPr>
            <a:spAutoFit/>
          </a:bodyPr>
          <a:lstStyle/>
          <a:p>
            <a:pPr algn="just"/>
            <a:r>
              <a:rPr lang="en-US" sz="1600" b="1" dirty="0">
                <a:latin typeface="Times New Roman" panose="02020603050405020304" pitchFamily="18" charset="0"/>
              </a:rPr>
              <a:t>Unit Test</a:t>
            </a: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1649810317"/>
              </p:ext>
            </p:extLst>
          </p:nvPr>
        </p:nvGraphicFramePr>
        <p:xfrm>
          <a:off x="779461" y="2062928"/>
          <a:ext cx="7520477" cy="2358346"/>
        </p:xfrm>
        <a:graphic>
          <a:graphicData uri="http://schemas.openxmlformats.org/drawingml/2006/table">
            <a:tbl>
              <a:tblPr/>
              <a:tblGrid>
                <a:gridCol w="7520477">
                  <a:extLst>
                    <a:ext uri="{9D8B030D-6E8A-4147-A177-3AD203B41FA5}">
                      <a16:colId xmlns:a16="http://schemas.microsoft.com/office/drawing/2014/main" val="1144381962"/>
                    </a:ext>
                  </a:extLst>
                </a:gridCol>
              </a:tblGrid>
              <a:tr h="37850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Test ID</a:t>
                      </a:r>
                      <a:r>
                        <a:rPr lang="en-US" b="0" i="0" u="none" strike="noStrike" dirty="0">
                          <a:solidFill>
                            <a:srgbClr val="000000"/>
                          </a:solidFill>
                          <a:effectLst/>
                          <a:latin typeface="Times New Roman" panose="02020603050405020304" pitchFamily="18" charset="0"/>
                        </a:rPr>
                        <a:t>: U-133-1</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1056392361"/>
                  </a:ext>
                </a:extLst>
              </a:tr>
              <a:tr h="37850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Purpose:</a:t>
                      </a:r>
                      <a:r>
                        <a:rPr lang="en-US" b="0" i="0" u="none" strike="noStrike" dirty="0">
                          <a:solidFill>
                            <a:srgbClr val="000000"/>
                          </a:solidFill>
                          <a:effectLst/>
                          <a:latin typeface="Times New Roman" panose="02020603050405020304" pitchFamily="18" charset="0"/>
                        </a:rPr>
                        <a:t> To test that a user is created only if the username is valid</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281730"/>
                  </a:ext>
                </a:extLst>
              </a:tr>
              <a:tr h="37850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Preconditions: </a:t>
                      </a:r>
                      <a:r>
                        <a:rPr lang="en-US" b="0" i="0" u="none" strike="noStrike">
                          <a:solidFill>
                            <a:srgbClr val="000000"/>
                          </a:solidFill>
                          <a:effectLst/>
                          <a:latin typeface="Times New Roman" panose="02020603050405020304" pitchFamily="18" charset="0"/>
                        </a:rPr>
                        <a:t>None</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570734"/>
                  </a:ext>
                </a:extLst>
              </a:tr>
              <a:tr h="844346">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 </a:t>
                      </a:r>
                      <a:r>
                        <a:rPr lang="en-US" b="0" i="0" u="none" strike="noStrike">
                          <a:solidFill>
                            <a:srgbClr val="000000"/>
                          </a:solidFill>
                          <a:effectLst/>
                          <a:latin typeface="Times New Roman" panose="02020603050405020304" pitchFamily="18" charset="0"/>
                        </a:rPr>
                        <a:t>A request is made to create a user with the following data</a:t>
                      </a:r>
                      <a:endParaRPr lang="en-US">
                        <a:effectLst/>
                      </a:endParaRPr>
                    </a:p>
                    <a:p>
                      <a:pPr algn="just" rtl="0" fontAlgn="t">
                        <a:spcBef>
                          <a:spcPts val="0"/>
                        </a:spcBef>
                        <a:spcAft>
                          <a:spcPts val="0"/>
                        </a:spcAft>
                      </a:pPr>
                      <a:r>
                        <a:rPr lang="en-US" b="0" i="0" u="none" strike="noStrike">
                          <a:solidFill>
                            <a:srgbClr val="000000"/>
                          </a:solidFill>
                          <a:effectLst/>
                          <a:latin typeface="Times New Roman" panose="02020603050405020304" pitchFamily="18" charset="0"/>
                        </a:rPr>
                        <a:t>{"username":"","firstname":"First","lastname":"Last","email":"first_last@example.com","phone":"+18888888"}</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952006"/>
                  </a:ext>
                </a:extLst>
              </a:tr>
              <a:tr h="37850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The system raises an invalid username exception and send error status.</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917611"/>
                  </a:ext>
                </a:extLst>
              </a:tr>
            </a:tbl>
          </a:graphicData>
        </a:graphic>
      </p:graphicFrame>
      <p:sp>
        <p:nvSpPr>
          <p:cNvPr id="8" name="Rectangle 1"/>
          <p:cNvSpPr>
            <a:spLocks noChangeArrowheads="1"/>
          </p:cNvSpPr>
          <p:nvPr/>
        </p:nvSpPr>
        <p:spPr bwMode="auto">
          <a:xfrm>
            <a:off x="780255" y="20630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97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0"/>
            <a:ext cx="7583486" cy="1044575"/>
          </a:xfrm>
        </p:spPr>
        <p:txBody>
          <a:bodyPr/>
          <a:lstStyle/>
          <a:p>
            <a:r>
              <a:rPr lang="en-US" sz="3600" dirty="0"/>
              <a:t>Test Suites and Test Cases </a:t>
            </a:r>
            <a:r>
              <a:rPr lang="en-US" sz="3600" dirty="0" err="1"/>
              <a:t>Con’t</a:t>
            </a:r>
            <a:endParaRPr lang="en-US" dirty="0"/>
          </a:p>
        </p:txBody>
      </p:sp>
      <p:sp>
        <p:nvSpPr>
          <p:cNvPr id="4" name="Rectangle 3"/>
          <p:cNvSpPr/>
          <p:nvPr/>
        </p:nvSpPr>
        <p:spPr>
          <a:xfrm>
            <a:off x="779461" y="1044575"/>
            <a:ext cx="5239501" cy="307777"/>
          </a:xfrm>
          <a:prstGeom prst="rect">
            <a:avLst/>
          </a:prstGeom>
        </p:spPr>
        <p:txBody>
          <a:bodyPr wrap="square">
            <a:spAutoFit/>
          </a:bodyPr>
          <a:lstStyle/>
          <a:p>
            <a:pPr algn="just">
              <a:spcBef>
                <a:spcPts val="1000"/>
              </a:spcBef>
            </a:pPr>
            <a:r>
              <a:rPr lang="en-US" b="1">
                <a:latin typeface="Times New Roman" panose="02020603050405020304" pitchFamily="18" charset="0"/>
              </a:rPr>
              <a:t>User Story # 133 - Backend Support for User Registration</a:t>
            </a:r>
            <a:endParaRPr lang="en-US" b="1" dirty="0"/>
          </a:p>
        </p:txBody>
      </p:sp>
      <p:sp>
        <p:nvSpPr>
          <p:cNvPr id="5" name="Rectangle 4"/>
          <p:cNvSpPr/>
          <p:nvPr/>
        </p:nvSpPr>
        <p:spPr>
          <a:xfrm>
            <a:off x="779461" y="1426215"/>
            <a:ext cx="1426994" cy="307777"/>
          </a:xfrm>
          <a:prstGeom prst="rect">
            <a:avLst/>
          </a:prstGeom>
        </p:spPr>
        <p:txBody>
          <a:bodyPr wrap="none">
            <a:spAutoFit/>
          </a:bodyPr>
          <a:lstStyle/>
          <a:p>
            <a:r>
              <a:rPr lang="en-US" dirty="0"/>
              <a:t>Integration Test</a:t>
            </a:r>
          </a:p>
        </p:txBody>
      </p:sp>
      <p:graphicFrame>
        <p:nvGraphicFramePr>
          <p:cNvPr id="6" name="Table 5"/>
          <p:cNvGraphicFramePr>
            <a:graphicFrameLocks noGrp="1"/>
          </p:cNvGraphicFramePr>
          <p:nvPr>
            <p:extLst>
              <p:ext uri="{D42A27DB-BD31-4B8C-83A1-F6EECF244321}">
                <p14:modId xmlns:p14="http://schemas.microsoft.com/office/powerpoint/2010/main" val="2799441416"/>
              </p:ext>
            </p:extLst>
          </p:nvPr>
        </p:nvGraphicFramePr>
        <p:xfrm>
          <a:off x="779461" y="1994911"/>
          <a:ext cx="7661154" cy="3013710"/>
        </p:xfrm>
        <a:graphic>
          <a:graphicData uri="http://schemas.openxmlformats.org/drawingml/2006/table">
            <a:tbl>
              <a:tblPr/>
              <a:tblGrid>
                <a:gridCol w="7661154">
                  <a:extLst>
                    <a:ext uri="{9D8B030D-6E8A-4147-A177-3AD203B41FA5}">
                      <a16:colId xmlns:a16="http://schemas.microsoft.com/office/drawing/2014/main" val="2699296414"/>
                    </a:ext>
                  </a:extLst>
                </a:gridCol>
              </a:tblGrid>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Test ID</a:t>
                      </a:r>
                      <a:r>
                        <a:rPr lang="en-US" b="0" i="0" u="none" strike="noStrike">
                          <a:solidFill>
                            <a:srgbClr val="000000"/>
                          </a:solidFill>
                          <a:effectLst/>
                          <a:latin typeface="Times New Roman" panose="02020603050405020304" pitchFamily="18" charset="0"/>
                        </a:rPr>
                        <a:t>: I-133-1</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4045139212"/>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Purpose:</a:t>
                      </a:r>
                      <a:r>
                        <a:rPr lang="en-US" b="0" i="0" u="none" strike="noStrike">
                          <a:solidFill>
                            <a:srgbClr val="000000"/>
                          </a:solidFill>
                          <a:effectLst/>
                          <a:latin typeface="Times New Roman" panose="02020603050405020304" pitchFamily="18" charset="0"/>
                        </a:rPr>
                        <a:t> To test that a user profile will be created only with a non-existing “username”.</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362486"/>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Preconditions: </a:t>
                      </a:r>
                      <a:r>
                        <a:rPr lang="en-US" b="0" i="0" u="none" strike="noStrike">
                          <a:solidFill>
                            <a:srgbClr val="000000"/>
                          </a:solidFill>
                          <a:effectLst/>
                          <a:latin typeface="Times New Roman" panose="02020603050405020304" pitchFamily="18" charset="0"/>
                        </a:rPr>
                        <a:t>A user with username “example1” exists</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741075"/>
                  </a:ext>
                </a:extLst>
              </a:tr>
              <a:tr h="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 </a:t>
                      </a:r>
                      <a:r>
                        <a:rPr lang="en-US" b="0" i="0" u="none" strike="noStrike">
                          <a:solidFill>
                            <a:srgbClr val="000000"/>
                          </a:solidFill>
                          <a:effectLst/>
                          <a:latin typeface="Times New Roman" panose="02020603050405020304" pitchFamily="18" charset="0"/>
                        </a:rPr>
                        <a:t>A request is made to create a new user with the following data:</a:t>
                      </a:r>
                      <a:endParaRPr lang="en-US">
                        <a:effectLst/>
                      </a:endParaRPr>
                    </a:p>
                    <a:p>
                      <a:pPr algn="just" rtl="0" fontAlgn="t">
                        <a:spcBef>
                          <a:spcPts val="0"/>
                        </a:spcBef>
                        <a:spcAft>
                          <a:spcPts val="0"/>
                        </a:spcAft>
                      </a:pPr>
                      <a:r>
                        <a:rPr lang="en-US" b="0" i="0" u="none" strike="noStrike">
                          <a:solidFill>
                            <a:srgbClr val="000000"/>
                          </a:solidFill>
                          <a:effectLst/>
                          <a:latin typeface="Times New Roman" panose="02020603050405020304" pitchFamily="18" charset="0"/>
                        </a:rPr>
                        <a:t>{"username":"example1","firstname":"First","lastname":"Last","email":"first_last@example.com","phone":"+18888888"}</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269720"/>
                  </a:ext>
                </a:extLst>
              </a:tr>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a:t>
                      </a:r>
                      <a:endParaRPr lang="en-US" dirty="0">
                        <a:effectLst/>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The system tries to save/insert user information</a:t>
                      </a: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The database raises a duplicate entry exception</a:t>
                      </a: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The system should detect the exception and send failure response accordingly with proper error message.</a:t>
                      </a: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72835"/>
                  </a:ext>
                </a:extLst>
              </a:tr>
            </a:tbl>
          </a:graphicData>
        </a:graphic>
      </p:graphicFrame>
      <p:sp>
        <p:nvSpPr>
          <p:cNvPr id="7" name="Rectangle 1"/>
          <p:cNvSpPr>
            <a:spLocks noChangeArrowheads="1"/>
          </p:cNvSpPr>
          <p:nvPr/>
        </p:nvSpPr>
        <p:spPr bwMode="auto">
          <a:xfrm>
            <a:off x="334145" y="1807855"/>
            <a:ext cx="104148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554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0"/>
            <a:ext cx="8002797" cy="1044575"/>
          </a:xfrm>
        </p:spPr>
        <p:txBody>
          <a:bodyPr/>
          <a:lstStyle/>
          <a:p>
            <a:r>
              <a:rPr lang="en-US" sz="4000" dirty="0"/>
              <a:t>Test Suites and Test Cases </a:t>
            </a:r>
            <a:r>
              <a:rPr lang="en-US" sz="4000" dirty="0" err="1"/>
              <a:t>Con’t</a:t>
            </a:r>
            <a:endParaRPr lang="en-US" dirty="0"/>
          </a:p>
        </p:txBody>
      </p:sp>
      <p:sp>
        <p:nvSpPr>
          <p:cNvPr id="4" name="Rectangle 3"/>
          <p:cNvSpPr/>
          <p:nvPr/>
        </p:nvSpPr>
        <p:spPr>
          <a:xfrm>
            <a:off x="779462" y="1044575"/>
            <a:ext cx="4564070" cy="307777"/>
          </a:xfrm>
          <a:prstGeom prst="rect">
            <a:avLst/>
          </a:prstGeom>
        </p:spPr>
        <p:txBody>
          <a:bodyPr wrap="none">
            <a:spAutoFit/>
          </a:bodyPr>
          <a:lstStyle/>
          <a:p>
            <a:r>
              <a:rPr lang="en-US" b="1" dirty="0">
                <a:latin typeface="Times New Roman" panose="02020603050405020304" pitchFamily="18" charset="0"/>
              </a:rPr>
              <a:t>User Story # 135- Backend Support for Order Processing</a:t>
            </a:r>
            <a:endParaRPr lang="en-US" dirty="0"/>
          </a:p>
        </p:txBody>
      </p:sp>
      <p:sp>
        <p:nvSpPr>
          <p:cNvPr id="5" name="Rectangle 4"/>
          <p:cNvSpPr/>
          <p:nvPr/>
        </p:nvSpPr>
        <p:spPr>
          <a:xfrm>
            <a:off x="779462" y="1352352"/>
            <a:ext cx="4572000" cy="307777"/>
          </a:xfrm>
          <a:prstGeom prst="rect">
            <a:avLst/>
          </a:prstGeom>
        </p:spPr>
        <p:txBody>
          <a:bodyPr>
            <a:spAutoFit/>
          </a:bodyPr>
          <a:lstStyle/>
          <a:p>
            <a:pPr algn="just"/>
            <a:r>
              <a:rPr lang="en-US" b="1" dirty="0">
                <a:latin typeface="Times New Roman" panose="02020603050405020304" pitchFamily="18" charset="0"/>
              </a:rPr>
              <a:t>Unit Test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8022069"/>
              </p:ext>
            </p:extLst>
          </p:nvPr>
        </p:nvGraphicFramePr>
        <p:xfrm>
          <a:off x="779462" y="1827965"/>
          <a:ext cx="7460186" cy="3447422"/>
        </p:xfrm>
        <a:graphic>
          <a:graphicData uri="http://schemas.openxmlformats.org/drawingml/2006/table">
            <a:tbl>
              <a:tblPr/>
              <a:tblGrid>
                <a:gridCol w="7460186">
                  <a:extLst>
                    <a:ext uri="{9D8B030D-6E8A-4147-A177-3AD203B41FA5}">
                      <a16:colId xmlns:a16="http://schemas.microsoft.com/office/drawing/2014/main" val="2042791132"/>
                    </a:ext>
                  </a:extLst>
                </a:gridCol>
              </a:tblGrid>
              <a:tr h="55329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Test ID</a:t>
                      </a:r>
                      <a:r>
                        <a:rPr lang="en-US" b="0" i="0" u="none" strike="noStrike">
                          <a:solidFill>
                            <a:srgbClr val="000000"/>
                          </a:solidFill>
                          <a:effectLst/>
                          <a:latin typeface="Times New Roman" panose="02020603050405020304" pitchFamily="18" charset="0"/>
                        </a:rPr>
                        <a:t>: U-135-1</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3054223018"/>
                  </a:ext>
                </a:extLst>
              </a:tr>
              <a:tr h="893776">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Purpose:</a:t>
                      </a:r>
                      <a:r>
                        <a:rPr lang="en-US" b="0" i="0" u="none" strike="noStrike">
                          <a:solidFill>
                            <a:srgbClr val="000000"/>
                          </a:solidFill>
                          <a:effectLst/>
                          <a:latin typeface="Times New Roman" panose="02020603050405020304" pitchFamily="18" charset="0"/>
                        </a:rPr>
                        <a:t> To test if the system fails to create an order without the username of the user who actually is placing the order</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707369"/>
                  </a:ext>
                </a:extLst>
              </a:tr>
              <a:tr h="55329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Preconditions: </a:t>
                      </a:r>
                      <a:r>
                        <a:rPr lang="en-US" b="0" i="0" u="none" strike="noStrike">
                          <a:solidFill>
                            <a:srgbClr val="000000"/>
                          </a:solidFill>
                          <a:effectLst/>
                          <a:latin typeface="Times New Roman" panose="02020603050405020304" pitchFamily="18" charset="0"/>
                        </a:rPr>
                        <a:t>All other information are present and valid</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140037"/>
                  </a:ext>
                </a:extLst>
              </a:tr>
              <a:tr h="553290">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Input:</a:t>
                      </a:r>
                      <a:r>
                        <a:rPr lang="en-US" b="0" i="0" u="none" strike="noStrike">
                          <a:solidFill>
                            <a:srgbClr val="000000"/>
                          </a:solidFill>
                          <a:effectLst/>
                          <a:latin typeface="Times New Roman" panose="02020603050405020304" pitchFamily="18" charset="0"/>
                        </a:rPr>
                        <a:t> Try to create an order not mentioning any username.</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7431306"/>
                  </a:ext>
                </a:extLst>
              </a:tr>
              <a:tr h="893776">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The system fails to create an order entity by raising an exception mentioning that no valid username is provided as order placer</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700555"/>
                  </a:ext>
                </a:extLst>
              </a:tr>
            </a:tbl>
          </a:graphicData>
        </a:graphic>
      </p:graphicFrame>
      <p:sp>
        <p:nvSpPr>
          <p:cNvPr id="7" name="Rectangle 1"/>
          <p:cNvSpPr>
            <a:spLocks noChangeArrowheads="1"/>
          </p:cNvSpPr>
          <p:nvPr/>
        </p:nvSpPr>
        <p:spPr bwMode="auto">
          <a:xfrm>
            <a:off x="780256" y="1730948"/>
            <a:ext cx="114956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3898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91272"/>
            <a:ext cx="7583486" cy="1044575"/>
          </a:xfrm>
        </p:spPr>
        <p:txBody>
          <a:bodyPr/>
          <a:lstStyle/>
          <a:p>
            <a:r>
              <a:rPr lang="en-US" sz="3600" dirty="0"/>
              <a:t>Test Suites and Test Cases </a:t>
            </a:r>
            <a:r>
              <a:rPr lang="en-US" sz="3600" dirty="0" err="1"/>
              <a:t>Con’t</a:t>
            </a:r>
            <a:endParaRPr lang="en-US" dirty="0"/>
          </a:p>
        </p:txBody>
      </p:sp>
      <p:sp>
        <p:nvSpPr>
          <p:cNvPr id="5" name="Rectangle 4"/>
          <p:cNvSpPr/>
          <p:nvPr/>
        </p:nvSpPr>
        <p:spPr>
          <a:xfrm>
            <a:off x="779462" y="1044575"/>
            <a:ext cx="4564070" cy="307777"/>
          </a:xfrm>
          <a:prstGeom prst="rect">
            <a:avLst/>
          </a:prstGeom>
        </p:spPr>
        <p:txBody>
          <a:bodyPr wrap="none">
            <a:spAutoFit/>
          </a:bodyPr>
          <a:lstStyle/>
          <a:p>
            <a:r>
              <a:rPr lang="en-US" b="1" dirty="0">
                <a:latin typeface="Times New Roman" panose="02020603050405020304" pitchFamily="18" charset="0"/>
              </a:rPr>
              <a:t>User Story # 135- Backend Support for Order Processing</a:t>
            </a:r>
            <a:endParaRPr lang="en-US" dirty="0"/>
          </a:p>
        </p:txBody>
      </p:sp>
      <p:sp>
        <p:nvSpPr>
          <p:cNvPr id="6" name="Rectangle 5"/>
          <p:cNvSpPr/>
          <p:nvPr/>
        </p:nvSpPr>
        <p:spPr>
          <a:xfrm>
            <a:off x="779462" y="1352352"/>
            <a:ext cx="4572000" cy="307777"/>
          </a:xfrm>
          <a:prstGeom prst="rect">
            <a:avLst/>
          </a:prstGeom>
        </p:spPr>
        <p:txBody>
          <a:bodyPr>
            <a:spAutoFit/>
          </a:bodyPr>
          <a:lstStyle/>
          <a:p>
            <a:pPr algn="just"/>
            <a:r>
              <a:rPr lang="en-US" b="1" dirty="0">
                <a:latin typeface="Times New Roman" panose="02020603050405020304" pitchFamily="18" charset="0"/>
              </a:rPr>
              <a:t>Integration Test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46266361"/>
              </p:ext>
            </p:extLst>
          </p:nvPr>
        </p:nvGraphicFramePr>
        <p:xfrm>
          <a:off x="779462" y="1967906"/>
          <a:ext cx="7681250" cy="2945738"/>
        </p:xfrm>
        <a:graphic>
          <a:graphicData uri="http://schemas.openxmlformats.org/drawingml/2006/table">
            <a:tbl>
              <a:tblPr/>
              <a:tblGrid>
                <a:gridCol w="7681250">
                  <a:extLst>
                    <a:ext uri="{9D8B030D-6E8A-4147-A177-3AD203B41FA5}">
                      <a16:colId xmlns:a16="http://schemas.microsoft.com/office/drawing/2014/main" val="123604818"/>
                    </a:ext>
                  </a:extLst>
                </a:gridCol>
              </a:tblGrid>
              <a:tr h="382399">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Test ID</a:t>
                      </a:r>
                      <a:r>
                        <a:rPr lang="en-US" b="0" i="0" u="none" strike="noStrike">
                          <a:solidFill>
                            <a:srgbClr val="000000"/>
                          </a:solidFill>
                          <a:effectLst/>
                          <a:latin typeface="Times New Roman" panose="02020603050405020304" pitchFamily="18" charset="0"/>
                        </a:rPr>
                        <a:t>: I-135-1</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FE2F3"/>
                    </a:solidFill>
                  </a:tcPr>
                </a:tc>
                <a:extLst>
                  <a:ext uri="{0D108BD9-81ED-4DB2-BD59-A6C34878D82A}">
                    <a16:rowId xmlns:a16="http://schemas.microsoft.com/office/drawing/2014/main" val="3202653179"/>
                  </a:ext>
                </a:extLst>
              </a:tr>
              <a:tr h="617721">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Purpose:</a:t>
                      </a:r>
                      <a:r>
                        <a:rPr lang="en-US" b="0" i="0" u="none" strike="noStrike">
                          <a:solidFill>
                            <a:srgbClr val="000000"/>
                          </a:solidFill>
                          <a:effectLst/>
                          <a:latin typeface="Times New Roman" panose="02020603050405020304" pitchFamily="18" charset="0"/>
                        </a:rPr>
                        <a:t> To test if the system fails to place an order when non existent username is mentioned as order placer</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74895"/>
                  </a:ext>
                </a:extLst>
              </a:tr>
              <a:tr h="617721">
                <a:tc>
                  <a:txBody>
                    <a:bodyPr/>
                    <a:lstStyle/>
                    <a:p>
                      <a:pPr rtl="0" fontAlgn="t">
                        <a:spcBef>
                          <a:spcPts val="0"/>
                        </a:spcBef>
                        <a:spcAft>
                          <a:spcPts val="0"/>
                        </a:spcAft>
                      </a:pPr>
                      <a:r>
                        <a:rPr lang="en-US" b="1" i="0" u="none" strike="noStrike">
                          <a:solidFill>
                            <a:srgbClr val="000000"/>
                          </a:solidFill>
                          <a:effectLst/>
                          <a:latin typeface="Times New Roman" panose="02020603050405020304" pitchFamily="18" charset="0"/>
                        </a:rPr>
                        <a:t>Preconditions: </a:t>
                      </a:r>
                      <a:r>
                        <a:rPr lang="en-US" b="0" i="0" u="none" strike="noStrike">
                          <a:solidFill>
                            <a:srgbClr val="000000"/>
                          </a:solidFill>
                          <a:effectLst/>
                          <a:latin typeface="Times New Roman" panose="02020603050405020304" pitchFamily="18" charset="0"/>
                        </a:rPr>
                        <a:t>The user with username “example_9” is not present and all other information are present and valid.</a:t>
                      </a:r>
                      <a:endParaRPr lang="en-US">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493017"/>
                  </a:ext>
                </a:extLst>
              </a:tr>
              <a:tr h="1327897">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Input: </a:t>
                      </a:r>
                      <a:r>
                        <a:rPr lang="en-US" b="0" i="0" u="none" strike="noStrike" dirty="0">
                          <a:solidFill>
                            <a:srgbClr val="000000"/>
                          </a:solidFill>
                          <a:effectLst/>
                          <a:latin typeface="Times New Roman" panose="02020603050405020304" pitchFamily="18" charset="0"/>
                        </a:rPr>
                        <a:t>Make a request to place an order with the following data </a:t>
                      </a:r>
                      <a:endParaRPr lang="en-US" dirty="0">
                        <a:effectLst/>
                      </a:endParaRPr>
                    </a:p>
                    <a:p>
                      <a:pPr rtl="0" fontAlgn="t">
                        <a:spcBef>
                          <a:spcPts val="0"/>
                        </a:spcBef>
                        <a:spcAft>
                          <a:spcPts val="0"/>
                        </a:spcAft>
                      </a:pPr>
                      <a:r>
                        <a:rPr lang="en-US" b="0" i="0" u="none" strike="noStrike" dirty="0">
                          <a:solidFill>
                            <a:srgbClr val="000000"/>
                          </a:solidFill>
                          <a:effectLst/>
                          <a:latin typeface="Times New Roman" panose="02020603050405020304" pitchFamily="18" charset="0"/>
                        </a:rPr>
                        <a:t>{"username":"example_9", "</a:t>
                      </a:r>
                      <a:r>
                        <a:rPr lang="en-US" b="0" i="0" u="none" strike="noStrike" dirty="0" err="1">
                          <a:solidFill>
                            <a:srgbClr val="000000"/>
                          </a:solidFill>
                          <a:effectLst/>
                          <a:latin typeface="Times New Roman" panose="02020603050405020304" pitchFamily="18" charset="0"/>
                        </a:rPr>
                        <a:t>billingAddress</a:t>
                      </a:r>
                      <a:r>
                        <a:rPr lang="en-US" b="0" i="0" u="none" strike="noStrike" dirty="0">
                          <a:solidFill>
                            <a:srgbClr val="000000"/>
                          </a:solidFill>
                          <a:effectLst/>
                          <a:latin typeface="Times New Roman" panose="02020603050405020304" pitchFamily="18" charset="0"/>
                        </a:rPr>
                        <a:t>":{"addressId":11, "addressLineOne":"10274 SW 102 Ave suit 201", "</a:t>
                      </a:r>
                      <a:r>
                        <a:rPr lang="en-US" b="0" i="0" u="none" strike="noStrike" dirty="0" err="1">
                          <a:solidFill>
                            <a:srgbClr val="000000"/>
                          </a:solidFill>
                          <a:effectLst/>
                          <a:latin typeface="Times New Roman" panose="02020603050405020304" pitchFamily="18" charset="0"/>
                        </a:rPr>
                        <a:t>city":"Miami</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state":"FL</a:t>
                      </a:r>
                      <a:r>
                        <a:rPr lang="en-US" b="0" i="0" u="none" strike="noStrike" dirty="0">
                          <a:solidFill>
                            <a:srgbClr val="000000"/>
                          </a:solidFill>
                          <a:effectLst/>
                          <a:latin typeface="Times New Roman" panose="02020603050405020304" pitchFamily="18" charset="0"/>
                        </a:rPr>
                        <a:t>", "zipCode":"33178"}, "</a:t>
                      </a:r>
                      <a:r>
                        <a:rPr lang="en-US" b="0" i="0" u="none" strike="noStrike" dirty="0" err="1">
                          <a:solidFill>
                            <a:srgbClr val="000000"/>
                          </a:solidFill>
                          <a:effectLst/>
                          <a:latin typeface="Times New Roman" panose="02020603050405020304" pitchFamily="18" charset="0"/>
                        </a:rPr>
                        <a:t>shippingAddress</a:t>
                      </a:r>
                      <a:r>
                        <a:rPr lang="en-US" b="0" i="0" u="none" strike="noStrike" dirty="0">
                          <a:solidFill>
                            <a:srgbClr val="000000"/>
                          </a:solidFill>
                          <a:effectLst/>
                          <a:latin typeface="Times New Roman" panose="02020603050405020304" pitchFamily="18" charset="0"/>
                        </a:rPr>
                        <a:t>":{"addressId":12, "addressLineOne":"10274 SW 103 Ave suit 202",  "</a:t>
                      </a:r>
                      <a:r>
                        <a:rPr lang="en-US" b="0" i="0" u="none" strike="noStrike" dirty="0" err="1">
                          <a:solidFill>
                            <a:srgbClr val="000000"/>
                          </a:solidFill>
                          <a:effectLst/>
                          <a:latin typeface="Times New Roman" panose="02020603050405020304" pitchFamily="18" charset="0"/>
                        </a:rPr>
                        <a:t>city":"Miami</a:t>
                      </a:r>
                      <a:r>
                        <a:rPr lang="en-US" b="0" i="0" u="none" strike="noStrike" dirty="0">
                          <a:solidFill>
                            <a:srgbClr val="000000"/>
                          </a:solidFill>
                          <a:effectLst/>
                          <a:latin typeface="Times New Roman" panose="02020603050405020304" pitchFamily="18" charset="0"/>
                        </a:rPr>
                        <a:t>", "</a:t>
                      </a:r>
                      <a:r>
                        <a:rPr lang="en-US" b="0" i="0" u="none" strike="noStrike" dirty="0" err="1">
                          <a:solidFill>
                            <a:srgbClr val="000000"/>
                          </a:solidFill>
                          <a:effectLst/>
                          <a:latin typeface="Times New Roman" panose="02020603050405020304" pitchFamily="18" charset="0"/>
                        </a:rPr>
                        <a:t>state":"FL</a:t>
                      </a:r>
                      <a:r>
                        <a:rPr lang="en-US" b="0" i="0" u="none" strike="noStrike" dirty="0">
                          <a:solidFill>
                            <a:srgbClr val="000000"/>
                          </a:solidFill>
                          <a:effectLst/>
                          <a:latin typeface="Times New Roman" panose="02020603050405020304" pitchFamily="18" charset="0"/>
                        </a:rPr>
                        <a:t>", "zipCode":"33178"}, "products":[{"productId":34,"unitPrice":9.94,"count":5}]}</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649856"/>
                  </a:ext>
                </a:extLst>
              </a:tr>
            </a:tbl>
          </a:graphicData>
        </a:graphic>
      </p:graphicFrame>
      <p:sp>
        <p:nvSpPr>
          <p:cNvPr id="8" name="Rectangle 1"/>
          <p:cNvSpPr>
            <a:spLocks noChangeArrowheads="1"/>
          </p:cNvSpPr>
          <p:nvPr/>
        </p:nvSpPr>
        <p:spPr bwMode="auto">
          <a:xfrm>
            <a:off x="780256" y="1757896"/>
            <a:ext cx="118362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49029484"/>
              </p:ext>
            </p:extLst>
          </p:nvPr>
        </p:nvGraphicFramePr>
        <p:xfrm>
          <a:off x="779462" y="4913644"/>
          <a:ext cx="7681250" cy="560070"/>
        </p:xfrm>
        <a:graphic>
          <a:graphicData uri="http://schemas.openxmlformats.org/drawingml/2006/table">
            <a:tbl>
              <a:tblPr/>
              <a:tblGrid>
                <a:gridCol w="7681250">
                  <a:extLst>
                    <a:ext uri="{9D8B030D-6E8A-4147-A177-3AD203B41FA5}">
                      <a16:colId xmlns:a16="http://schemas.microsoft.com/office/drawing/2014/main" val="3189478179"/>
                    </a:ext>
                  </a:extLst>
                </a:gridCol>
              </a:tblGrid>
              <a:tr h="0">
                <a:tc>
                  <a:txBody>
                    <a:bodyPr/>
                    <a:lstStyle/>
                    <a:p>
                      <a:pPr rtl="0" fontAlgn="t">
                        <a:spcBef>
                          <a:spcPts val="0"/>
                        </a:spcBef>
                        <a:spcAft>
                          <a:spcPts val="0"/>
                        </a:spcAft>
                      </a:pPr>
                      <a:r>
                        <a:rPr lang="en-US" b="1" i="0" u="none" strike="noStrike" dirty="0">
                          <a:solidFill>
                            <a:srgbClr val="000000"/>
                          </a:solidFill>
                          <a:effectLst/>
                          <a:latin typeface="Times New Roman" panose="02020603050405020304" pitchFamily="18" charset="0"/>
                        </a:rPr>
                        <a:t>Expected Output</a:t>
                      </a:r>
                      <a:r>
                        <a:rPr lang="en-US" b="0" i="0" u="none" strike="noStrike" dirty="0">
                          <a:solidFill>
                            <a:srgbClr val="000000"/>
                          </a:solidFill>
                          <a:effectLst/>
                          <a:latin typeface="Times New Roman" panose="02020603050405020304" pitchFamily="18" charset="0"/>
                        </a:rPr>
                        <a:t>: The system fails with the exception that no registered user found having username “example_9”.</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515192"/>
                  </a:ext>
                </a:extLst>
              </a:tr>
            </a:tbl>
          </a:graphicData>
        </a:graphic>
      </p:graphicFrame>
      <p:sp>
        <p:nvSpPr>
          <p:cNvPr id="10" name="Rectangle 2"/>
          <p:cNvSpPr>
            <a:spLocks noChangeArrowheads="1"/>
          </p:cNvSpPr>
          <p:nvPr/>
        </p:nvSpPr>
        <p:spPr bwMode="auto">
          <a:xfrm>
            <a:off x="780256" y="49134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492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0"/>
            <a:ext cx="7583486" cy="1044575"/>
          </a:xfrm>
        </p:spPr>
        <p:txBody>
          <a:bodyPr/>
          <a:lstStyle/>
          <a:p>
            <a:r>
              <a:rPr lang="en-US" dirty="0" err="1"/>
              <a:t>Wishlist</a:t>
            </a:r>
            <a:r>
              <a:rPr lang="en-US" dirty="0"/>
              <a:t>/Shortcomings</a:t>
            </a:r>
          </a:p>
        </p:txBody>
      </p:sp>
      <p:sp>
        <p:nvSpPr>
          <p:cNvPr id="3" name="Text Placeholder 2"/>
          <p:cNvSpPr>
            <a:spLocks noGrp="1"/>
          </p:cNvSpPr>
          <p:nvPr>
            <p:ph type="body" idx="1"/>
          </p:nvPr>
        </p:nvSpPr>
        <p:spPr>
          <a:xfrm>
            <a:off x="779462" y="1489435"/>
            <a:ext cx="7583486" cy="3987538"/>
          </a:xfrm>
        </p:spPr>
        <p:txBody>
          <a:bodyPr/>
          <a:lstStyle/>
          <a:p>
            <a:r>
              <a:rPr lang="en-US" dirty="0"/>
              <a:t>Backend Support for Logistic</a:t>
            </a:r>
          </a:p>
          <a:p>
            <a:r>
              <a:rPr lang="en-US" dirty="0"/>
              <a:t>Process payment</a:t>
            </a:r>
          </a:p>
          <a:p>
            <a:r>
              <a:rPr lang="en-US" dirty="0"/>
              <a:t>Communication from android application to the server</a:t>
            </a:r>
          </a:p>
          <a:p>
            <a:r>
              <a:rPr lang="en-US" dirty="0"/>
              <a:t>Order placement from phone</a:t>
            </a:r>
          </a:p>
          <a:p>
            <a:r>
              <a:rPr lang="en-US" dirty="0"/>
              <a:t>Pushing the ads from ADUPS environment</a:t>
            </a:r>
          </a:p>
        </p:txBody>
      </p:sp>
    </p:spTree>
    <p:extLst>
      <p:ext uri="{BB962C8B-B14F-4D97-AF65-F5344CB8AC3E}">
        <p14:creationId xmlns:p14="http://schemas.microsoft.com/office/powerpoint/2010/main" val="624013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a:solidFill>
                  <a:srgbClr val="001D4D"/>
                </a:solidFill>
                <a:latin typeface="Trebuchet MS"/>
                <a:ea typeface="Trebuchet MS"/>
                <a:cs typeface="Trebuchet MS"/>
                <a:sym typeface="Trebuchet MS"/>
              </a:rPr>
              <a:t>Summary</a:t>
            </a:r>
          </a:p>
        </p:txBody>
      </p:sp>
      <p:sp>
        <p:nvSpPr>
          <p:cNvPr id="243" name="Shape 243"/>
          <p:cNvSpPr txBox="1">
            <a:spLocks noGrp="1"/>
          </p:cNvSpPr>
          <p:nvPr>
            <p:ph type="body" idx="1"/>
          </p:nvPr>
        </p:nvSpPr>
        <p:spPr>
          <a:xfrm>
            <a:off x="779462" y="1622323"/>
            <a:ext cx="7583486" cy="4208462"/>
          </a:xfrm>
          <a:prstGeom prst="rect">
            <a:avLst/>
          </a:prstGeom>
          <a:noFill/>
          <a:ln>
            <a:noFill/>
          </a:ln>
        </p:spPr>
        <p:txBody>
          <a:bodyPr lIns="91425" tIns="45700" rIns="91425" bIns="45700" anchor="t" anchorCtr="0">
            <a:noAutofit/>
          </a:bodyPr>
          <a:lstStyle/>
          <a:p>
            <a:pPr lvl="0" indent="-282575" algn="just">
              <a:spcBef>
                <a:spcPts val="0"/>
              </a:spcBef>
            </a:pPr>
            <a:r>
              <a:rPr lang="en-US" sz="2400" dirty="0"/>
              <a:t>The phone shopping network will provide new opportunities for both the end users and the service providers. </a:t>
            </a:r>
          </a:p>
          <a:p>
            <a:pPr lvl="0" indent="-282575" algn="just">
              <a:spcBef>
                <a:spcPts val="0"/>
              </a:spcBef>
            </a:pPr>
            <a:r>
              <a:rPr lang="en-US" sz="2400" dirty="0"/>
              <a:t>The end users i.e. the low income families can be able to get great offers of savings. </a:t>
            </a:r>
          </a:p>
          <a:p>
            <a:pPr lvl="0" indent="-282575" algn="just">
              <a:spcBef>
                <a:spcPts val="0"/>
              </a:spcBef>
            </a:pPr>
            <a:r>
              <a:rPr lang="en-US" sz="2400" dirty="0"/>
              <a:t>At the same time the service providers of the life line program can be able to generate revenue from the phones that remain not useful.</a:t>
            </a:r>
          </a:p>
          <a:p>
            <a:pPr lvl="0" indent="-282575" algn="just">
              <a:spcBef>
                <a:spcPts val="0"/>
              </a:spcBef>
            </a:pPr>
            <a:r>
              <a:rPr lang="en-US" sz="2400" dirty="0"/>
              <a:t>It also helps build credit of the user</a:t>
            </a:r>
          </a:p>
          <a:p>
            <a:pPr lvl="0" indent="-282575" algn="just">
              <a:spcBef>
                <a:spcPts val="0"/>
              </a:spcBef>
            </a:pPr>
            <a:endParaRPr lang="en-US" sz="2400" dirty="0">
              <a:solidFill>
                <a:srgbClr val="3366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9462" y="964642"/>
            <a:ext cx="7583486" cy="3037087"/>
          </a:xfrm>
        </p:spPr>
        <p:txBody>
          <a:bodyPr/>
          <a:lstStyle/>
          <a:p>
            <a:pPr marL="342900" indent="-342900"/>
            <a:r>
              <a:rPr lang="en-US" dirty="0"/>
              <a:t>contact information</a:t>
            </a:r>
          </a:p>
          <a:p>
            <a:pPr marL="0" lvl="0" indent="0">
              <a:buNone/>
            </a:pPr>
            <a:r>
              <a:rPr lang="en-US" sz="1400" dirty="0"/>
              <a:t>Name: Khaja Mohammed</a:t>
            </a:r>
          </a:p>
          <a:p>
            <a:pPr marL="0" lvl="0" indent="0">
              <a:buNone/>
            </a:pPr>
            <a:r>
              <a:rPr lang="en-US" sz="1400" dirty="0"/>
              <a:t>Email: kmoha023@fiu.edu</a:t>
            </a:r>
          </a:p>
          <a:p>
            <a:pPr marL="0" lvl="0" indent="0">
              <a:buNone/>
            </a:pPr>
            <a:r>
              <a:rPr lang="en-US" sz="1400" dirty="0"/>
              <a:t>Name: Dewan </a:t>
            </a:r>
            <a:r>
              <a:rPr lang="en-US" sz="1400" dirty="0" err="1"/>
              <a:t>Moksedul</a:t>
            </a:r>
            <a:endParaRPr lang="en-US" sz="1400" dirty="0"/>
          </a:p>
          <a:p>
            <a:pPr marL="0" lvl="0" indent="0">
              <a:buNone/>
            </a:pPr>
            <a:r>
              <a:rPr lang="en-US" sz="1400" dirty="0"/>
              <a:t>Email: dalam004@fiu.edu</a:t>
            </a:r>
          </a:p>
        </p:txBody>
      </p:sp>
    </p:spTree>
    <p:extLst>
      <p:ext uri="{BB962C8B-B14F-4D97-AF65-F5344CB8AC3E}">
        <p14:creationId xmlns:p14="http://schemas.microsoft.com/office/powerpoint/2010/main" val="1831076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438" y="2149510"/>
            <a:ext cx="2687219" cy="1044575"/>
          </a:xfrm>
        </p:spPr>
        <p:txBody>
          <a:bodyPr/>
          <a:lstStyle/>
          <a:p>
            <a:r>
              <a:rPr lang="en-US" dirty="0"/>
              <a:t>Questions ?</a:t>
            </a:r>
          </a:p>
        </p:txBody>
      </p:sp>
    </p:spTree>
    <p:extLst>
      <p:ext uri="{BB962C8B-B14F-4D97-AF65-F5344CB8AC3E}">
        <p14:creationId xmlns:p14="http://schemas.microsoft.com/office/powerpoint/2010/main" val="490529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583" y="2430864"/>
            <a:ext cx="2647025" cy="1044575"/>
          </a:xfrm>
        </p:spPr>
        <p:txBody>
          <a:bodyPr/>
          <a:lstStyle/>
          <a:p>
            <a:r>
              <a:rPr lang="en-US" dirty="0"/>
              <a:t>Thank You!</a:t>
            </a:r>
          </a:p>
        </p:txBody>
      </p:sp>
    </p:spTree>
    <p:extLst>
      <p:ext uri="{BB962C8B-B14F-4D97-AF65-F5344CB8AC3E}">
        <p14:creationId xmlns:p14="http://schemas.microsoft.com/office/powerpoint/2010/main" val="1027808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0"/>
            <a:ext cx="7583486" cy="1044575"/>
          </a:xfrm>
        </p:spPr>
        <p:txBody>
          <a:bodyPr/>
          <a:lstStyle/>
          <a:p>
            <a:r>
              <a:rPr lang="en-US" dirty="0"/>
              <a:t>References</a:t>
            </a:r>
          </a:p>
        </p:txBody>
      </p:sp>
      <p:sp>
        <p:nvSpPr>
          <p:cNvPr id="3" name="Text Placeholder 2"/>
          <p:cNvSpPr>
            <a:spLocks noGrp="1"/>
          </p:cNvSpPr>
          <p:nvPr>
            <p:ph type="body" idx="1"/>
          </p:nvPr>
        </p:nvSpPr>
        <p:spPr>
          <a:xfrm>
            <a:off x="779462" y="1044575"/>
            <a:ext cx="5551000" cy="2733152"/>
          </a:xfrm>
        </p:spPr>
        <p:txBody>
          <a:bodyPr/>
          <a:lstStyle/>
          <a:p>
            <a:pPr>
              <a:spcBef>
                <a:spcPts val="1000"/>
              </a:spcBef>
            </a:pPr>
            <a:r>
              <a:rPr lang="en-US" sz="1100" dirty="0">
                <a:latin typeface="Times New Roman" panose="02020603050405020304" pitchFamily="18" charset="0"/>
                <a:cs typeface="Times New Roman" panose="02020603050405020304" pitchFamily="18" charset="0"/>
              </a:rPr>
              <a:t>Spring Framework (Version 4.3.3.RELEASE). https://projects.spring.io/spring-framework/</a:t>
            </a:r>
          </a:p>
          <a:p>
            <a:pPr>
              <a:spcBef>
                <a:spcPts val="1000"/>
              </a:spcBef>
            </a:pPr>
            <a:r>
              <a:rPr lang="en-US" sz="1100" dirty="0">
                <a:latin typeface="Times New Roman" panose="02020603050405020304" pitchFamily="18" charset="0"/>
                <a:cs typeface="Times New Roman" panose="02020603050405020304" pitchFamily="18" charset="0"/>
              </a:rPr>
              <a:t>Jersey-RESTful web services in Java  Version 2.23.2. https://jersey.java.net/</a:t>
            </a:r>
          </a:p>
          <a:p>
            <a:pPr>
              <a:spcBef>
                <a:spcPts val="1000"/>
              </a:spcBef>
            </a:pPr>
            <a:r>
              <a:rPr lang="en-US" sz="1100" dirty="0">
                <a:latin typeface="Times New Roman" panose="02020603050405020304" pitchFamily="18" charset="0"/>
                <a:cs typeface="Times New Roman" panose="02020603050405020304" pitchFamily="18" charset="0"/>
              </a:rPr>
              <a:t>Hibernate Version 5.2.3.final. http://hibernate.org/orm/</a:t>
            </a:r>
          </a:p>
          <a:p>
            <a:pPr>
              <a:spcBef>
                <a:spcPts val="1000"/>
              </a:spcBef>
            </a:pPr>
            <a:r>
              <a:rPr lang="en-US" sz="1100" dirty="0">
                <a:latin typeface="Times New Roman" panose="02020603050405020304" pitchFamily="18" charset="0"/>
                <a:cs typeface="Times New Roman" panose="02020603050405020304" pitchFamily="18" charset="0"/>
              </a:rPr>
              <a:t>Commons-DBCP version 1.4. https://commons.apache.org/proper/commons-dbcp/</a:t>
            </a:r>
          </a:p>
          <a:p>
            <a:pPr>
              <a:spcBef>
                <a:spcPts val="1000"/>
              </a:spcBef>
            </a:pPr>
            <a:r>
              <a:rPr lang="en-US" sz="1100" dirty="0">
                <a:latin typeface="Times New Roman" panose="02020603050405020304" pitchFamily="18" charset="0"/>
                <a:cs typeface="Times New Roman" panose="02020603050405020304" pitchFamily="18" charset="0"/>
              </a:rPr>
              <a:t>MySQL JDBC Connector Version 5.1.31. https://www.mysql.com/products/connector/</a:t>
            </a:r>
          </a:p>
          <a:p>
            <a:pPr>
              <a:spcBef>
                <a:spcPts val="1000"/>
              </a:spcBef>
            </a:pPr>
            <a:r>
              <a:rPr lang="en-US" sz="1100" dirty="0">
                <a:latin typeface="Times New Roman" panose="02020603050405020304" pitchFamily="18" charset="0"/>
                <a:cs typeface="Times New Roman" panose="02020603050405020304" pitchFamily="18" charset="0"/>
              </a:rPr>
              <a:t>Jackson JSON API for java Version 2.5.4. http://wiki.fasterxml.com/JacksonHome</a:t>
            </a:r>
          </a:p>
          <a:p>
            <a:pPr>
              <a:spcBef>
                <a:spcPts val="1000"/>
              </a:spcBef>
            </a:pPr>
            <a:r>
              <a:rPr lang="en-US" sz="1100" dirty="0">
                <a:latin typeface="Times New Roman" panose="02020603050405020304" pitchFamily="18" charset="0"/>
                <a:cs typeface="Times New Roman" panose="02020603050405020304" pitchFamily="18" charset="0"/>
              </a:rPr>
              <a:t>Bootstrap Version 3.3.7. http://getbootstrap.com/</a:t>
            </a:r>
          </a:p>
          <a:p>
            <a:pPr>
              <a:spcBef>
                <a:spcPts val="1000"/>
              </a:spcBef>
            </a:pPr>
            <a:r>
              <a:rPr lang="en-US" sz="1100" dirty="0">
                <a:latin typeface="Times New Roman" panose="02020603050405020304" pitchFamily="18" charset="0"/>
                <a:cs typeface="Times New Roman" panose="02020603050405020304" pitchFamily="18" charset="0"/>
              </a:rPr>
              <a:t>JQuery Version 3.1.1. https://jquery.com/</a:t>
            </a:r>
          </a:p>
          <a:p>
            <a:pPr>
              <a:spcBef>
                <a:spcPts val="1000"/>
              </a:spcBef>
            </a:pPr>
            <a:r>
              <a:rPr lang="en-US" sz="1100" dirty="0" err="1">
                <a:latin typeface="Times New Roman" panose="02020603050405020304" pitchFamily="18" charset="0"/>
                <a:cs typeface="Times New Roman" panose="02020603050405020304" pitchFamily="18" charset="0"/>
              </a:rPr>
              <a:t>KnockoutJS</a:t>
            </a:r>
            <a:r>
              <a:rPr lang="en-US" sz="1100" dirty="0">
                <a:latin typeface="Times New Roman" panose="02020603050405020304" pitchFamily="18" charset="0"/>
                <a:cs typeface="Times New Roman" panose="02020603050405020304" pitchFamily="18" charset="0"/>
              </a:rPr>
              <a:t> Version 3.3.0. http://knockoutjs.com/</a:t>
            </a:r>
          </a:p>
        </p:txBody>
      </p:sp>
      <p:pic>
        <p:nvPicPr>
          <p:cNvPr id="4" name="Picture 3"/>
          <p:cNvPicPr>
            <a:picLocks noChangeAspect="1"/>
          </p:cNvPicPr>
          <p:nvPr/>
        </p:nvPicPr>
        <p:blipFill>
          <a:blip r:embed="rId2"/>
          <a:stretch>
            <a:fillRect/>
          </a:stretch>
        </p:blipFill>
        <p:spPr>
          <a:xfrm>
            <a:off x="7696158" y="4453957"/>
            <a:ext cx="979533" cy="912435"/>
          </a:xfrm>
          <a:prstGeom prst="rect">
            <a:avLst/>
          </a:prstGeom>
        </p:spPr>
      </p:pic>
      <p:pic>
        <p:nvPicPr>
          <p:cNvPr id="5" name="Picture 4"/>
          <p:cNvPicPr>
            <a:picLocks noChangeAspect="1"/>
          </p:cNvPicPr>
          <p:nvPr/>
        </p:nvPicPr>
        <p:blipFill>
          <a:blip r:embed="rId3"/>
          <a:stretch>
            <a:fillRect/>
          </a:stretch>
        </p:blipFill>
        <p:spPr>
          <a:xfrm>
            <a:off x="521344" y="5885477"/>
            <a:ext cx="1217022" cy="584690"/>
          </a:xfrm>
          <a:prstGeom prst="rect">
            <a:avLst/>
          </a:prstGeom>
        </p:spPr>
      </p:pic>
      <p:pic>
        <p:nvPicPr>
          <p:cNvPr id="6" name="Picture 5"/>
          <p:cNvPicPr>
            <a:picLocks noChangeAspect="1"/>
          </p:cNvPicPr>
          <p:nvPr/>
        </p:nvPicPr>
        <p:blipFill>
          <a:blip r:embed="rId4"/>
          <a:stretch>
            <a:fillRect/>
          </a:stretch>
        </p:blipFill>
        <p:spPr>
          <a:xfrm>
            <a:off x="3614180" y="3842079"/>
            <a:ext cx="1582539" cy="1582539"/>
          </a:xfrm>
          <a:prstGeom prst="rect">
            <a:avLst/>
          </a:prstGeom>
        </p:spPr>
      </p:pic>
      <p:pic>
        <p:nvPicPr>
          <p:cNvPr id="7" name="Picture 6"/>
          <p:cNvPicPr>
            <a:picLocks noChangeAspect="1"/>
          </p:cNvPicPr>
          <p:nvPr/>
        </p:nvPicPr>
        <p:blipFill>
          <a:blip r:embed="rId5"/>
          <a:stretch>
            <a:fillRect/>
          </a:stretch>
        </p:blipFill>
        <p:spPr>
          <a:xfrm>
            <a:off x="6282566" y="4921836"/>
            <a:ext cx="1205035" cy="453093"/>
          </a:xfrm>
          <a:prstGeom prst="rect">
            <a:avLst/>
          </a:prstGeom>
        </p:spPr>
      </p:pic>
      <p:pic>
        <p:nvPicPr>
          <p:cNvPr id="8" name="Picture 7"/>
          <p:cNvPicPr>
            <a:picLocks noChangeAspect="1"/>
          </p:cNvPicPr>
          <p:nvPr/>
        </p:nvPicPr>
        <p:blipFill>
          <a:blip r:embed="rId6"/>
          <a:stretch>
            <a:fillRect/>
          </a:stretch>
        </p:blipFill>
        <p:spPr>
          <a:xfrm>
            <a:off x="4848296" y="4028409"/>
            <a:ext cx="1329003" cy="431926"/>
          </a:xfrm>
          <a:prstGeom prst="rect">
            <a:avLst/>
          </a:prstGeom>
        </p:spPr>
      </p:pic>
      <p:pic>
        <p:nvPicPr>
          <p:cNvPr id="9" name="Picture 8"/>
          <p:cNvPicPr>
            <a:picLocks noChangeAspect="1"/>
          </p:cNvPicPr>
          <p:nvPr/>
        </p:nvPicPr>
        <p:blipFill>
          <a:blip r:embed="rId7"/>
          <a:stretch>
            <a:fillRect/>
          </a:stretch>
        </p:blipFill>
        <p:spPr>
          <a:xfrm>
            <a:off x="6526995" y="3055149"/>
            <a:ext cx="953855" cy="786930"/>
          </a:xfrm>
          <a:prstGeom prst="rect">
            <a:avLst/>
          </a:prstGeom>
        </p:spPr>
      </p:pic>
      <p:pic>
        <p:nvPicPr>
          <p:cNvPr id="10" name="Picture 9"/>
          <p:cNvPicPr>
            <a:picLocks noChangeAspect="1"/>
          </p:cNvPicPr>
          <p:nvPr/>
        </p:nvPicPr>
        <p:blipFill>
          <a:blip r:embed="rId8"/>
          <a:stretch>
            <a:fillRect/>
          </a:stretch>
        </p:blipFill>
        <p:spPr>
          <a:xfrm>
            <a:off x="4951587" y="4522293"/>
            <a:ext cx="1122423" cy="844099"/>
          </a:xfrm>
          <a:prstGeom prst="rect">
            <a:avLst/>
          </a:prstGeom>
        </p:spPr>
      </p:pic>
      <p:pic>
        <p:nvPicPr>
          <p:cNvPr id="11" name="Picture 10"/>
          <p:cNvPicPr>
            <a:picLocks noChangeAspect="1"/>
          </p:cNvPicPr>
          <p:nvPr/>
        </p:nvPicPr>
        <p:blipFill>
          <a:blip r:embed="rId9"/>
          <a:stretch>
            <a:fillRect/>
          </a:stretch>
        </p:blipFill>
        <p:spPr>
          <a:xfrm>
            <a:off x="2045041" y="5885477"/>
            <a:ext cx="1986742" cy="602417"/>
          </a:xfrm>
          <a:prstGeom prst="rect">
            <a:avLst/>
          </a:prstGeom>
        </p:spPr>
      </p:pic>
      <p:pic>
        <p:nvPicPr>
          <p:cNvPr id="13" name="Picture 12"/>
          <p:cNvPicPr>
            <a:picLocks noChangeAspect="1"/>
          </p:cNvPicPr>
          <p:nvPr/>
        </p:nvPicPr>
        <p:blipFill>
          <a:blip r:embed="rId10"/>
          <a:stretch>
            <a:fillRect/>
          </a:stretch>
        </p:blipFill>
        <p:spPr>
          <a:xfrm>
            <a:off x="6401204" y="4061666"/>
            <a:ext cx="967757" cy="365412"/>
          </a:xfrm>
          <a:prstGeom prst="rect">
            <a:avLst/>
          </a:prstGeom>
        </p:spPr>
      </p:pic>
      <p:pic>
        <p:nvPicPr>
          <p:cNvPr id="15" name="Picture 14"/>
          <p:cNvPicPr>
            <a:picLocks noChangeAspect="1"/>
          </p:cNvPicPr>
          <p:nvPr/>
        </p:nvPicPr>
        <p:blipFill>
          <a:blip r:embed="rId11"/>
          <a:stretch>
            <a:fillRect/>
          </a:stretch>
        </p:blipFill>
        <p:spPr>
          <a:xfrm>
            <a:off x="5614441" y="3129010"/>
            <a:ext cx="719042" cy="719042"/>
          </a:xfrm>
          <a:prstGeom prst="rect">
            <a:avLst/>
          </a:prstGeom>
        </p:spPr>
      </p:pic>
      <p:pic>
        <p:nvPicPr>
          <p:cNvPr id="17" name="Picture 16"/>
          <p:cNvPicPr>
            <a:picLocks noChangeAspect="1"/>
          </p:cNvPicPr>
          <p:nvPr/>
        </p:nvPicPr>
        <p:blipFill>
          <a:blip r:embed="rId12"/>
          <a:stretch>
            <a:fillRect/>
          </a:stretch>
        </p:blipFill>
        <p:spPr>
          <a:xfrm>
            <a:off x="4453659" y="6021817"/>
            <a:ext cx="1486121" cy="466077"/>
          </a:xfrm>
          <a:prstGeom prst="rect">
            <a:avLst/>
          </a:prstGeom>
        </p:spPr>
      </p:pic>
      <p:pic>
        <p:nvPicPr>
          <p:cNvPr id="20" name="Picture 19"/>
          <p:cNvPicPr>
            <a:picLocks noChangeAspect="1"/>
          </p:cNvPicPr>
          <p:nvPr/>
        </p:nvPicPr>
        <p:blipFill>
          <a:blip r:embed="rId13"/>
          <a:stretch>
            <a:fillRect/>
          </a:stretch>
        </p:blipFill>
        <p:spPr>
          <a:xfrm>
            <a:off x="2331800" y="4822302"/>
            <a:ext cx="1533940" cy="733623"/>
          </a:xfrm>
          <a:prstGeom prst="rect">
            <a:avLst/>
          </a:prstGeom>
        </p:spPr>
      </p:pic>
      <p:pic>
        <p:nvPicPr>
          <p:cNvPr id="23" name="Picture 22"/>
          <p:cNvPicPr>
            <a:picLocks noChangeAspect="1"/>
          </p:cNvPicPr>
          <p:nvPr/>
        </p:nvPicPr>
        <p:blipFill>
          <a:blip r:embed="rId14"/>
          <a:stretch>
            <a:fillRect/>
          </a:stretch>
        </p:blipFill>
        <p:spPr>
          <a:xfrm>
            <a:off x="7674362" y="3448614"/>
            <a:ext cx="750292" cy="750292"/>
          </a:xfrm>
          <a:prstGeom prst="rect">
            <a:avLst/>
          </a:prstGeom>
        </p:spPr>
      </p:pic>
      <p:pic>
        <p:nvPicPr>
          <p:cNvPr id="24" name="Picture 23"/>
          <p:cNvPicPr>
            <a:picLocks noChangeAspect="1"/>
          </p:cNvPicPr>
          <p:nvPr/>
        </p:nvPicPr>
        <p:blipFill>
          <a:blip r:embed="rId15"/>
          <a:stretch>
            <a:fillRect/>
          </a:stretch>
        </p:blipFill>
        <p:spPr>
          <a:xfrm>
            <a:off x="249937" y="4751532"/>
            <a:ext cx="1992032" cy="793700"/>
          </a:xfrm>
          <a:prstGeom prst="rect">
            <a:avLst/>
          </a:prstGeom>
        </p:spPr>
      </p:pic>
    </p:spTree>
    <p:extLst>
      <p:ext uri="{BB962C8B-B14F-4D97-AF65-F5344CB8AC3E}">
        <p14:creationId xmlns:p14="http://schemas.microsoft.com/office/powerpoint/2010/main" val="326775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pic>
        <p:nvPicPr>
          <p:cNvPr id="4" name="Picture 3"/>
          <p:cNvPicPr>
            <a:picLocks noChangeAspect="1"/>
          </p:cNvPicPr>
          <p:nvPr/>
        </p:nvPicPr>
        <p:blipFill>
          <a:blip r:embed="rId2"/>
          <a:stretch>
            <a:fillRect/>
          </a:stretch>
        </p:blipFill>
        <p:spPr>
          <a:xfrm>
            <a:off x="198448" y="1369014"/>
            <a:ext cx="8745513" cy="4013691"/>
          </a:xfrm>
          <a:prstGeom prst="rect">
            <a:avLst/>
          </a:prstGeom>
        </p:spPr>
      </p:pic>
      <p:sp>
        <p:nvSpPr>
          <p:cNvPr id="5" name="TextBox 4"/>
          <p:cNvSpPr txBox="1"/>
          <p:nvPr/>
        </p:nvSpPr>
        <p:spPr>
          <a:xfrm>
            <a:off x="471340" y="5608948"/>
            <a:ext cx="2311851" cy="307777"/>
          </a:xfrm>
          <a:prstGeom prst="rect">
            <a:avLst/>
          </a:prstGeom>
          <a:noFill/>
        </p:spPr>
        <p:txBody>
          <a:bodyPr wrap="none" rtlCol="0">
            <a:spAutoFit/>
          </a:bodyPr>
          <a:lstStyle/>
          <a:p>
            <a:r>
              <a:rPr lang="en-US" b="1" dirty="0"/>
              <a:t>Figure 1: Sprint Planning</a:t>
            </a:r>
          </a:p>
        </p:txBody>
      </p:sp>
    </p:spTree>
    <p:extLst>
      <p:ext uri="{BB962C8B-B14F-4D97-AF65-F5344CB8AC3E}">
        <p14:creationId xmlns:p14="http://schemas.microsoft.com/office/powerpoint/2010/main" val="64154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779462" y="381000"/>
            <a:ext cx="7583400" cy="10446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latin typeface="Trebuchet MS"/>
                <a:ea typeface="Trebuchet MS"/>
                <a:cs typeface="Trebuchet MS"/>
                <a:sym typeface="Trebuchet MS"/>
              </a:rPr>
              <a:t>Requirements: Use Cases</a:t>
            </a:r>
          </a:p>
        </p:txBody>
      </p:sp>
      <p:pic>
        <p:nvPicPr>
          <p:cNvPr id="1026" name="Picture 2" descr="LandingPage_UseCa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344" y="1425600"/>
            <a:ext cx="4457700"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85626" y="5607075"/>
            <a:ext cx="8045792" cy="861774"/>
          </a:xfrm>
          <a:prstGeom prst="rect">
            <a:avLst/>
          </a:prstGeom>
          <a:noFill/>
        </p:spPr>
        <p:txBody>
          <a:bodyPr wrap="none" rtlCol="0">
            <a:spAutoFit/>
          </a:bodyPr>
          <a:lstStyle/>
          <a:p>
            <a:r>
              <a:rPr lang="en-US" sz="1100" b="1" dirty="0"/>
              <a:t>Figure-UCD#125:</a:t>
            </a:r>
            <a:r>
              <a:rPr lang="en-US" sz="1100" dirty="0"/>
              <a:t> Use case diagram of Terms and Condition &amp; </a:t>
            </a:r>
            <a:r>
              <a:rPr lang="en-US" sz="1100" b="1" dirty="0"/>
              <a:t>Figure-UCD#124: </a:t>
            </a:r>
            <a:r>
              <a:rPr lang="en-US" sz="1100" dirty="0"/>
              <a:t>Use case diagram of Show Product Details</a:t>
            </a:r>
          </a:p>
          <a:p>
            <a:br>
              <a:rPr lang="en-US" dirty="0"/>
            </a:br>
            <a:endParaRPr lang="en-US" dirty="0"/>
          </a:p>
        </p:txBody>
      </p:sp>
      <p:sp>
        <p:nvSpPr>
          <p:cNvPr id="3" name="TextBox 2"/>
          <p:cNvSpPr txBox="1"/>
          <p:nvPr/>
        </p:nvSpPr>
        <p:spPr>
          <a:xfrm>
            <a:off x="779462" y="1551398"/>
            <a:ext cx="284052" cy="307777"/>
          </a:xfrm>
          <a:prstGeom prst="rect">
            <a:avLst/>
          </a:prstGeom>
          <a:noFill/>
        </p:spPr>
        <p:txBody>
          <a:bodyPr wrap="none" rtlCol="0">
            <a:spAutoFit/>
          </a:bodyPr>
          <a:lstStyle/>
          <a:p>
            <a:r>
              <a:rPr lang="en-US"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 Cases</a:t>
            </a:r>
          </a:p>
        </p:txBody>
      </p:sp>
      <p:pic>
        <p:nvPicPr>
          <p:cNvPr id="2050" name="Picture 2" descr="https://lh3.googleusercontent.com/0pCKVrUO9cJOhpkKgKQnCxDPJF90P3FUBLegbYEwq1rKx_uLG-ypDgzcTq9W9OU53J9c_PxfFRFWtZfoTsF8tu50NIqdO9A55M_XXcBpo406FiU4Yduv9tDWDBexgH0oKsNwNU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038" y="1425575"/>
            <a:ext cx="4664682" cy="4089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6904" y="5617349"/>
            <a:ext cx="5506949" cy="1123384"/>
          </a:xfrm>
          <a:prstGeom prst="rect">
            <a:avLst/>
          </a:prstGeom>
          <a:noFill/>
        </p:spPr>
        <p:txBody>
          <a:bodyPr wrap="square" rtlCol="0">
            <a:spAutoFit/>
          </a:bodyPr>
          <a:lstStyle/>
          <a:p>
            <a:pPr algn="ctr"/>
            <a:r>
              <a:rPr lang="en-US" b="1" dirty="0"/>
              <a:t>Figure-UCD#126:</a:t>
            </a:r>
            <a:r>
              <a:rPr lang="en-US" dirty="0"/>
              <a:t> Use case diagram of user registration</a:t>
            </a:r>
            <a:endParaRPr lang="en-US" sz="1100" dirty="0"/>
          </a:p>
          <a:p>
            <a:pPr algn="ctr"/>
            <a:br>
              <a:rPr lang="en-US" sz="1100" dirty="0"/>
            </a:br>
            <a:br>
              <a:rPr lang="en-US" dirty="0"/>
            </a:br>
            <a:endParaRPr lang="en-US" dirty="0"/>
          </a:p>
        </p:txBody>
      </p:sp>
      <p:sp>
        <p:nvSpPr>
          <p:cNvPr id="4" name="TextBox 3"/>
          <p:cNvSpPr txBox="1"/>
          <p:nvPr/>
        </p:nvSpPr>
        <p:spPr>
          <a:xfrm>
            <a:off x="779462" y="1561672"/>
            <a:ext cx="284052" cy="307777"/>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9463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 Cases</a:t>
            </a:r>
          </a:p>
        </p:txBody>
      </p:sp>
      <p:pic>
        <p:nvPicPr>
          <p:cNvPr id="3074" name="Picture 2" descr="UserProfileSer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136" y="1425575"/>
            <a:ext cx="5263758" cy="36888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97178" y="5329673"/>
            <a:ext cx="5506949" cy="1123384"/>
          </a:xfrm>
          <a:prstGeom prst="rect">
            <a:avLst/>
          </a:prstGeom>
          <a:noFill/>
        </p:spPr>
        <p:txBody>
          <a:bodyPr wrap="square" rtlCol="0">
            <a:spAutoFit/>
          </a:bodyPr>
          <a:lstStyle/>
          <a:p>
            <a:r>
              <a:rPr lang="en-US" b="1" dirty="0"/>
              <a:t>Figure-UCD#133:</a:t>
            </a:r>
            <a:r>
              <a:rPr lang="en-US" dirty="0"/>
              <a:t> Use case diagram of user profile subsystem </a:t>
            </a:r>
          </a:p>
          <a:p>
            <a:br>
              <a:rPr lang="en-US" dirty="0"/>
            </a:br>
            <a:br>
              <a:rPr lang="en-US" sz="1100" dirty="0"/>
            </a:br>
            <a:br>
              <a:rPr lang="en-US" dirty="0"/>
            </a:br>
            <a:endParaRPr lang="en-US" dirty="0"/>
          </a:p>
        </p:txBody>
      </p:sp>
      <p:sp>
        <p:nvSpPr>
          <p:cNvPr id="5" name="TextBox 4"/>
          <p:cNvSpPr txBox="1"/>
          <p:nvPr/>
        </p:nvSpPr>
        <p:spPr>
          <a:xfrm>
            <a:off x="779462" y="1664413"/>
            <a:ext cx="284052" cy="307777"/>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29451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 Cases</a:t>
            </a:r>
          </a:p>
        </p:txBody>
      </p:sp>
      <p:pic>
        <p:nvPicPr>
          <p:cNvPr id="4098" name="Picture 2" descr="ProductService_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405" y="1425575"/>
            <a:ext cx="5943600" cy="4048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6904" y="5576253"/>
            <a:ext cx="6031038" cy="1554272"/>
          </a:xfrm>
          <a:prstGeom prst="rect">
            <a:avLst/>
          </a:prstGeom>
          <a:noFill/>
        </p:spPr>
        <p:txBody>
          <a:bodyPr wrap="square" rtlCol="0">
            <a:spAutoFit/>
          </a:bodyPr>
          <a:lstStyle/>
          <a:p>
            <a:r>
              <a:rPr lang="en-US" b="1" dirty="0"/>
              <a:t>Figure-UCD#134 </a:t>
            </a:r>
            <a:r>
              <a:rPr lang="en-US" dirty="0"/>
              <a:t>Use case diagram for product service management</a:t>
            </a:r>
          </a:p>
          <a:p>
            <a:br>
              <a:rPr lang="en-US" dirty="0"/>
            </a:br>
            <a:br>
              <a:rPr lang="en-US" dirty="0"/>
            </a:br>
            <a:br>
              <a:rPr lang="en-US" sz="1100" dirty="0"/>
            </a:br>
            <a:br>
              <a:rPr lang="en-US" dirty="0"/>
            </a:br>
            <a:endParaRPr lang="en-US" dirty="0"/>
          </a:p>
        </p:txBody>
      </p:sp>
      <p:sp>
        <p:nvSpPr>
          <p:cNvPr id="4" name="TextBox 3"/>
          <p:cNvSpPr txBox="1"/>
          <p:nvPr/>
        </p:nvSpPr>
        <p:spPr>
          <a:xfrm>
            <a:off x="779462" y="1466224"/>
            <a:ext cx="284052" cy="307777"/>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272682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 Cases</a:t>
            </a:r>
          </a:p>
        </p:txBody>
      </p:sp>
      <p:pic>
        <p:nvPicPr>
          <p:cNvPr id="5122" name="Picture 2" descr="OrderService_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942" y="1425575"/>
            <a:ext cx="4924425" cy="36480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6630" y="5303728"/>
            <a:ext cx="6031038" cy="1554272"/>
          </a:xfrm>
          <a:prstGeom prst="rect">
            <a:avLst/>
          </a:prstGeom>
          <a:noFill/>
        </p:spPr>
        <p:txBody>
          <a:bodyPr wrap="square" rtlCol="0">
            <a:spAutoFit/>
          </a:bodyPr>
          <a:lstStyle/>
          <a:p>
            <a:r>
              <a:rPr lang="en-US" b="1" dirty="0"/>
              <a:t>Figure-UCD#135:</a:t>
            </a:r>
            <a:r>
              <a:rPr lang="en-US" dirty="0"/>
              <a:t> Use case diagram of the </a:t>
            </a:r>
            <a:r>
              <a:rPr lang="en-US" dirty="0" err="1"/>
              <a:t>OrderService</a:t>
            </a:r>
            <a:r>
              <a:rPr lang="en-US" dirty="0"/>
              <a:t> subsystem</a:t>
            </a:r>
          </a:p>
          <a:p>
            <a:br>
              <a:rPr lang="en-US" dirty="0"/>
            </a:br>
            <a:br>
              <a:rPr lang="en-US" dirty="0"/>
            </a:br>
            <a:br>
              <a:rPr lang="en-US" dirty="0"/>
            </a:br>
            <a:br>
              <a:rPr lang="en-US" sz="1100" dirty="0"/>
            </a:br>
            <a:br>
              <a:rPr lang="en-US" dirty="0"/>
            </a:br>
            <a:endParaRPr lang="en-US" dirty="0"/>
          </a:p>
        </p:txBody>
      </p:sp>
    </p:spTree>
    <p:extLst>
      <p:ext uri="{BB962C8B-B14F-4D97-AF65-F5344CB8AC3E}">
        <p14:creationId xmlns:p14="http://schemas.microsoft.com/office/powerpoint/2010/main" val="2845697483"/>
      </p:ext>
    </p:extLst>
  </p:cSld>
  <p:clrMapOvr>
    <a:masterClrMapping/>
  </p:clrMapOvr>
</p:sld>
</file>

<file path=ppt/theme/theme1.xml><?xml version="1.0" encoding="utf-8"?>
<a:theme xmlns:a="http://schemas.openxmlformats.org/drawingml/2006/main"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2780</Words>
  <Application>Microsoft Office PowerPoint</Application>
  <PresentationFormat>On-screen Show (4:3)</PresentationFormat>
  <Paragraphs>328</Paragraphs>
  <Slides>39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Noto Sans Symbols</vt:lpstr>
      <vt:lpstr>Times New Roman</vt:lpstr>
      <vt:lpstr>Trebuchet MS</vt:lpstr>
      <vt:lpstr>gold</vt:lpstr>
      <vt:lpstr>Phone Shopping Network Ver 1.0  Team Member(s): Khaja Mohammed         Dewan Moksedul Product Owner(s): Charles Green    Mohsen Taheri Instructor: Masoud Sadjadi  School of Computing and Information Sciences Florida International University</vt:lpstr>
      <vt:lpstr>Project definition</vt:lpstr>
      <vt:lpstr>Project definition</vt:lpstr>
      <vt:lpstr>Project Management</vt:lpstr>
      <vt:lpstr>Requirements: Use Cases</vt:lpstr>
      <vt:lpstr>Requirements: Use Cases</vt:lpstr>
      <vt:lpstr>Requirements: Use Cases</vt:lpstr>
      <vt:lpstr>Requirements: Use Cases</vt:lpstr>
      <vt:lpstr>Requirements: Use Cases</vt:lpstr>
      <vt:lpstr>System Design: Architecture</vt:lpstr>
      <vt:lpstr>System Design: Architecture</vt:lpstr>
      <vt:lpstr>System Design: Architecture</vt:lpstr>
      <vt:lpstr>System Design: Architecture</vt:lpstr>
      <vt:lpstr>System Design: Deployment Diagram</vt:lpstr>
      <vt:lpstr>Minimal Class Diagram</vt:lpstr>
      <vt:lpstr>Minimal Class Diagram</vt:lpstr>
      <vt:lpstr>User Stories </vt:lpstr>
      <vt:lpstr>1.User Story 124 - Show Product Details</vt:lpstr>
      <vt:lpstr>2.User Story # 125 - Show Terms and Conditions</vt:lpstr>
      <vt:lpstr>3. User Story # 126 - User Registration</vt:lpstr>
      <vt:lpstr>4. User Story # 133 – Backend Support for User Registration</vt:lpstr>
      <vt:lpstr>4. User Story # 133 – Backend Support for User Registration Con’t</vt:lpstr>
      <vt:lpstr>5. User Story # 134- Backend Support for Product</vt:lpstr>
      <vt:lpstr>6. User Story # 135- Backend Support for Order Processing </vt:lpstr>
      <vt:lpstr>7. User Story # 157 - Management Console</vt:lpstr>
      <vt:lpstr>Test Suites and Test Cases</vt:lpstr>
      <vt:lpstr>Test Suites and Test Cases Con’t</vt:lpstr>
      <vt:lpstr>Test Suites and Test Cases Con’t</vt:lpstr>
      <vt:lpstr>PowerPoint Presentation</vt:lpstr>
      <vt:lpstr>Test Suites and Test Cases Con’t</vt:lpstr>
      <vt:lpstr>Test Suites and Test Cases Con’t</vt:lpstr>
      <vt:lpstr>Test Suites and Test Cases Con’t</vt:lpstr>
      <vt:lpstr>Test Suites and Test Cases Con’t</vt:lpstr>
      <vt:lpstr>Wishlist/Shortcomings</vt:lpstr>
      <vt:lpstr>Summary</vt:lpstr>
      <vt:lpstr>PowerPoint Presentation</vt:lpstr>
      <vt:lpstr>Questions ?</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Shopping Network Ver 1.0  Team Member(s): Khaja Mohammed         Dewan Moksedul Product Owner(s): Charles Green    Mohsen Taheri Instructor: Masoud Sadjadi  School of Computing and Information Sciences Florida International University</dc:title>
  <cp:lastModifiedBy>System Admin</cp:lastModifiedBy>
  <cp:revision>24</cp:revision>
  <dcterms:modified xsi:type="dcterms:W3CDTF">2016-12-09T04:05:57Z</dcterms:modified>
</cp:coreProperties>
</file>